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5"/>
  </p:notesMasterIdLst>
  <p:sldIdLst>
    <p:sldId id="256" r:id="rId2"/>
    <p:sldId id="257" r:id="rId3"/>
    <p:sldId id="258" r:id="rId4"/>
    <p:sldId id="259" r:id="rId5"/>
    <p:sldId id="260" r:id="rId6"/>
    <p:sldId id="262" r:id="rId7"/>
    <p:sldId id="263" r:id="rId8"/>
    <p:sldId id="264" r:id="rId9"/>
    <p:sldId id="265" r:id="rId10"/>
    <p:sldId id="267" r:id="rId11"/>
    <p:sldId id="269" r:id="rId12"/>
    <p:sldId id="270" r:id="rId13"/>
    <p:sldId id="4228" r:id="rId14"/>
    <p:sldId id="268" r:id="rId15"/>
    <p:sldId id="271" r:id="rId16"/>
    <p:sldId id="277" r:id="rId17"/>
    <p:sldId id="274" r:id="rId18"/>
    <p:sldId id="275" r:id="rId19"/>
    <p:sldId id="4166" r:id="rId20"/>
    <p:sldId id="4168" r:id="rId21"/>
    <p:sldId id="4175" r:id="rId22"/>
    <p:sldId id="279" r:id="rId23"/>
    <p:sldId id="4176" r:id="rId24"/>
    <p:sldId id="4180" r:id="rId25"/>
    <p:sldId id="4181" r:id="rId26"/>
    <p:sldId id="4182" r:id="rId27"/>
    <p:sldId id="293" r:id="rId28"/>
    <p:sldId id="294" r:id="rId29"/>
    <p:sldId id="295" r:id="rId30"/>
    <p:sldId id="296" r:id="rId31"/>
    <p:sldId id="297" r:id="rId32"/>
    <p:sldId id="4114" r:id="rId33"/>
    <p:sldId id="4183" r:id="rId34"/>
    <p:sldId id="4184" r:id="rId35"/>
    <p:sldId id="4215" r:id="rId36"/>
    <p:sldId id="4230" r:id="rId37"/>
    <p:sldId id="4216" r:id="rId38"/>
    <p:sldId id="4185" r:id="rId39"/>
    <p:sldId id="4231" r:id="rId40"/>
    <p:sldId id="4186" r:id="rId41"/>
    <p:sldId id="303" r:id="rId42"/>
    <p:sldId id="4187" r:id="rId43"/>
    <p:sldId id="4121" r:id="rId44"/>
    <p:sldId id="4126" r:id="rId45"/>
    <p:sldId id="4123" r:id="rId46"/>
    <p:sldId id="4124" r:id="rId47"/>
    <p:sldId id="4125" r:id="rId48"/>
    <p:sldId id="4127" r:id="rId49"/>
    <p:sldId id="311" r:id="rId50"/>
    <p:sldId id="312" r:id="rId51"/>
    <p:sldId id="313" r:id="rId52"/>
    <p:sldId id="4188" r:id="rId53"/>
    <p:sldId id="322" r:id="rId54"/>
    <p:sldId id="324" r:id="rId55"/>
    <p:sldId id="325" r:id="rId56"/>
    <p:sldId id="326" r:id="rId57"/>
    <p:sldId id="327" r:id="rId58"/>
    <p:sldId id="4232" r:id="rId59"/>
    <p:sldId id="4139" r:id="rId60"/>
    <p:sldId id="4194" r:id="rId61"/>
    <p:sldId id="4195" r:id="rId62"/>
    <p:sldId id="4141" r:id="rId63"/>
    <p:sldId id="4142" r:id="rId64"/>
    <p:sldId id="4193" r:id="rId65"/>
    <p:sldId id="4143" r:id="rId66"/>
    <p:sldId id="4200" r:id="rId67"/>
    <p:sldId id="4202" r:id="rId68"/>
    <p:sldId id="4203" r:id="rId69"/>
    <p:sldId id="4204" r:id="rId70"/>
    <p:sldId id="4196" r:id="rId71"/>
    <p:sldId id="4205" r:id="rId72"/>
    <p:sldId id="4212" r:id="rId73"/>
    <p:sldId id="3324" r:id="rId74"/>
    <p:sldId id="4189" r:id="rId75"/>
    <p:sldId id="4197" r:id="rId76"/>
    <p:sldId id="4198" r:id="rId77"/>
    <p:sldId id="4199" r:id="rId78"/>
    <p:sldId id="4211" r:id="rId79"/>
    <p:sldId id="4210" r:id="rId80"/>
    <p:sldId id="4110" r:id="rId81"/>
    <p:sldId id="345" r:id="rId82"/>
    <p:sldId id="4158" r:id="rId83"/>
    <p:sldId id="4177" r:id="rId84"/>
    <p:sldId id="4178" r:id="rId85"/>
    <p:sldId id="4179" r:id="rId86"/>
    <p:sldId id="4209" r:id="rId87"/>
    <p:sldId id="4206" r:id="rId88"/>
    <p:sldId id="4207" r:id="rId89"/>
    <p:sldId id="4208" r:id="rId90"/>
    <p:sldId id="4217" r:id="rId91"/>
    <p:sldId id="4218" r:id="rId92"/>
    <p:sldId id="4219" r:id="rId93"/>
    <p:sldId id="4220" r:id="rId94"/>
    <p:sldId id="350" r:id="rId95"/>
    <p:sldId id="315" r:id="rId96"/>
    <p:sldId id="316" r:id="rId97"/>
    <p:sldId id="317" r:id="rId98"/>
    <p:sldId id="318" r:id="rId99"/>
    <p:sldId id="353" r:id="rId100"/>
    <p:sldId id="354" r:id="rId101"/>
    <p:sldId id="328" r:id="rId102"/>
    <p:sldId id="329" r:id="rId103"/>
    <p:sldId id="330" r:id="rId104"/>
    <p:sldId id="331" r:id="rId105"/>
    <p:sldId id="333" r:id="rId106"/>
    <p:sldId id="334" r:id="rId107"/>
    <p:sldId id="335" r:id="rId108"/>
    <p:sldId id="4201" r:id="rId109"/>
    <p:sldId id="4221" r:id="rId110"/>
    <p:sldId id="4222" r:id="rId111"/>
    <p:sldId id="4224" r:id="rId112"/>
    <p:sldId id="4223" r:id="rId113"/>
    <p:sldId id="4225" r:id="rId114"/>
    <p:sldId id="4226" r:id="rId115"/>
    <p:sldId id="4227" r:id="rId116"/>
    <p:sldId id="304" r:id="rId117"/>
    <p:sldId id="305" r:id="rId118"/>
    <p:sldId id="306" r:id="rId119"/>
    <p:sldId id="307" r:id="rId120"/>
    <p:sldId id="348" r:id="rId121"/>
    <p:sldId id="346" r:id="rId122"/>
    <p:sldId id="347" r:id="rId123"/>
    <p:sldId id="352" r:id="rId124"/>
  </p:sldIdLst>
  <p:sldSz cx="9144000" cy="5143500" type="screen16x9"/>
  <p:notesSz cx="6858000" cy="9144000"/>
  <p:embeddedFontLst>
    <p:embeddedFont>
      <p:font typeface="Bell MT" panose="02020503060305020303" pitchFamily="18" charset="0"/>
      <p:regular r:id="rId126"/>
      <p:bold r:id="rId127"/>
      <p:italic r:id="rId128"/>
    </p:embeddedFont>
    <p:embeddedFont>
      <p:font typeface="Cambria Math" panose="02040503050406030204" pitchFamily="18" charset="0"/>
      <p:regular r:id="rId129"/>
    </p:embeddedFont>
    <p:embeddedFont>
      <p:font typeface="Georgia" panose="02040502050405020303" pitchFamily="18" charset="0"/>
      <p:regular r:id="rId130"/>
      <p:bold r:id="rId131"/>
      <p:italic r:id="rId132"/>
      <p:boldItalic r:id="rId133"/>
    </p:embeddedFont>
    <p:embeddedFont>
      <p:font typeface="Informal Roman" panose="030604020304060B0204" pitchFamily="66" charset="0"/>
      <p:regular r:id="rId134"/>
    </p:embeddedFont>
    <p:embeddedFont>
      <p:font typeface="Ink Free" panose="03080402000500000000" pitchFamily="66" charset="0"/>
      <p:regular r:id="rId135"/>
    </p:embeddedFont>
    <p:embeddedFont>
      <p:font typeface="Lobster" panose="00000500000000000000" pitchFamily="2" charset="0"/>
      <p:regular r:id="rId136"/>
    </p:embeddedFont>
    <p:embeddedFont>
      <p:font typeface="Poppins" panose="00000500000000000000" pitchFamily="2" charset="0"/>
      <p:regular r:id="rId137"/>
      <p:bold r:id="rId138"/>
      <p:italic r:id="rId139"/>
      <p:boldItalic r:id="rId140"/>
    </p:embeddedFont>
    <p:embeddedFont>
      <p:font typeface="Poppins SemiBold" panose="00000700000000000000" pitchFamily="2" charset="0"/>
      <p:bold r:id="rId141"/>
      <p:boldItalic r:id="rId1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E487FC2-0FD6-4CD7-84F8-49C613FDC61F}">
          <p14:sldIdLst>
            <p14:sldId id="256"/>
          </p14:sldIdLst>
        </p14:section>
        <p14:section name="Motivation" id="{D5844F0B-591D-42D9-91D5-E69A7100F7E8}">
          <p14:sldIdLst>
            <p14:sldId id="257"/>
            <p14:sldId id="258"/>
            <p14:sldId id="259"/>
            <p14:sldId id="260"/>
            <p14:sldId id="262"/>
            <p14:sldId id="263"/>
          </p14:sldIdLst>
        </p14:section>
        <p14:section name="Related Works" id="{90493D45-D0A7-4A51-A778-90430A3BB55F}">
          <p14:sldIdLst>
            <p14:sldId id="264"/>
            <p14:sldId id="265"/>
            <p14:sldId id="267"/>
            <p14:sldId id="269"/>
            <p14:sldId id="270"/>
          </p14:sldIdLst>
        </p14:section>
        <p14:section name="Challenges" id="{D396B3B3-E66C-4510-B10C-99DBB2AEC220}">
          <p14:sldIdLst>
            <p14:sldId id="4228"/>
            <p14:sldId id="268"/>
            <p14:sldId id="271"/>
            <p14:sldId id="277"/>
            <p14:sldId id="274"/>
            <p14:sldId id="275"/>
            <p14:sldId id="4166"/>
            <p14:sldId id="4168"/>
          </p14:sldIdLst>
        </p14:section>
        <p14:section name="Explicit Encoding" id="{109C36BB-F980-4C05-8C42-4E66EAC393A4}">
          <p14:sldIdLst>
            <p14:sldId id="4175"/>
            <p14:sldId id="279"/>
            <p14:sldId id="4176"/>
            <p14:sldId id="4180"/>
            <p14:sldId id="4181"/>
            <p14:sldId id="4182"/>
            <p14:sldId id="293"/>
            <p14:sldId id="294"/>
            <p14:sldId id="295"/>
            <p14:sldId id="296"/>
            <p14:sldId id="297"/>
            <p14:sldId id="4114"/>
            <p14:sldId id="4183"/>
          </p14:sldIdLst>
        </p14:section>
        <p14:section name="Implicit Encoding" id="{44CB963B-E9B6-47E7-BFF8-B94480510995}">
          <p14:sldIdLst>
            <p14:sldId id="4184"/>
            <p14:sldId id="4215"/>
            <p14:sldId id="4230"/>
            <p14:sldId id="4216"/>
            <p14:sldId id="4185"/>
            <p14:sldId id="4231"/>
          </p14:sldIdLst>
        </p14:section>
        <p14:section name="PLBART" id="{3912D599-C06B-4785-A70E-1442327B6F84}">
          <p14:sldIdLst>
            <p14:sldId id="4186"/>
            <p14:sldId id="303"/>
            <p14:sldId id="4187"/>
            <p14:sldId id="4121"/>
            <p14:sldId id="4126"/>
            <p14:sldId id="4123"/>
            <p14:sldId id="4124"/>
            <p14:sldId id="4125"/>
            <p14:sldId id="4127"/>
            <p14:sldId id="311"/>
            <p14:sldId id="312"/>
            <p14:sldId id="313"/>
            <p14:sldId id="4188"/>
            <p14:sldId id="322"/>
            <p14:sldId id="324"/>
            <p14:sldId id="325"/>
            <p14:sldId id="326"/>
            <p14:sldId id="327"/>
            <p14:sldId id="4232"/>
            <p14:sldId id="4139"/>
          </p14:sldIdLst>
        </p14:section>
        <p14:section name="NatGen" id="{6A5CDE22-5B1B-493C-A405-76BC67FB79C7}">
          <p14:sldIdLst>
            <p14:sldId id="4194"/>
            <p14:sldId id="4195"/>
            <p14:sldId id="4141"/>
            <p14:sldId id="4142"/>
            <p14:sldId id="4193"/>
            <p14:sldId id="4143"/>
            <p14:sldId id="4200"/>
            <p14:sldId id="4202"/>
            <p14:sldId id="4203"/>
            <p14:sldId id="4204"/>
            <p14:sldId id="4196"/>
          </p14:sldIdLst>
        </p14:section>
        <p14:section name="Summary" id="{F2ABA0BB-C8E5-4874-B0B4-ED58A92AC4B0}">
          <p14:sldIdLst>
            <p14:sldId id="4205"/>
            <p14:sldId id="4212"/>
            <p14:sldId id="3324"/>
          </p14:sldIdLst>
        </p14:section>
        <p14:section name="Future Works" id="{1C776ECA-B99D-4E0D-981B-53ABA0A34162}">
          <p14:sldIdLst>
            <p14:sldId id="4189"/>
            <p14:sldId id="4197"/>
            <p14:sldId id="4198"/>
            <p14:sldId id="4199"/>
            <p14:sldId id="4211"/>
            <p14:sldId id="4210"/>
            <p14:sldId id="4110"/>
          </p14:sldIdLst>
        </p14:section>
        <p14:section name="Backup" id="{0F0C06CD-2B6B-4284-9981-CC616B9D6AF4}">
          <p14:sldIdLst>
            <p14:sldId id="345"/>
          </p14:sldIdLst>
        </p14:section>
        <p14:section name="Backup/Codit-Details" id="{C77C1746-11FE-4836-A389-397FE37FE57B}">
          <p14:sldIdLst>
            <p14:sldId id="4158"/>
            <p14:sldId id="4177"/>
            <p14:sldId id="4178"/>
            <p14:sldId id="4179"/>
          </p14:sldIdLst>
        </p14:section>
        <p14:section name="Backup/ReVeal" id="{E67BA520-B5DD-4BF0-A6E4-6F4FAB9D4989}">
          <p14:sldIdLst>
            <p14:sldId id="4209"/>
            <p14:sldId id="4206"/>
            <p14:sldId id="4207"/>
            <p14:sldId id="4208"/>
          </p14:sldIdLst>
        </p14:section>
        <p14:section name="Backup/PLBART-results" id="{036A863E-684F-4756-AF68-FF88A6551DE7}">
          <p14:sldIdLst>
            <p14:sldId id="4217"/>
            <p14:sldId id="4218"/>
            <p14:sldId id="4219"/>
            <p14:sldId id="4220"/>
            <p14:sldId id="350"/>
          </p14:sldIdLst>
        </p14:section>
        <p14:section name="Backup/Modit-Results" id="{C8607BDD-9B8A-45F0-8C9D-5159E08D9577}">
          <p14:sldIdLst>
            <p14:sldId id="315"/>
            <p14:sldId id="316"/>
            <p14:sldId id="317"/>
            <p14:sldId id="318"/>
            <p14:sldId id="353"/>
            <p14:sldId id="354"/>
            <p14:sldId id="328"/>
            <p14:sldId id="329"/>
            <p14:sldId id="330"/>
            <p14:sldId id="331"/>
            <p14:sldId id="333"/>
            <p14:sldId id="334"/>
            <p14:sldId id="335"/>
          </p14:sldIdLst>
        </p14:section>
        <p14:section name="Backup/Natgen-Results" id="{56A50221-D53D-4551-8794-09158BE13AF5}">
          <p14:sldIdLst>
            <p14:sldId id="4201"/>
            <p14:sldId id="4221"/>
            <p14:sldId id="4222"/>
            <p14:sldId id="4224"/>
            <p14:sldId id="4223"/>
            <p14:sldId id="4225"/>
            <p14:sldId id="4226"/>
            <p14:sldId id="4227"/>
          </p14:sldIdLst>
        </p14:section>
        <p14:section name="Explanation" id="{BA017149-F702-4EDD-AC83-1766BE03DAA8}">
          <p14:sldIdLst>
            <p14:sldId id="304"/>
            <p14:sldId id="305"/>
            <p14:sldId id="306"/>
            <p14:sldId id="307"/>
            <p14:sldId id="348"/>
            <p14:sldId id="346"/>
            <p14:sldId id="347"/>
            <p14:sldId id="35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DCE"/>
    <a:srgbClr val="C9DAF8"/>
    <a:srgbClr val="B4A8FE"/>
    <a:srgbClr val="FDA5F0"/>
    <a:srgbClr val="F3F3F3"/>
    <a:srgbClr val="FFFFFF"/>
    <a:srgbClr val="0000FF"/>
    <a:srgbClr val="660066"/>
    <a:srgbClr val="121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D9A7AF-C877-446F-A0D7-CA929747E00A}">
  <a:tblStyle styleId="{68D9A7AF-C877-446F-A0D7-CA929747E0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2" autoAdjust="0"/>
    <p:restoredTop sz="79415" autoAdjust="0"/>
  </p:normalViewPr>
  <p:slideViewPr>
    <p:cSldViewPr snapToGrid="0">
      <p:cViewPr varScale="1">
        <p:scale>
          <a:sx n="120" d="100"/>
          <a:sy n="120" d="100"/>
        </p:scale>
        <p:origin x="750"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9.fntdata"/><Relationship Id="rId139" Type="http://schemas.openxmlformats.org/officeDocument/2006/relationships/font" Target="fonts/font1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4.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5.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5.fntdata"/><Relationship Id="rId135" Type="http://schemas.openxmlformats.org/officeDocument/2006/relationships/font" Target="fonts/font10.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141" Type="http://schemas.openxmlformats.org/officeDocument/2006/relationships/font" Target="fonts/font16.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20000"/>
            <a:lumOff val="80000"/>
          </a:schemeClr>
        </a:solidFill>
        <a:ln>
          <a:solidFill>
            <a:schemeClr val="bg2">
              <a:lumMod val="20000"/>
              <a:lumOff val="80000"/>
            </a:schemeClr>
          </a:solidFill>
        </a:ln>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solidFill>
          <a:schemeClr val="bg2">
            <a:lumMod val="20000"/>
            <a:lumOff val="80000"/>
          </a:schemeClr>
        </a:solidFill>
        <a:ln>
          <a:solidFill>
            <a:schemeClr val="bg2">
              <a:lumMod val="20000"/>
              <a:lumOff val="80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20000"/>
            <a:lumOff val="80000"/>
          </a:schemeClr>
        </a:solidFill>
        <a:ln>
          <a:solidFill>
            <a:schemeClr val="bg2">
              <a:lumMod val="20000"/>
              <a:lumOff val="80000"/>
            </a:schemeClr>
          </a:solidFill>
        </a:ln>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solidFill>
          <a:schemeClr val="bg2">
            <a:lumMod val="20000"/>
            <a:lumOff val="80000"/>
          </a:schemeClr>
        </a:solidFill>
        <a:ln>
          <a:solidFill>
            <a:schemeClr val="bg2">
              <a:lumMod val="20000"/>
              <a:lumOff val="80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Georgia" panose="02040502050405020303" pitchFamily="18" charset="0"/>
              <a:cs typeface="Poppins" panose="00000500000000000000" pitchFamily="2" charset="0"/>
            </a:rPr>
            <a:t>Little overhead</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Georgia" panose="02040502050405020303" pitchFamily="18" charset="0"/>
              <a:cs typeface="Poppins" panose="00000500000000000000" pitchFamily="2" charset="0"/>
            </a:rPr>
            <a:t>No Guarantee</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EC5BC864-7783-4FCC-9AE0-7BDCB5074094}">
      <dgm:prSet phldrT="[Text]" custT="1"/>
      <dgm:spPr/>
      <dgm:t>
        <a:bodyPr anchor="ctr"/>
        <a:lstStyle/>
        <a:p>
          <a:r>
            <a:rPr lang="en-US" sz="1800" dirty="0">
              <a:latin typeface="Georgia" panose="02040502050405020303" pitchFamily="18" charset="0"/>
              <a:cs typeface="Poppins" panose="00000500000000000000" pitchFamily="2" charset="0"/>
            </a:rPr>
            <a:t>Unsupervised</a:t>
          </a:r>
        </a:p>
      </dgm:t>
    </dgm:pt>
    <dgm:pt modelId="{CB3FEA54-C5CA-42D7-9D81-5048B52D9771}" type="parTrans" cxnId="{395BCD40-7C90-41E7-B3C5-14F9BA05C74A}">
      <dgm:prSet/>
      <dgm:spPr/>
      <dgm:t>
        <a:bodyPr/>
        <a:lstStyle/>
        <a:p>
          <a:endParaRPr lang="en-US"/>
        </a:p>
      </dgm:t>
    </dgm:pt>
    <dgm:pt modelId="{E0C53BA0-9275-4D86-B5E1-126F81C80350}" type="sibTrans" cxnId="{395BCD40-7C90-41E7-B3C5-14F9BA05C74A}">
      <dgm:prSet/>
      <dgm:spPr/>
      <dgm:t>
        <a:bodyPr/>
        <a:lstStyle/>
        <a:p>
          <a:endParaRPr lang="en-US"/>
        </a:p>
      </dgm:t>
    </dgm:pt>
    <dgm:pt modelId="{5E8204A1-7CC2-476F-AC3A-2FDB64851CEF}">
      <dgm:prSet phldrT="[Text]" custT="1"/>
      <dgm:spPr/>
      <dgm:t>
        <a:bodyPr anchor="ctr"/>
        <a:lstStyle/>
        <a:p>
          <a:r>
            <a:rPr lang="en-US" sz="1800" dirty="0">
              <a:latin typeface="Georgia" panose="02040502050405020303" pitchFamily="18" charset="0"/>
              <a:cs typeface="Poppins" panose="00000500000000000000" pitchFamily="2" charset="0"/>
            </a:rPr>
            <a:t>Transferable</a:t>
          </a:r>
        </a:p>
      </dgm:t>
    </dgm:pt>
    <dgm:pt modelId="{6C777167-B204-4A4D-84FE-D826DD6E55AA}" type="parTrans" cxnId="{6F1BAC7B-1984-494D-940C-ECAA9995E82E}">
      <dgm:prSet/>
      <dgm:spPr/>
      <dgm:t>
        <a:bodyPr/>
        <a:lstStyle/>
        <a:p>
          <a:endParaRPr lang="en-US"/>
        </a:p>
      </dgm:t>
    </dgm:pt>
    <dgm:pt modelId="{AA626D31-EDFF-4B40-8863-40DDCCDC3A73}" type="sibTrans" cxnId="{6F1BAC7B-1984-494D-940C-ECAA9995E82E}">
      <dgm:prSet/>
      <dgm:spPr/>
      <dgm:t>
        <a:bodyPr/>
        <a:lstStyle/>
        <a:p>
          <a:endParaRPr lang="en-US"/>
        </a:p>
      </dgm:t>
    </dgm:pt>
    <dgm:pt modelId="{C44C8172-2884-455A-AD50-E04FF5283E8B}">
      <dgm:prSet phldrT="[Text]" custT="1"/>
      <dgm:spPr/>
      <dgm:t>
        <a:bodyPr anchor="ctr"/>
        <a:lstStyle/>
        <a:p>
          <a:r>
            <a:rPr lang="en-US" sz="1800" dirty="0">
              <a:latin typeface="Georgia" panose="02040502050405020303" pitchFamily="18" charset="0"/>
              <a:cs typeface="Poppins" panose="00000500000000000000" pitchFamily="2" charset="0"/>
            </a:rPr>
            <a:t>Potential Bias from Mutation</a:t>
          </a:r>
        </a:p>
      </dgm:t>
    </dgm:pt>
    <dgm:pt modelId="{B6A14BD4-C79D-4DB2-99C2-66F4AAAD5044}" type="parTrans" cxnId="{6011A2EE-B05B-45B6-B01A-BBF39987CE44}">
      <dgm:prSet/>
      <dgm:spPr/>
      <dgm:t>
        <a:bodyPr/>
        <a:lstStyle/>
        <a:p>
          <a:endParaRPr lang="en-US"/>
        </a:p>
      </dgm:t>
    </dgm:pt>
    <dgm:pt modelId="{1FEF871A-3505-444B-A368-81EA6E63B3EC}" type="sibTrans" cxnId="{6011A2EE-B05B-45B6-B01A-BBF39987CE44}">
      <dgm:prSet/>
      <dgm:spPr/>
      <dgm:t>
        <a:bodyPr/>
        <a:lstStyle/>
        <a:p>
          <a:endParaRPr lang="en-US"/>
        </a:p>
      </dgm:t>
    </dgm:pt>
    <dgm:pt modelId="{FEAE1ABA-1BF3-4D1E-BFEA-E8A0477C4FE8}">
      <dgm:prSet phldrT="[Text]" custT="1"/>
      <dgm:spPr/>
      <dgm:t>
        <a:bodyPr anchor="ctr"/>
        <a:lstStyle/>
        <a:p>
          <a:r>
            <a:rPr lang="en-US" sz="1800" dirty="0">
              <a:latin typeface="Georgia" panose="02040502050405020303" pitchFamily="18" charset="0"/>
              <a:cs typeface="Poppins" panose="00000500000000000000" pitchFamily="2" charset="0"/>
            </a:rPr>
            <a:t>Pretraining needs massive resource</a:t>
          </a:r>
        </a:p>
      </dgm:t>
    </dgm:pt>
    <dgm:pt modelId="{048BB2EA-A9B0-4A9B-B16F-61FC05AA7741}" type="parTrans" cxnId="{CFDFE6DB-49D9-48E7-AD33-4CD333503CE6}">
      <dgm:prSet/>
      <dgm:spPr/>
      <dgm:t>
        <a:bodyPr/>
        <a:lstStyle/>
        <a:p>
          <a:endParaRPr lang="en-US"/>
        </a:p>
      </dgm:t>
    </dgm:pt>
    <dgm:pt modelId="{ECE4D9E7-3A2F-44B2-802F-BA2ED094D160}" type="sibTrans" cxnId="{CFDFE6DB-49D9-48E7-AD33-4CD333503CE6}">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B8F3F000-1A80-41AB-B2A9-B3BC099483E0}" type="presOf" srcId="{FEAE1ABA-1BF3-4D1E-BFEA-E8A0477C4FE8}" destId="{A77345A5-FEEF-41F3-8472-75B5C33F9776}" srcOrd="0" destOrd="2" presId="urn:microsoft.com/office/officeart/2005/8/layout/vList6"/>
    <dgm:cxn modelId="{23500209-CAD4-40E7-9543-CB22A541ADED}" srcId="{AF005F79-15B3-49A0-9966-107D505C837C}" destId="{3C161A49-9EE2-4F13-BC43-A077F33660CD}" srcOrd="1" destOrd="0" parTransId="{5A0D0F1C-C238-4C6B-8711-911155E74065}" sibTransId="{B951FCBD-83BD-4333-B76F-414CE189B74E}"/>
    <dgm:cxn modelId="{65B2070A-7E9E-4362-9EC9-978A177C74F9}" type="presOf" srcId="{EC5BC864-7783-4FCC-9AE0-7BDCB5074094}" destId="{9350626C-994E-40E3-A1EF-8821B99B1C97}" srcOrd="0" destOrd="1" presId="urn:microsoft.com/office/officeart/2005/8/layout/vList6"/>
    <dgm:cxn modelId="{63111017-C698-4499-B918-2F616BE49AC9}" type="presOf" srcId="{C44C8172-2884-455A-AD50-E04FF5283E8B}" destId="{A77345A5-FEEF-41F3-8472-75B5C33F9776}" srcOrd="0" destOrd="1" presId="urn:microsoft.com/office/officeart/2005/8/layout/vList6"/>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689E229-43F3-42F0-ACEB-82D58C9DE7E0}" type="presOf" srcId="{31281CED-80C6-44FD-A6E4-8CAE14CD51EB}" destId="{9350626C-994E-40E3-A1EF-8821B99B1C97}" srcOrd="0" destOrd="0" presId="urn:microsoft.com/office/officeart/2005/8/layout/vList6"/>
    <dgm:cxn modelId="{FA47B638-5EEB-4638-865E-1AFC9FE4EDAA}" srcId="{AF005F79-15B3-49A0-9966-107D505C837C}" destId="{CCA1857A-77FB-4C9A-A515-EA033B4250BF}" srcOrd="0" destOrd="0" parTransId="{0A7663A8-3655-4BEB-8D2D-964F31C434F7}" sibTransId="{AEEB3EE1-AA03-4505-A253-06ABA7CA4F20}"/>
    <dgm:cxn modelId="{395BCD40-7C90-41E7-B3C5-14F9BA05C74A}" srcId="{CCA1857A-77FB-4C9A-A515-EA033B4250BF}" destId="{EC5BC864-7783-4FCC-9AE0-7BDCB5074094}" srcOrd="1" destOrd="0" parTransId="{CB3FEA54-C5CA-42D7-9D81-5048B52D9771}" sibTransId="{E0C53BA0-9275-4D86-B5E1-126F81C80350}"/>
    <dgm:cxn modelId="{E7210050-7C17-4BB0-B321-2A1523C5CA41}" type="presOf" srcId="{3C161A49-9EE2-4F13-BC43-A077F33660CD}" destId="{A7719355-EDB7-4F35-A1A2-A28D74F51A54}" srcOrd="0" destOrd="0" presId="urn:microsoft.com/office/officeart/2005/8/layout/vList6"/>
    <dgm:cxn modelId="{6F1BAC7B-1984-494D-940C-ECAA9995E82E}" srcId="{CCA1857A-77FB-4C9A-A515-EA033B4250BF}" destId="{5E8204A1-7CC2-476F-AC3A-2FDB64851CEF}" srcOrd="2" destOrd="0" parTransId="{6C777167-B204-4A4D-84FE-D826DD6E55AA}" sibTransId="{AA626D31-EDFF-4B40-8863-40DDCCDC3A73}"/>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CFDFE6DB-49D9-48E7-AD33-4CD333503CE6}" srcId="{3C161A49-9EE2-4F13-BC43-A077F33660CD}" destId="{FEAE1ABA-1BF3-4D1E-BFEA-E8A0477C4FE8}" srcOrd="2" destOrd="0" parTransId="{048BB2EA-A9B0-4A9B-B16F-61FC05AA7741}" sibTransId="{ECE4D9E7-3A2F-44B2-802F-BA2ED094D160}"/>
    <dgm:cxn modelId="{B25FA8E8-AE30-4D20-9370-C01D5767C88E}" type="presOf" srcId="{5E8204A1-7CC2-476F-AC3A-2FDB64851CEF}" destId="{9350626C-994E-40E3-A1EF-8821B99B1C97}" srcOrd="0" destOrd="2" presId="urn:microsoft.com/office/officeart/2005/8/layout/vList6"/>
    <dgm:cxn modelId="{6011A2EE-B05B-45B6-B01A-BBF39987CE44}" srcId="{3C161A49-9EE2-4F13-BC43-A077F33660CD}" destId="{C44C8172-2884-455A-AD50-E04FF5283E8B}" srcOrd="1" destOrd="0" parTransId="{B6A14BD4-C79D-4DB2-99C2-66F4AAAD5044}" sibTransId="{1FEF871A-3505-444B-A368-81EA6E63B3EC}"/>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a:ln>
          <a:solidFill>
            <a:schemeClr val="bg2">
              <a:lumMod val="40000"/>
              <a:lumOff val="60000"/>
            </a:schemeClr>
          </a:solidFill>
        </a:ln>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ln>
          <a:solidFill>
            <a:schemeClr val="bg2">
              <a:lumMod val="20000"/>
              <a:lumOff val="80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bg2">
              <a:lumMod val="20000"/>
              <a:lumOff val="80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Times New Roman" panose="02020603050405020304" pitchFamily="18" charset="0"/>
              <a:cs typeface="Times New Roman" panose="02020603050405020304" pitchFamily="18" charset="0"/>
            </a:rPr>
            <a:t>Precision</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2C379B3E-59B9-42E9-BAB9-4C3D12304F2D}">
      <dgm:prSet phldrT="[Text]" custT="1"/>
      <dgm:spPr/>
      <dgm:t>
        <a:bodyPr anchor="ctr"/>
        <a:lstStyle/>
        <a:p>
          <a:r>
            <a:rPr lang="en-US" sz="1800" dirty="0">
              <a:latin typeface="Times New Roman" panose="02020603050405020304" pitchFamily="18" charset="0"/>
              <a:cs typeface="Times New Roman" panose="02020603050405020304" pitchFamily="18" charset="0"/>
            </a:rPr>
            <a:t>Guarantee</a:t>
          </a:r>
        </a:p>
      </dgm:t>
    </dgm:pt>
    <dgm:pt modelId="{17029D2A-B554-484D-9867-D91469784634}" type="par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769DD751-5BDA-451B-AC19-BEA41D80BD87}" type="sib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Times New Roman" panose="02020603050405020304" pitchFamily="18" charset="0"/>
              <a:cs typeface="Times New Roman" panose="02020603050405020304" pitchFamily="18" charset="0"/>
            </a:rPr>
            <a:t>Model design overhead</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B499C44A-3CA5-413A-9DBE-12D3BCA953BB}">
      <dgm:prSet phldrT="[Text]" custT="1"/>
      <dgm:spPr/>
      <dgm:t>
        <a:bodyPr anchor="ctr"/>
        <a:lstStyle/>
        <a:p>
          <a:r>
            <a:rPr lang="en-US" sz="1800" dirty="0">
              <a:latin typeface="Times New Roman" panose="02020603050405020304" pitchFamily="18" charset="0"/>
              <a:cs typeface="Times New Roman" panose="02020603050405020304" pitchFamily="18" charset="0"/>
            </a:rPr>
            <a:t>Transferability</a:t>
          </a:r>
        </a:p>
      </dgm:t>
    </dgm:pt>
    <dgm:pt modelId="{8DB24283-81C9-47A2-99AA-4B8E09066BA9}" type="parTrans" cxnId="{E40144B0-71EB-4A1C-927B-782222E16C1E}">
      <dgm:prSet/>
      <dgm:spPr/>
      <dgm:t>
        <a:bodyPr/>
        <a:lstStyle/>
        <a:p>
          <a:endParaRPr lang="en-US"/>
        </a:p>
      </dgm:t>
    </dgm:pt>
    <dgm:pt modelId="{48A02E23-2C7E-4B4D-A4E3-E0006DF76E2E}" type="sibTrans" cxnId="{E40144B0-71EB-4A1C-927B-782222E16C1E}">
      <dgm:prSet/>
      <dgm:spPr/>
      <dgm:t>
        <a:bodyPr/>
        <a:lstStyle/>
        <a:p>
          <a:endParaRPr lang="en-US"/>
        </a:p>
      </dgm:t>
    </dgm:pt>
    <dgm:pt modelId="{B5F10DA8-48AC-4D6C-896D-5962C175DF29}">
      <dgm:prSet phldrT="[Text]" custT="1"/>
      <dgm:spPr/>
      <dgm:t>
        <a:bodyPr anchor="ctr"/>
        <a:lstStyle/>
        <a:p>
          <a:r>
            <a:rPr lang="en-US" sz="1800" dirty="0">
              <a:latin typeface="Times New Roman" panose="02020603050405020304" pitchFamily="18" charset="0"/>
              <a:cs typeface="Times New Roman" panose="02020603050405020304" pitchFamily="18" charset="0"/>
            </a:rPr>
            <a:t>Explainable</a:t>
          </a:r>
        </a:p>
      </dgm:t>
    </dgm:pt>
    <dgm:pt modelId="{149CF1AB-50DD-4B25-828B-FAA7FB8B6E50}" type="parTrans" cxnId="{91FBA424-61DD-48E1-BB39-3EE9F518A523}">
      <dgm:prSet/>
      <dgm:spPr/>
      <dgm:t>
        <a:bodyPr/>
        <a:lstStyle/>
        <a:p>
          <a:endParaRPr lang="en-US"/>
        </a:p>
      </dgm:t>
    </dgm:pt>
    <dgm:pt modelId="{0193B1EE-A5C6-47E4-BD4A-546896AEA988}" type="sibTrans" cxnId="{91FBA424-61DD-48E1-BB39-3EE9F518A523}">
      <dgm:prSet/>
      <dgm:spPr/>
      <dgm:t>
        <a:bodyPr/>
        <a:lstStyle/>
        <a:p>
          <a:endParaRPr lang="en-US"/>
        </a:p>
      </dgm:t>
    </dgm:pt>
    <dgm:pt modelId="{B82F7C6D-43FC-4D3F-8096-A2A723A3BE21}">
      <dgm:prSet phldrT="[Text]" custT="1"/>
      <dgm:spPr/>
      <dgm:t>
        <a:bodyPr anchor="ctr"/>
        <a:lstStyle/>
        <a:p>
          <a:r>
            <a:rPr lang="en-US" sz="1800" dirty="0">
              <a:latin typeface="Times New Roman" panose="02020603050405020304" pitchFamily="18" charset="0"/>
              <a:cs typeface="Times New Roman" panose="02020603050405020304" pitchFamily="18" charset="0"/>
            </a:rPr>
            <a:t>Low Resource</a:t>
          </a:r>
        </a:p>
      </dgm:t>
    </dgm:pt>
    <dgm:pt modelId="{A7DAAC8A-F1C9-4797-9094-C87E68F4489E}" type="parTrans" cxnId="{07CC4A79-45D1-4364-8B73-3D379BA28621}">
      <dgm:prSet/>
      <dgm:spPr/>
      <dgm:t>
        <a:bodyPr/>
        <a:lstStyle/>
        <a:p>
          <a:endParaRPr lang="en-US"/>
        </a:p>
      </dgm:t>
    </dgm:pt>
    <dgm:pt modelId="{0B83A533-2877-485B-A907-460DA92AC5CF}" type="sibTrans" cxnId="{07CC4A79-45D1-4364-8B73-3D379BA28621}">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23500209-CAD4-40E7-9543-CB22A541ADED}" srcId="{AF005F79-15B3-49A0-9966-107D505C837C}" destId="{3C161A49-9EE2-4F13-BC43-A077F33660CD}" srcOrd="1" destOrd="0" parTransId="{5A0D0F1C-C238-4C6B-8711-911155E74065}" sibTransId="{B951FCBD-83BD-4333-B76F-414CE189B74E}"/>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1FBA424-61DD-48E1-BB39-3EE9F518A523}" srcId="{CCA1857A-77FB-4C9A-A515-EA033B4250BF}" destId="{B5F10DA8-48AC-4D6C-896D-5962C175DF29}" srcOrd="2" destOrd="0" parTransId="{149CF1AB-50DD-4B25-828B-FAA7FB8B6E50}" sibTransId="{0193B1EE-A5C6-47E4-BD4A-546896AEA988}"/>
    <dgm:cxn modelId="{9689E229-43F3-42F0-ACEB-82D58C9DE7E0}" type="presOf" srcId="{31281CED-80C6-44FD-A6E4-8CAE14CD51EB}" destId="{9350626C-994E-40E3-A1EF-8821B99B1C97}" srcOrd="0" destOrd="0" presId="urn:microsoft.com/office/officeart/2005/8/layout/vList6"/>
    <dgm:cxn modelId="{0221A731-9ED5-4273-9A65-DFFB8174031F}" srcId="{CCA1857A-77FB-4C9A-A515-EA033B4250BF}" destId="{2C379B3E-59B9-42E9-BAB9-4C3D12304F2D}" srcOrd="1" destOrd="0" parTransId="{17029D2A-B554-484D-9867-D91469784634}" sibTransId="{769DD751-5BDA-451B-AC19-BEA41D80BD87}"/>
    <dgm:cxn modelId="{FA47B638-5EEB-4638-865E-1AFC9FE4EDAA}" srcId="{AF005F79-15B3-49A0-9966-107D505C837C}" destId="{CCA1857A-77FB-4C9A-A515-EA033B4250BF}" srcOrd="0" destOrd="0" parTransId="{0A7663A8-3655-4BEB-8D2D-964F31C434F7}" sibTransId="{AEEB3EE1-AA03-4505-A253-06ABA7CA4F20}"/>
    <dgm:cxn modelId="{74962647-C44F-40BE-A89C-63740E4C78B0}" type="presOf" srcId="{B499C44A-3CA5-413A-9DBE-12D3BCA953BB}" destId="{A77345A5-FEEF-41F3-8472-75B5C33F9776}" srcOrd="0" destOrd="1" presId="urn:microsoft.com/office/officeart/2005/8/layout/vList6"/>
    <dgm:cxn modelId="{E7210050-7C17-4BB0-B321-2A1523C5CA41}" type="presOf" srcId="{3C161A49-9EE2-4F13-BC43-A077F33660CD}" destId="{A7719355-EDB7-4F35-A1A2-A28D74F51A54}" srcOrd="0" destOrd="0" presId="urn:microsoft.com/office/officeart/2005/8/layout/vList6"/>
    <dgm:cxn modelId="{07CC4A79-45D1-4364-8B73-3D379BA28621}" srcId="{CCA1857A-77FB-4C9A-A515-EA033B4250BF}" destId="{B82F7C6D-43FC-4D3F-8096-A2A723A3BE21}" srcOrd="3" destOrd="0" parTransId="{A7DAAC8A-F1C9-4797-9094-C87E68F4489E}" sibTransId="{0B83A533-2877-485B-A907-460DA92AC5CF}"/>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E40144B0-71EB-4A1C-927B-782222E16C1E}" srcId="{3C161A49-9EE2-4F13-BC43-A077F33660CD}" destId="{B499C44A-3CA5-413A-9DBE-12D3BCA953BB}" srcOrd="1" destOrd="0" parTransId="{8DB24283-81C9-47A2-99AA-4B8E09066BA9}" sibTransId="{48A02E23-2C7E-4B4D-A4E3-E0006DF76E2E}"/>
    <dgm:cxn modelId="{2DB160B1-7D19-4FFB-A84A-595ED373ADC6}" type="presOf" srcId="{B82F7C6D-43FC-4D3F-8096-A2A723A3BE21}" destId="{9350626C-994E-40E3-A1EF-8821B99B1C97}" srcOrd="0" destOrd="3" presId="urn:microsoft.com/office/officeart/2005/8/layout/vList6"/>
    <dgm:cxn modelId="{AE25F9CF-C3F0-44B5-88ED-BDBD84D33C26}" type="presOf" srcId="{B5F10DA8-48AC-4D6C-896D-5962C175DF29}" destId="{9350626C-994E-40E3-A1EF-8821B99B1C97}" srcOrd="0" destOrd="2" presId="urn:microsoft.com/office/officeart/2005/8/layout/vList6"/>
    <dgm:cxn modelId="{FB2462F0-515A-483F-9DDD-A25909B25EFA}" type="presOf" srcId="{2C379B3E-59B9-42E9-BAB9-4C3D12304F2D}" destId="{9350626C-994E-40E3-A1EF-8821B99B1C97}" srcOrd="0" destOrd="1" presId="urn:microsoft.com/office/officeart/2005/8/layout/vList6"/>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a:ln>
          <a:solidFill>
            <a:schemeClr val="bg2">
              <a:lumMod val="20000"/>
              <a:lumOff val="80000"/>
            </a:schemeClr>
          </a:solidFill>
        </a:ln>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ln>
          <a:solidFill>
            <a:schemeClr val="bg2">
              <a:lumMod val="20000"/>
              <a:lumOff val="80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bg2">
              <a:lumMod val="20000"/>
              <a:lumOff val="80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a:ln>
          <a:solidFill>
            <a:schemeClr val="bg2">
              <a:lumMod val="20000"/>
              <a:lumOff val="80000"/>
            </a:schemeClr>
          </a:solidFill>
        </a:ln>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bg2">
              <a:lumMod val="20000"/>
              <a:lumOff val="80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bg2">
              <a:lumMod val="40000"/>
              <a:lumOff val="60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accent1">
              <a:lumMod val="60000"/>
              <a:lumOff val="40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a:ln>
          <a:solidFill>
            <a:schemeClr val="bg2">
              <a:lumMod val="40000"/>
              <a:lumOff val="60000"/>
            </a:schemeClr>
          </a:solidFill>
        </a:ln>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bg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bg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bg2">
            <a:lumMod val="20000"/>
            <a:lumOff val="8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bg2">
            <a:lumMod val="20000"/>
            <a:lumOff val="80000"/>
          </a:schemeClr>
        </a:solidFill>
        <a:ln w="25400" cap="flat" cmpd="sng" algn="ctr">
          <a:solidFill>
            <a:schemeClr val="bg2">
              <a:lumMod val="20000"/>
              <a:lumOff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5346"/>
          <a:ext cx="3616130"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Little overhead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Unsupervised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Transferable</a:t>
          </a:r>
        </a:p>
      </dsp:txBody>
      <dsp:txXfrm>
        <a:off x="628899" y="244979"/>
        <a:ext cx="2987231" cy="1257797"/>
      </dsp:txXfrm>
    </dsp:sp>
    <dsp:sp modelId="{E091224A-CDC1-481B-A68C-1EDB68A6A270}">
      <dsp:nvSpPr>
        <dsp:cNvPr id="0" name=""/>
        <dsp:cNvSpPr/>
      </dsp:nvSpPr>
      <dsp:spPr>
        <a:xfrm>
          <a:off x="3564660" y="162425"/>
          <a:ext cx="1100223" cy="1422904"/>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16133"/>
        <a:ext cx="992807" cy="1315488"/>
      </dsp:txXfrm>
    </dsp:sp>
    <dsp:sp modelId="{A77345A5-FEEF-41F3-8472-75B5C33F9776}">
      <dsp:nvSpPr>
        <dsp:cNvPr id="0" name=""/>
        <dsp:cNvSpPr/>
      </dsp:nvSpPr>
      <dsp:spPr>
        <a:xfrm flipH="1">
          <a:off x="0" y="1845630"/>
          <a:ext cx="3658883"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No Guarantee</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Potential Bias from Mutation</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Pretraining needs massive resource</a:t>
          </a:r>
        </a:p>
      </dsp:txBody>
      <dsp:txXfrm>
        <a:off x="628899" y="2055263"/>
        <a:ext cx="3029984" cy="1257797"/>
      </dsp:txXfrm>
    </dsp:sp>
    <dsp:sp modelId="{A7719355-EDB7-4F35-A1A2-A28D74F51A54}">
      <dsp:nvSpPr>
        <dsp:cNvPr id="0" name=""/>
        <dsp:cNvSpPr/>
      </dsp:nvSpPr>
      <dsp:spPr>
        <a:xfrm>
          <a:off x="3595227" y="2009435"/>
          <a:ext cx="1056277" cy="134946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2060998"/>
        <a:ext cx="953151" cy="12463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1138230" y="760838"/>
          <a:ext cx="94257" cy="735210"/>
        </a:xfrm>
        <a:custGeom>
          <a:avLst/>
          <a:gdLst/>
          <a:ahLst/>
          <a:cxnLst/>
          <a:rect l="0" t="0" r="0" b="0"/>
          <a:pathLst>
            <a:path>
              <a:moveTo>
                <a:pt x="0" y="0"/>
              </a:moveTo>
              <a:lnTo>
                <a:pt x="0" y="735210"/>
              </a:lnTo>
              <a:lnTo>
                <a:pt x="94257" y="73521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1138230" y="760838"/>
          <a:ext cx="94257" cy="289057"/>
        </a:xfrm>
        <a:custGeom>
          <a:avLst/>
          <a:gdLst/>
          <a:ahLst/>
          <a:cxnLst/>
          <a:rect l="0" t="0" r="0" b="0"/>
          <a:pathLst>
            <a:path>
              <a:moveTo>
                <a:pt x="0" y="0"/>
              </a:moveTo>
              <a:lnTo>
                <a:pt x="0" y="289057"/>
              </a:lnTo>
              <a:lnTo>
                <a:pt x="94257" y="28905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009412" y="314685"/>
          <a:ext cx="380172" cy="131960"/>
        </a:xfrm>
        <a:custGeom>
          <a:avLst/>
          <a:gdLst/>
          <a:ahLst/>
          <a:cxnLst/>
          <a:rect l="0" t="0" r="0" b="0"/>
          <a:pathLst>
            <a:path>
              <a:moveTo>
                <a:pt x="0" y="0"/>
              </a:moveTo>
              <a:lnTo>
                <a:pt x="0" y="65980"/>
              </a:lnTo>
              <a:lnTo>
                <a:pt x="380172" y="65980"/>
              </a:lnTo>
              <a:lnTo>
                <a:pt x="380172"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657491" y="314685"/>
          <a:ext cx="351920" cy="131960"/>
        </a:xfrm>
        <a:custGeom>
          <a:avLst/>
          <a:gdLst/>
          <a:ahLst/>
          <a:cxnLst/>
          <a:rect l="0" t="0" r="0" b="0"/>
          <a:pathLst>
            <a:path>
              <a:moveTo>
                <a:pt x="351920" y="0"/>
              </a:moveTo>
              <a:lnTo>
                <a:pt x="351920" y="65980"/>
              </a:lnTo>
              <a:lnTo>
                <a:pt x="0" y="65980"/>
              </a:lnTo>
              <a:lnTo>
                <a:pt x="0"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695219" y="492"/>
          <a:ext cx="628384" cy="31419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Code Modeling</a:t>
          </a:r>
        </a:p>
      </dsp:txBody>
      <dsp:txXfrm>
        <a:off x="695219" y="492"/>
        <a:ext cx="628384" cy="314192"/>
      </dsp:txXfrm>
    </dsp:sp>
    <dsp:sp modelId="{61D4079D-7960-B749-956F-296CFE176A14}">
      <dsp:nvSpPr>
        <dsp:cNvPr id="0" name=""/>
        <dsp:cNvSpPr/>
      </dsp:nvSpPr>
      <dsp:spPr>
        <a:xfrm>
          <a:off x="343298"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Explicit Encoding</a:t>
          </a:r>
        </a:p>
      </dsp:txBody>
      <dsp:txXfrm>
        <a:off x="343298" y="446646"/>
        <a:ext cx="628384" cy="314192"/>
      </dsp:txXfrm>
    </dsp:sp>
    <dsp:sp modelId="{91FACA28-264C-614D-B120-47E6B50FFD42}">
      <dsp:nvSpPr>
        <dsp:cNvPr id="0" name=""/>
        <dsp:cNvSpPr/>
      </dsp:nvSpPr>
      <dsp:spPr>
        <a:xfrm>
          <a:off x="1075392"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Implicit Encoding</a:t>
          </a:r>
        </a:p>
      </dsp:txBody>
      <dsp:txXfrm>
        <a:off x="1075392" y="446646"/>
        <a:ext cx="628384" cy="314192"/>
      </dsp:txXfrm>
    </dsp:sp>
    <dsp:sp modelId="{0A2493D6-F83F-114A-A594-64DBAA2227FB}">
      <dsp:nvSpPr>
        <dsp:cNvPr id="0" name=""/>
        <dsp:cNvSpPr/>
      </dsp:nvSpPr>
      <dsp:spPr>
        <a:xfrm>
          <a:off x="1232488" y="892799"/>
          <a:ext cx="729372"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Natural Channel Mutation</a:t>
          </a:r>
        </a:p>
      </dsp:txBody>
      <dsp:txXfrm>
        <a:off x="1232488" y="892799"/>
        <a:ext cx="729372" cy="314192"/>
      </dsp:txXfrm>
    </dsp:sp>
    <dsp:sp modelId="{5D44EF0C-E36A-984D-8417-DCF41B74422D}">
      <dsp:nvSpPr>
        <dsp:cNvPr id="0" name=""/>
        <dsp:cNvSpPr/>
      </dsp:nvSpPr>
      <dsp:spPr>
        <a:xfrm>
          <a:off x="1232488" y="1338952"/>
          <a:ext cx="753125"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Formal Channel Mutation</a:t>
          </a:r>
        </a:p>
      </dsp:txBody>
      <dsp:txXfrm>
        <a:off x="1232488" y="1338952"/>
        <a:ext cx="753125" cy="314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bg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bg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bg2">
              <a:lumMod val="40000"/>
              <a:lumOff val="6000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2022"/>
          <a:ext cx="3616130"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Precision</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Guarantee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Explainable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Low Resource</a:t>
          </a:r>
        </a:p>
      </dsp:txBody>
      <dsp:txXfrm>
        <a:off x="569764" y="221943"/>
        <a:ext cx="3046366" cy="1139528"/>
      </dsp:txXfrm>
    </dsp:sp>
    <dsp:sp modelId="{E091224A-CDC1-481B-A68C-1EDB68A6A270}">
      <dsp:nvSpPr>
        <dsp:cNvPr id="0" name=""/>
        <dsp:cNvSpPr/>
      </dsp:nvSpPr>
      <dsp:spPr>
        <a:xfrm>
          <a:off x="3564660" y="147153"/>
          <a:ext cx="1100223" cy="1289109"/>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00861"/>
        <a:ext cx="992807" cy="1181693"/>
      </dsp:txXfrm>
    </dsp:sp>
    <dsp:sp modelId="{A77345A5-FEEF-41F3-8472-75B5C33F9776}">
      <dsp:nvSpPr>
        <dsp:cNvPr id="0" name=""/>
        <dsp:cNvSpPr/>
      </dsp:nvSpPr>
      <dsp:spPr>
        <a:xfrm flipH="1">
          <a:off x="0" y="1672086"/>
          <a:ext cx="3658883"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Model design overhead</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Transferability</a:t>
          </a:r>
        </a:p>
      </dsp:txBody>
      <dsp:txXfrm>
        <a:off x="569764" y="1862007"/>
        <a:ext cx="3089119" cy="1139528"/>
      </dsp:txXfrm>
    </dsp:sp>
    <dsp:sp modelId="{A7719355-EDB7-4F35-A1A2-A28D74F51A54}">
      <dsp:nvSpPr>
        <dsp:cNvPr id="0" name=""/>
        <dsp:cNvSpPr/>
      </dsp:nvSpPr>
      <dsp:spPr>
        <a:xfrm>
          <a:off x="3595227" y="1820488"/>
          <a:ext cx="1056277" cy="122257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1872051"/>
        <a:ext cx="953151" cy="111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bg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bg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bg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bg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bg2">
              <a:lumMod val="20000"/>
              <a:lumOff val="8000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bg2">
              <a:lumMod val="40000"/>
              <a:lumOff val="6000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lumMod val="60000"/>
              <a:lumOff val="4000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bg2">
              <a:lumMod val="40000"/>
              <a:lumOff val="6000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Welcome everyone, to my dissertation defense presentation. My dissertation is on Learning to Edit Code. Towards building general purpose models for automated source code editing. </a:t>
            </a:r>
            <a:endParaRPr sz="17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61c22cbe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61c22cbe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did two different experiments to understand the effect of the number of encoders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use all three modalities, and used three encoders for each. As we can see single encoder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take just the code before edit, that is ep and the guidance that is G. As we see, in this case as well, single encoder results in the best performance.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260763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1c22cbe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061c22cbe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know transformer models learn representation with attention between all tokens in the input. When we use different encoders for different inputs, it can only learn within the input. For instance, here, X1 depends only on X2. Y1 depends only on Y2, There is no chance for interaction between Xs and Ys.</a:t>
            </a:r>
            <a:endParaRPr/>
          </a:p>
          <a:p>
            <a:pPr marL="0" lvl="0" indent="0" algn="l" rtl="0">
              <a:spcBef>
                <a:spcPts val="0"/>
              </a:spcBef>
              <a:spcAft>
                <a:spcPts val="0"/>
              </a:spcAft>
              <a:buNone/>
            </a:pPr>
            <a:endParaRPr/>
          </a:p>
          <a:p>
            <a:pPr marL="0" lvl="0" indent="0" algn="l" rtl="0">
              <a:spcBef>
                <a:spcPts val="0"/>
              </a:spcBef>
              <a:spcAft>
                <a:spcPts val="0"/>
              </a:spcAft>
              <a:buNone/>
            </a:pPr>
            <a:r>
              <a:rPr lang="en"/>
              <a:t>However, when we use one single encoder for all the input modalities, the model learns the representation with respect to other modalities as well. In this case, X1 not only depends on X2, but also on Y1 and Y2. Thus we conclude single encoder results in better representation.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86207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108</a:t>
            </a:fld>
            <a:endParaRPr lang="en-US"/>
          </a:p>
        </p:txBody>
      </p:sp>
    </p:spTree>
    <p:extLst>
      <p:ext uri="{BB962C8B-B14F-4D97-AF65-F5344CB8AC3E}">
        <p14:creationId xmlns:p14="http://schemas.microsoft.com/office/powerpoint/2010/main" val="23085996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72bca8e00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72bca8e00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Let us look at the idea behind this work. In general terms, For a model that transforms an input to output of code editing task</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there are two sub tasks. A portion of the model understands the input and generates the output, and another portion reasons about the Edit patterns.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In another word, the first part is more of a Language model, the second part is more of a edit model.Though, these two parts of a model are not explicit and often these parts interact with each other, we can conceptually subdivide any model in this way. So far, we have seen that we trained these two parts together.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However, the language model, that is the portion of the model that learns to understand and generate the language does not depend on the code editing task.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72bca8e00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72bca8e00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very similar idea to embed the knowledge about the input and the output into the model is Pretraining. That is, we can train a pre-train a model  how to understand the source code, and how to generate source code. One very important thing to note here is that, Like I mentioned before learning to understand or learning to generate code does not depend on the task. That is, for pretraining a model how to read or write code, we do not need example edits. There are billions of lines of code in guthub and in other open source repositories, which we can use for pretraining such a model. Of course, the objective of such pre-training is like teaching the model what is a source code, what is the syntax, how to write a for look, how to catch exception etc.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we come up with and encoder decoder model which we pre-trained for simultaneously understanding code and learning to generate code. However, there are few design decisions that we had to consider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Choice of model - Transformer Model</a:t>
            </a:r>
            <a:endParaRPr/>
          </a:p>
          <a:p>
            <a:pPr marL="457200" lvl="0" indent="-298450" algn="l" rtl="0">
              <a:spcBef>
                <a:spcPts val="0"/>
              </a:spcBef>
              <a:spcAft>
                <a:spcPts val="0"/>
              </a:spcAft>
              <a:buSzPts val="1100"/>
              <a:buAutoNum type="arabicPeriod"/>
            </a:pPr>
            <a:r>
              <a:rPr lang="en"/>
              <a:t>Pre-training Training Objective</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9d200b1a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d9d200b1a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deciding the choice of model in PLBART, let us recap on conceptual view of recurrent models and transformer models. And see how transformer model itself solves some of the problems in recurrent model.</a:t>
            </a:r>
            <a:endParaRPr/>
          </a:p>
          <a:p>
            <a:pPr marL="0" lvl="0" indent="0" algn="l" rtl="0">
              <a:spcBef>
                <a:spcPts val="0"/>
              </a:spcBef>
              <a:spcAft>
                <a:spcPts val="0"/>
              </a:spcAft>
              <a:buNone/>
            </a:pPr>
            <a:endParaRPr/>
          </a:p>
          <a:p>
            <a:pPr marL="0" lvl="0" indent="0" algn="l" rtl="0">
              <a:spcBef>
                <a:spcPts val="0"/>
              </a:spcBef>
              <a:spcAft>
                <a:spcPts val="0"/>
              </a:spcAft>
              <a:buNone/>
            </a:pPr>
            <a:r>
              <a:rPr lang="en"/>
              <a:t>Recurrent model processes  one token at a time. While processing a tokens  It depends on the input and its internal state.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There is not direct connection between T1 and T4.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T4 knows about the information about T1 through the internal state of the RNN. </a:t>
            </a:r>
            <a:endParaRPr/>
          </a:p>
          <a:p>
            <a:pPr marL="0" lvl="0" indent="0" algn="l" rtl="0">
              <a:spcBef>
                <a:spcPts val="0"/>
              </a:spcBef>
              <a:spcAft>
                <a:spcPts val="0"/>
              </a:spcAft>
              <a:buNone/>
            </a:pPr>
            <a:endParaRPr/>
          </a:p>
          <a:p>
            <a:pPr marL="0" lvl="0" indent="0" algn="l" rtl="0">
              <a:spcBef>
                <a:spcPts val="0"/>
              </a:spcBef>
              <a:spcAft>
                <a:spcPts val="0"/>
              </a:spcAft>
              <a:buNone/>
            </a:pPr>
            <a:r>
              <a:rPr lang="en"/>
              <a:t>1click</a:t>
            </a:r>
            <a:endParaRPr/>
          </a:p>
          <a:p>
            <a:pPr marL="0" lvl="0" indent="0" algn="l" rtl="0">
              <a:spcBef>
                <a:spcPts val="0"/>
              </a:spcBef>
              <a:spcAft>
                <a:spcPts val="0"/>
              </a:spcAft>
              <a:buNone/>
            </a:pPr>
            <a:endParaRPr/>
          </a:p>
          <a:p>
            <a:pPr marL="0" lvl="0" indent="0" algn="l" rtl="0">
              <a:spcBef>
                <a:spcPts val="0"/>
              </a:spcBef>
              <a:spcAft>
                <a:spcPts val="0"/>
              </a:spcAft>
              <a:buNone/>
            </a:pPr>
            <a:r>
              <a:rPr lang="en"/>
              <a:t>2click</a:t>
            </a:r>
            <a:endParaRPr/>
          </a:p>
          <a:p>
            <a:pPr marL="0" lvl="0" indent="0" algn="l" rtl="0">
              <a:spcBef>
                <a:spcPts val="0"/>
              </a:spcBef>
              <a:spcAft>
                <a:spcPts val="0"/>
              </a:spcAft>
              <a:buNone/>
            </a:pPr>
            <a:endParaRPr/>
          </a:p>
          <a:p>
            <a:pPr marL="0" lvl="0" indent="0" algn="l" rtl="0">
              <a:spcBef>
                <a:spcPts val="0"/>
              </a:spcBef>
              <a:spcAft>
                <a:spcPts val="0"/>
              </a:spcAft>
              <a:buNone/>
            </a:pPr>
            <a:r>
              <a:rPr lang="en"/>
              <a:t>3click</a:t>
            </a:r>
            <a:endParaRPr/>
          </a:p>
          <a:p>
            <a:pPr marL="0" lvl="0" indent="0" algn="l" rtl="0">
              <a:spcBef>
                <a:spcPts val="0"/>
              </a:spcBef>
              <a:spcAft>
                <a:spcPts val="0"/>
              </a:spcAft>
              <a:buNone/>
            </a:pPr>
            <a:endParaRPr/>
          </a:p>
          <a:p>
            <a:pPr marL="0" lvl="0" indent="0" algn="l" rtl="0">
              <a:spcBef>
                <a:spcPts val="0"/>
              </a:spcBef>
              <a:spcAft>
                <a:spcPts val="0"/>
              </a:spcAft>
              <a:buNone/>
            </a:pPr>
            <a:r>
              <a:rPr lang="en"/>
              <a:t>In contrast, in Transformer model,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every token are softly connected to each other. </a:t>
            </a:r>
            <a:r>
              <a:rPr lang="en"/>
              <a:t>Conceptually, transformer is a fully connected graph, where nodes are tokens in a sentence, and edges are attention weights between the tokens. </a:t>
            </a:r>
            <a:endParaRPr/>
          </a:p>
          <a:p>
            <a:pPr marL="0" lvl="0" indent="0" algn="l" rtl="0">
              <a:spcBef>
                <a:spcPts val="0"/>
              </a:spcBef>
              <a:spcAft>
                <a:spcPts val="0"/>
              </a:spcAft>
              <a:buNone/>
            </a:pPr>
            <a:endParaRPr/>
          </a:p>
          <a:p>
            <a:pPr marL="0" lvl="0" indent="0" algn="l" rtl="0">
              <a:spcBef>
                <a:spcPts val="0"/>
              </a:spcBef>
              <a:spcAft>
                <a:spcPts val="0"/>
              </a:spcAft>
              <a:buNone/>
            </a:pPr>
            <a:r>
              <a:rPr lang="en"/>
              <a:t>As part of the training process, the nodes learn which token depend on what other tokens and by how much. </a:t>
            </a:r>
            <a:endParaRPr/>
          </a:p>
          <a:p>
            <a:pPr marL="0" lvl="0" indent="0" algn="l" rtl="0">
              <a:spcBef>
                <a:spcPts val="0"/>
              </a:spcBef>
              <a:spcAft>
                <a:spcPts val="0"/>
              </a:spcAft>
              <a:buNone/>
            </a:pPr>
            <a:endParaRPr/>
          </a:p>
          <a:p>
            <a:pPr marL="0" lvl="0" indent="0" algn="l" rtl="0">
              <a:spcBef>
                <a:spcPts val="0"/>
              </a:spcBef>
              <a:spcAft>
                <a:spcPts val="0"/>
              </a:spcAft>
              <a:buNone/>
            </a:pPr>
            <a:r>
              <a:rPr lang="en"/>
              <a:t>Since every token could be connected to every other tokens,  the transformer is able to learn very long range dependency.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here T4 directly gets T1’s information since they are directly connected. </a:t>
            </a:r>
            <a:endParaRPr/>
          </a:p>
          <a:p>
            <a:pPr marL="0" lvl="0" indent="0" algn="l" rtl="0">
              <a:spcBef>
                <a:spcPts val="0"/>
              </a:spcBef>
              <a:spcAft>
                <a:spcPts val="0"/>
              </a:spcAft>
              <a:buNone/>
            </a:pPr>
            <a:endParaRPr/>
          </a:p>
          <a:p>
            <a:pPr marL="0" lvl="0" indent="0" algn="l" rtl="0">
              <a:spcBef>
                <a:spcPts val="0"/>
              </a:spcBef>
              <a:spcAft>
                <a:spcPts val="0"/>
              </a:spcAft>
              <a:buNone/>
            </a:pPr>
            <a:r>
              <a:rPr lang="en"/>
              <a:t>Moreover Transformer also model multi-head attention, which is conceptual equivalent to having multiple dependency edges between components of code.  Since Transformer implicitly models the input as a graph with provision for multiple type of edges through attention, we believe that Transformer is the right choice of model for PLBART. </a:t>
            </a:r>
            <a:endParaRPr/>
          </a:p>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d72bca8e00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72bca8e0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this noisy input, </a:t>
            </a:r>
            <a:endParaRPr/>
          </a:p>
          <a:p>
            <a:pPr marL="0" lvl="0" indent="0" algn="l" rtl="0">
              <a:spcBef>
                <a:spcPts val="0"/>
              </a:spcBef>
              <a:spcAft>
                <a:spcPts val="0"/>
              </a:spcAft>
              <a:buNone/>
            </a:pPr>
            <a:endParaRPr/>
          </a:p>
          <a:p>
            <a:pPr marL="0" lvl="0" indent="0" algn="l" rtl="0">
              <a:spcBef>
                <a:spcPts val="0"/>
              </a:spcBef>
              <a:spcAft>
                <a:spcPts val="0"/>
              </a:spcAft>
              <a:buNone/>
            </a:pPr>
            <a:r>
              <a:rPr lang="en"/>
              <a:t>The encoder generates representation for each token position. </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sequentially one token at a time. </a:t>
            </a:r>
            <a:endParaRPr/>
          </a:p>
          <a:p>
            <a:pPr marL="0" lvl="0" indent="0" algn="l" rtl="0">
              <a:spcBef>
                <a:spcPts val="0"/>
              </a:spcBef>
              <a:spcAft>
                <a:spcPts val="0"/>
              </a:spcAft>
              <a:buNone/>
            </a:pPr>
            <a:endParaRPr/>
          </a:p>
          <a:p>
            <a:pPr marL="0" lvl="0" indent="0" algn="l" rtl="0">
              <a:spcBef>
                <a:spcPts val="0"/>
              </a:spcBef>
              <a:spcAft>
                <a:spcPts val="0"/>
              </a:spcAft>
              <a:buNone/>
            </a:pPr>
            <a:r>
              <a:rPr lang="en"/>
              <a:t>But while generating, the decoder puts attention</a:t>
            </a:r>
            <a:endParaRPr/>
          </a:p>
          <a:p>
            <a:pPr marL="0" lvl="0" indent="0" algn="l" rtl="0">
              <a:spcBef>
                <a:spcPts val="0"/>
              </a:spcBef>
              <a:spcAft>
                <a:spcPts val="0"/>
              </a:spcAft>
              <a:buNone/>
            </a:pPr>
            <a:endParaRPr/>
          </a:p>
          <a:p>
            <a:pPr marL="0" lvl="0" indent="0" algn="l" rtl="0">
              <a:spcBef>
                <a:spcPts val="0"/>
              </a:spcBef>
              <a:spcAft>
                <a:spcPts val="0"/>
              </a:spcAft>
              <a:buNone/>
            </a:pPr>
            <a:r>
              <a:rPr lang="en"/>
              <a:t>To the encoder’s representation as well as </a:t>
            </a:r>
            <a:endParaRPr/>
          </a:p>
          <a:p>
            <a:pPr marL="0" lvl="0" indent="0" algn="l" rtl="0">
              <a:spcBef>
                <a:spcPts val="0"/>
              </a:spcBef>
              <a:spcAft>
                <a:spcPts val="0"/>
              </a:spcAft>
              <a:buNone/>
            </a:pPr>
            <a:endParaRPr/>
          </a:p>
          <a:p>
            <a:pPr marL="0" lvl="0" indent="0" algn="l" rtl="0">
              <a:spcBef>
                <a:spcPts val="0"/>
              </a:spcBef>
              <a:spcAft>
                <a:spcPts val="0"/>
              </a:spcAft>
              <a:buNone/>
            </a:pPr>
            <a:r>
              <a:rPr lang="en"/>
              <a:t>All previously generated tokens. Since the encoder generates representation in such a way that also understands any noisy token, the encoder must’ve learned to understand the structure of the code, even when some part of the code are not correct. </a:t>
            </a:r>
            <a:endParaRPr/>
          </a:p>
          <a:p>
            <a:pPr marL="0" lvl="0" indent="0" algn="l" rtl="0">
              <a:spcBef>
                <a:spcPts val="0"/>
              </a:spcBef>
              <a:spcAft>
                <a:spcPts val="0"/>
              </a:spcAft>
              <a:buNone/>
            </a:pPr>
            <a:endParaRPr/>
          </a:p>
          <a:p>
            <a:pPr marL="0" lvl="0" indent="0" algn="l" rtl="0">
              <a:spcBef>
                <a:spcPts val="0"/>
              </a:spcBef>
              <a:spcAft>
                <a:spcPts val="0"/>
              </a:spcAft>
              <a:buNone/>
            </a:pPr>
            <a:r>
              <a:rPr lang="en"/>
              <a:t>And since the decoder is also being able to generate noisy tokens, it is not just memorizing from the encoder, it is also learning to reason about what token come after what. That is the decoder is learning to generate syntactically and contextually correct code.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72bca8e00_0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72bca8e00_0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model is task agnostic way has recently received a lot of attraction specially in the industry. Several works from Microsoft Research and Google Brain published pre-training transformer based encoder for source code analysis task. All these works are based on BERT, which is a pretrained transformer encoder. The objective of BERT is a masked language model. That is some random words are masked out in a sentence, and model is asked to predict those words. While predicting these tokens, model learn how that token is related to other tokens in the sentence. In another word, the model learn the structure of the sentence, interaction between different components of the sentence. </a:t>
            </a:r>
            <a:endParaRPr/>
          </a:p>
          <a:p>
            <a:pPr marL="0" lvl="0" indent="0" algn="l" rtl="0">
              <a:spcBef>
                <a:spcPts val="0"/>
              </a:spcBef>
              <a:spcAft>
                <a:spcPts val="0"/>
              </a:spcAft>
              <a:buNone/>
            </a:pPr>
            <a:endParaRPr/>
          </a:p>
          <a:p>
            <a:pPr marL="0" lvl="0" indent="0" algn="l" rtl="0">
              <a:spcBef>
                <a:spcPts val="0"/>
              </a:spcBef>
              <a:spcAft>
                <a:spcPts val="0"/>
              </a:spcAft>
              <a:buNone/>
            </a:pPr>
            <a:r>
              <a:rPr lang="en"/>
              <a:t>This BERT model is pretrained using task agnostic masked language mdoel.</a:t>
            </a:r>
            <a:endParaRPr/>
          </a:p>
          <a:p>
            <a:pPr marL="0" lvl="0" indent="0" algn="l" rtl="0">
              <a:spcBef>
                <a:spcPts val="0"/>
              </a:spcBef>
              <a:spcAft>
                <a:spcPts val="0"/>
              </a:spcAft>
              <a:buNone/>
            </a:pPr>
            <a:endParaRPr/>
          </a:p>
          <a:p>
            <a:pPr marL="0" lvl="0" indent="0" algn="l" rtl="0">
              <a:spcBef>
                <a:spcPts val="0"/>
              </a:spcBef>
              <a:spcAft>
                <a:spcPts val="0"/>
              </a:spcAft>
              <a:buNone/>
            </a:pPr>
            <a:r>
              <a:rPr lang="en"/>
              <a:t>Since this model learns to reason about the components of the input, this model is very suitable for Understanding source code in SE domain.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In SE domain, there are three prominent models that uses BERT like architecture with slightly different pretraining objective. Those models are CuBERT from Google brain, CodeBERT and GraphCodeBERT from Microsoft Research. While BERT is designed to understand code, how may we use BERT </a:t>
            </a:r>
            <a:r>
              <a:rPr lang="en"/>
              <a:t>for Code Editing task.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d72bca8e00_0_1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d72bca8e00_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Code Editing task, a transformer based decoder is added with a pretrained bert, which is trained  from scratch to generate edited code. Since the decoder is trained from scratch, Knowledge about generation is not embedded in Decoder.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0a678b77_0_3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0a678b77_0_3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formally defined encoder decoder based code editors,  let me compare my contribution with respect to some of the existing techniques that uses encode-decoder based methods.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061c22cbe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061c22cbe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discuss what are the differences between CodeBERT, CodeGPT, and PLBART to understand why MODIT with PLBART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BERT is a pretrained encoder, so while using BERT in encoder-decoder settings, the decoder is randomly initialized that is the decoder is trained from scratch.</a:t>
            </a:r>
            <a:endParaRPr/>
          </a:p>
          <a:p>
            <a:pPr marL="0" lvl="0" indent="0" algn="l" rtl="0">
              <a:spcBef>
                <a:spcPts val="0"/>
              </a:spcBef>
              <a:spcAft>
                <a:spcPts val="0"/>
              </a:spcAft>
              <a:buNone/>
            </a:pPr>
            <a:endParaRPr/>
          </a:p>
          <a:p>
            <a:pPr marL="0" lvl="0" indent="0" algn="l" rtl="0">
              <a:spcBef>
                <a:spcPts val="0"/>
              </a:spcBef>
              <a:spcAft>
                <a:spcPts val="0"/>
              </a:spcAft>
              <a:buNone/>
            </a:pPr>
            <a:r>
              <a:rPr lang="en"/>
              <a:t>GPT, on the other hand, is a pretrained left-to-right decoder, there is no encoder in GPT. Thus, GPT model does not understand the input bidirectionally.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in PLBART, both the encoder and the decoder are pretrained. Thus, PLBART learn to understand the input, and correctly generate the output as part of pretraining process.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b0a678b77_0_2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b0a678b77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list some existing techniques and evaluate four different properties of those techniques.  The first category is whether or not the editor can generate concrete code, or just a template. If a method cannot generate concrete code, it may not be used as automated code editor. Second, I check whether the edited code is syntactically correct, third whether it is contextually correct. And finally, whether those approaches are capable of handling multi-modal information that is different source of input information. </a:t>
            </a:r>
            <a:endParaRPr/>
          </a:p>
          <a:p>
            <a:pPr marL="0" lvl="0" indent="0" algn="l" rtl="0">
              <a:spcBef>
                <a:spcPts val="0"/>
              </a:spcBef>
              <a:spcAft>
                <a:spcPts val="0"/>
              </a:spcAft>
              <a:buNone/>
            </a:pPr>
            <a:r>
              <a:rPr lang="en"/>
              <a:t>Among these CODIT, which is published in TSE 2020, PLBART, which is published in NAACL 2021, and MODIT, which is a work in progress are going to be part of my dissertation.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As I am designing techniques for source code analysis, I should consider the  properties of the source code, and let us revisit what properties of the source code should we consider while building such a model.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81985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72bca8e0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72bca8e0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 takes in the code before edit and  encodes it to a vectorized representation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the edited code from those vectorized representations.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72bca8e00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72bca8e00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particular, let us recap what properties should the encoder and the decode exhibit. But Let us look at different properties of code first.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6d456147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6d456147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A model trying to understand the input source code should understand the basic structure of the input code,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that is the syntax structure, the syntax tree or the abstract syntax tree.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Beyond that, the model should understand the semantic structure consisting of Control Dependencies</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Data dependencies, etc. </a:t>
            </a:r>
            <a:endParaRPr sz="19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72bca8e0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72bca8e0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Thus, To fully understand the code through an encoder,  the encoder model should</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structure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dependency</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And understand the long range relations. Now we will see the properties of the Decoder</a:t>
            </a:r>
            <a:endParaRPr sz="16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72bca8e0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72bca8e0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Since the Decoder is essentially a code generator, It should ensure syntactic correctness and semantic or contextual correctness. To understand up what I meant by these correctness properties, let us look at some counter examples.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is a syntactically incorrect code. Because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Of this misplaced if token. If a model makes one such mistake, the whole code is practically useless.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code is contexually incorrect because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 function name is passed as parameters of another function.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Also, even though the return type of the function is boolean, the generated function is returning null. When these code are passed through a compiler, the first one will result in a syntax error by the compiler, and the second one will result in a semantic error. Nevertheless, now that we know the bar of expectation from both the encoder and decoder, let us dive into my research. </a:t>
            </a:r>
            <a:endParaRPr sz="16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Thus, this dissertation deconstructs the problem of automated code editing into two sub-problems. That is understand the code and generating the code. </a:t>
            </a:r>
          </a:p>
          <a:p>
            <a:pPr marL="158750" indent="0">
              <a:buNone/>
            </a:pPr>
            <a:endParaRPr lang="en-US" dirty="0"/>
          </a:p>
          <a:p>
            <a:pPr marL="158750" indent="0">
              <a:buNone/>
            </a:pPr>
            <a:r>
              <a:rPr lang="en-US" dirty="0"/>
              <a:t>Since we are concerned about the syntactic and semantic properties of source code, the main goal of my research is to design model to encode such programming language properties into the code. </a:t>
            </a:r>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167467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72bca8e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72bca8e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me start with a life story. Before joining the PhD program, I briefly worked as a Junior Software Engineer in payment processing company. The company had a very large code base.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my research experience, I see several ways to do so. On one hand, we can explicitly design models to exhibit PL specific constraints. On the other hand, we can implicitly learn these constraints from large amount of data. I have worked on both of these directions. And in today’s talk, I will discuss some of my works in these directions.           Is there is clarification question so far?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20</a:t>
            </a:fld>
            <a:endParaRPr lang="en-US"/>
          </a:p>
        </p:txBody>
      </p:sp>
    </p:spTree>
    <p:extLst>
      <p:ext uri="{BB962C8B-B14F-4D97-AF65-F5344CB8AC3E}">
        <p14:creationId xmlns:p14="http://schemas.microsoft.com/office/powerpoint/2010/main" val="2419731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the explicit encoding. </a:t>
            </a:r>
          </a:p>
          <a:p>
            <a:endParaRPr lang="en-US" dirty="0"/>
          </a:p>
          <a:p>
            <a:r>
              <a:rPr lang="en-US" dirty="0"/>
              <a:t>In this approach, we specifically design the model to address the PL constraints or PL specific properties. There are a lot of related works in last few years in this direction. Let  us look at some of my work in this direction.</a:t>
            </a:r>
          </a:p>
        </p:txBody>
      </p:sp>
      <p:sp>
        <p:nvSpPr>
          <p:cNvPr id="4" name="Slide Number Placeholder 3"/>
          <p:cNvSpPr>
            <a:spLocks noGrp="1"/>
          </p:cNvSpPr>
          <p:nvPr>
            <p:ph type="sldNum" sz="quarter" idx="5"/>
          </p:nvPr>
        </p:nvSpPr>
        <p:spPr/>
        <p:txBody>
          <a:bodyPr/>
          <a:lstStyle/>
          <a:p>
            <a:fld id="{D08C3339-067B-4226-8999-18ECFEDD44B1}" type="slidenum">
              <a:rPr lang="en-US" smtClean="0"/>
              <a:t>21</a:t>
            </a:fld>
            <a:endParaRPr lang="en-US"/>
          </a:p>
        </p:txBody>
      </p:sp>
    </p:spTree>
    <p:extLst>
      <p:ext uri="{BB962C8B-B14F-4D97-AF65-F5344CB8AC3E}">
        <p14:creationId xmlns:p14="http://schemas.microsoft.com/office/powerpoint/2010/main" val="2656566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6d4561476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6d4561476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This is our first approach for this automation. And here our goal is to generate syntactically correct code. To ensure the syntactic correctness, we design a Tree Based model for code generation. </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 sz="1700" dirty="0"/>
              <a:t>Concretely, Given the code before edit,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extract the syntax tree out of 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then design a tree translation model to translate the syntax tree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And finally we generate the edited code from the syntax tree. As we will see later, Codit works in two steps.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In first step, Codit translates the structure, and </a:t>
            </a:r>
            <a:endParaRPr sz="17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in second step Codit generates the Edited code. </a:t>
            </a:r>
            <a:endParaRPr sz="1500" dirty="0"/>
          </a:p>
        </p:txBody>
      </p:sp>
    </p:spTree>
    <p:extLst>
      <p:ext uri="{BB962C8B-B14F-4D97-AF65-F5344CB8AC3E}">
        <p14:creationId xmlns:p14="http://schemas.microsoft.com/office/powerpoint/2010/main" val="533085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Thus, essentially by translating sequence of rule, we are translating the structure of the code and ensuring that the generated structure is syntactically correct. </a:t>
            </a:r>
            <a:endParaRPr sz="1500"/>
          </a:p>
        </p:txBody>
      </p:sp>
    </p:spTree>
    <p:extLst>
      <p:ext uri="{BB962C8B-B14F-4D97-AF65-F5344CB8AC3E}">
        <p14:creationId xmlns:p14="http://schemas.microsoft.com/office/powerpoint/2010/main" val="3004855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6d4561476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6d4561476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so far we only translated the structure. The full edited code is not ready yet. We still have to populate the terminal nodes with tokens.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generate tokens, we design a </a:t>
            </a:r>
            <a:r>
              <a:rPr lang="en" sz="1500" b="1" dirty="0"/>
              <a:t>CONDITIONAL</a:t>
            </a:r>
            <a:r>
              <a:rPr lang="en" sz="1500" dirty="0"/>
              <a:t> token translation model, where we restrict the search space for every token based on the terminal node type from the tree.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For instance, in case of the terminal EQ, the only possible token to generate is the equality operator. </a:t>
            </a:r>
            <a:endParaRPr sz="1500" dirty="0"/>
          </a:p>
          <a:p>
            <a:pPr marL="0" lvl="0" indent="0" algn="l" rtl="0">
              <a:spcBef>
                <a:spcPts val="0"/>
              </a:spcBef>
              <a:spcAft>
                <a:spcPts val="0"/>
              </a:spcAft>
              <a:buNone/>
            </a:pPr>
            <a:endParaRPr sz="1500" dirty="0"/>
          </a:p>
        </p:txBody>
      </p:sp>
    </p:spTree>
    <p:extLst>
      <p:ext uri="{BB962C8B-B14F-4D97-AF65-F5344CB8AC3E}">
        <p14:creationId xmlns:p14="http://schemas.microsoft.com/office/powerpoint/2010/main" val="277414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6d4561476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6d4561476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in case of variables and method names,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 sz="1500" dirty="0"/>
              <a:t>it becomes a little bit tricky, since possible number of names of the variable, and methods can be virtually infinite.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solve this problem, we perform reachability analysis in the Edit location.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We only use those variables and method names that are reachable in the edit location. For instacce, for generating this edit, CODIT only considers these variables.</a:t>
            </a:r>
            <a:endParaRPr sz="1500" dirty="0"/>
          </a:p>
        </p:txBody>
      </p:sp>
    </p:spTree>
    <p:extLst>
      <p:ext uri="{BB962C8B-B14F-4D97-AF65-F5344CB8AC3E}">
        <p14:creationId xmlns:p14="http://schemas.microsoft.com/office/powerpoint/2010/main" val="1536170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72bca8e0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72bca8e0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move on to the evaluation of Codit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72bca8e0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72bca8e0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on two different datasets. First one generic code edit from github which contains 48 projects a little more than 32 thousand edit examples. And next is pull request edits with 3 projects and five and a half thousand edit examples.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72bca8e00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72bca8e00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against two types of models. First we consider model where both encoder and decoder treats code a sequence of tokens. In this group, we have three baselines. LSTM-Seq2Seq is a vanilla LSTM based model. Next one of also LSTM S2S model working on abstracted code Tufano et. al. and the third one is SequenceR which a also a LSTM seq2seq model with copy attention. </a:t>
            </a:r>
            <a:endParaRPr/>
          </a:p>
          <a:p>
            <a:pPr marL="0" lvl="0" indent="0" algn="l" rtl="0">
              <a:spcBef>
                <a:spcPts val="0"/>
              </a:spcBef>
              <a:spcAft>
                <a:spcPts val="0"/>
              </a:spcAft>
              <a:buNone/>
            </a:pPr>
            <a:endParaRPr/>
          </a:p>
          <a:p>
            <a:pPr marL="0" lvl="0" indent="0" algn="l" rtl="0">
              <a:spcBef>
                <a:spcPts val="0"/>
              </a:spcBef>
              <a:spcAft>
                <a:spcPts val="0"/>
              </a:spcAft>
              <a:buNone/>
            </a:pPr>
            <a:r>
              <a:rPr lang="en"/>
              <a:t>To understand tree based modeling, we compared CODIT with a tree2seq model which uses a tree based encoder and sequence based decoder to generate edited code. </a:t>
            </a:r>
            <a:endParaRPr/>
          </a:p>
          <a:p>
            <a:pPr marL="0" lvl="0" indent="0" algn="l" rtl="0">
              <a:spcBef>
                <a:spcPts val="0"/>
              </a:spcBef>
              <a:spcAft>
                <a:spcPts val="0"/>
              </a:spcAft>
              <a:buNone/>
            </a:pPr>
            <a:endParaRPr/>
          </a:p>
          <a:p>
            <a:pPr marL="0" lvl="0" indent="0" algn="l" rtl="0">
              <a:spcBef>
                <a:spcPts val="0"/>
              </a:spcBef>
              <a:spcAft>
                <a:spcPts val="0"/>
              </a:spcAft>
              <a:buNone/>
            </a:pPr>
            <a:r>
              <a:rPr lang="en"/>
              <a:t>Codit promising result over the sequence based baselines shows the effectiveness of tree based modeling. Codit’s better performance over tree2seq model shows the importance of using tree based model both as encoder and decoder.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72bca8e0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72bca8e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While I was working there, I edited the company’s code based to add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fixing bugs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refactoring, etc. </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b0a678b77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7b0a678b77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look at some example Edit Codit generates.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72bca8e00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72bca8e0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Codit for bug-fix code edits. Out of 80 bugs in defects4j dataset,  Codit successfully fixed 15 bugs completely and 10 bugs partially,</a:t>
            </a:r>
            <a:endParaRPr/>
          </a:p>
          <a:p>
            <a:pPr marL="0" lvl="0" indent="0" algn="l" rtl="0">
              <a:spcBef>
                <a:spcPts val="0"/>
              </a:spcBef>
              <a:spcAft>
                <a:spcPts val="0"/>
              </a:spcAft>
              <a:buNone/>
            </a:pPr>
            <a:endParaRPr/>
          </a:p>
          <a:p>
            <a:pPr marL="0" lvl="0" indent="0" algn="l" rtl="0">
              <a:spcBef>
                <a:spcPts val="0"/>
              </a:spcBef>
              <a:spcAft>
                <a:spcPts val="0"/>
              </a:spcAft>
              <a:buNone/>
            </a:pPr>
            <a:r>
              <a:rPr lang="en"/>
              <a:t>And the graph shows how quickly Codit can generate patches that passes bug reproducing test cases. And within 20 minutes Codit generated patches 50 bugs that passes at least the bug reproducing test cases.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going back to the context of generative model in source code, </a:t>
            </a:r>
          </a:p>
          <a:p>
            <a:endParaRPr lang="en-US" dirty="0"/>
          </a:p>
          <a:p>
            <a:r>
              <a:rPr lang="en-US" dirty="0"/>
              <a:t>We embedded the one formal constraint form programming language </a:t>
            </a:r>
            <a:r>
              <a:rPr lang="en-US" b="1" dirty="0"/>
              <a:t>THAT IS SYNTAX </a:t>
            </a:r>
            <a:r>
              <a:rPr lang="en-US" b="0" dirty="0"/>
              <a:t>into the model </a:t>
            </a:r>
            <a:r>
              <a:rPr lang="en-US" b="1" dirty="0"/>
              <a:t>EXPLICITLY</a:t>
            </a:r>
            <a:r>
              <a:rPr lang="en-US" b="0" dirty="0"/>
              <a:t> in the form of probabilistic context free grammar and syntax tree. </a:t>
            </a:r>
          </a:p>
          <a:p>
            <a:endParaRPr lang="en-US" b="0" dirty="0"/>
          </a:p>
          <a:p>
            <a:r>
              <a:rPr lang="en-US" b="0" dirty="0"/>
              <a:t>Which we further improved with reachability analysis.           Now that we saw example of Code Generation, </a:t>
            </a:r>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32</a:t>
            </a:fld>
            <a:endParaRPr lang="en-US"/>
          </a:p>
        </p:txBody>
      </p:sp>
    </p:spTree>
    <p:extLst>
      <p:ext uri="{BB962C8B-B14F-4D97-AF65-F5344CB8AC3E}">
        <p14:creationId xmlns:p14="http://schemas.microsoft.com/office/powerpoint/2010/main" val="18725051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Summing up the portion of Explicit encoding. The good side of explicit encoding is the precision, guarantee, and </a:t>
            </a:r>
            <a:r>
              <a:rPr lang="en-US" dirty="0" err="1"/>
              <a:t>explainability</a:t>
            </a:r>
            <a:r>
              <a:rPr lang="en-US" dirty="0"/>
              <a:t>. </a:t>
            </a:r>
          </a:p>
          <a:p>
            <a:endParaRPr lang="en-US" dirty="0"/>
          </a:p>
          <a:p>
            <a:r>
              <a:rPr lang="en-US" dirty="0"/>
              <a:t>However,  these approaches often entails overhead in model design, a lot of customization. Usually a model build for a task under this category, is not easily transferrable to other task.         Any further clarification questions?</a:t>
            </a:r>
          </a:p>
        </p:txBody>
      </p:sp>
      <p:sp>
        <p:nvSpPr>
          <p:cNvPr id="4" name="Slide Number Placeholder 3"/>
          <p:cNvSpPr>
            <a:spLocks noGrp="1"/>
          </p:cNvSpPr>
          <p:nvPr>
            <p:ph type="sldNum" sz="quarter" idx="5"/>
          </p:nvPr>
        </p:nvSpPr>
        <p:spPr/>
        <p:txBody>
          <a:bodyPr/>
          <a:lstStyle/>
          <a:p>
            <a:fld id="{D08C3339-067B-4226-8999-18ECFEDD44B1}" type="slidenum">
              <a:rPr lang="en-US" smtClean="0"/>
              <a:t>33</a:t>
            </a:fld>
            <a:endParaRPr lang="en-US"/>
          </a:p>
        </p:txBody>
      </p:sp>
    </p:spTree>
    <p:extLst>
      <p:ext uri="{BB962C8B-B14F-4D97-AF65-F5344CB8AC3E}">
        <p14:creationId xmlns:p14="http://schemas.microsoft.com/office/powerpoint/2010/main" val="3476589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corpus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34</a:t>
            </a:fld>
            <a:endParaRPr lang="en-US"/>
          </a:p>
        </p:txBody>
      </p:sp>
    </p:spTree>
    <p:extLst>
      <p:ext uri="{BB962C8B-B14F-4D97-AF65-F5344CB8AC3E}">
        <p14:creationId xmlns:p14="http://schemas.microsoft.com/office/powerpoint/2010/main" val="3274678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35</a:t>
            </a:fld>
            <a:endParaRPr lang="en-US"/>
          </a:p>
        </p:txBody>
      </p:sp>
    </p:spTree>
    <p:extLst>
      <p:ext uri="{BB962C8B-B14F-4D97-AF65-F5344CB8AC3E}">
        <p14:creationId xmlns:p14="http://schemas.microsoft.com/office/powerpoint/2010/main" val="28311036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36</a:t>
            </a:fld>
            <a:endParaRPr lang="en-US"/>
          </a:p>
        </p:txBody>
      </p:sp>
    </p:spTree>
    <p:extLst>
      <p:ext uri="{BB962C8B-B14F-4D97-AF65-F5344CB8AC3E}">
        <p14:creationId xmlns:p14="http://schemas.microsoft.com/office/powerpoint/2010/main" val="2377488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37</a:t>
            </a:fld>
            <a:endParaRPr lang="en-US"/>
          </a:p>
        </p:txBody>
      </p:sp>
    </p:spTree>
    <p:extLst>
      <p:ext uri="{BB962C8B-B14F-4D97-AF65-F5344CB8AC3E}">
        <p14:creationId xmlns:p14="http://schemas.microsoft.com/office/powerpoint/2010/main" val="318646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revisit the dual channel hypothesis in source code. In source code, there are two information channels. </a:t>
            </a:r>
          </a:p>
          <a:p>
            <a:endParaRPr lang="en-US" dirty="0"/>
          </a:p>
          <a:p>
            <a:r>
              <a:rPr lang="en-US" dirty="0"/>
              <a:t>First there is Natural Channel, consisting of human readable identifiers, readable formatting, comments, etc. This channel is mostly consumed by human developer.</a:t>
            </a:r>
          </a:p>
          <a:p>
            <a:endParaRPr lang="en-US" dirty="0"/>
          </a:p>
          <a:p>
            <a:r>
              <a:rPr lang="en-US" dirty="0"/>
              <a:t>Second, there is Formal channel, consisting of AST, Flow graphs, etc. This channel is mostly consumed by compilers or machines.                 Anyway, manipulation in the space of different channels will result in different concepts and constraints learned by a model.  For instance, if we just remove the semicolons from a correct code and ask the model to fix, the model will only learn the appropriate position for the semicolons.</a:t>
            </a:r>
          </a:p>
        </p:txBody>
      </p:sp>
      <p:sp>
        <p:nvSpPr>
          <p:cNvPr id="4" name="Slide Number Placeholder 3"/>
          <p:cNvSpPr>
            <a:spLocks noGrp="1"/>
          </p:cNvSpPr>
          <p:nvPr>
            <p:ph type="sldNum" sz="quarter" idx="5"/>
          </p:nvPr>
        </p:nvSpPr>
        <p:spPr/>
        <p:txBody>
          <a:bodyPr/>
          <a:lstStyle/>
          <a:p>
            <a:fld id="{D08C3339-067B-4226-8999-18ECFEDD44B1}" type="slidenum">
              <a:rPr lang="en-US" smtClean="0"/>
              <a:t>38</a:t>
            </a:fld>
            <a:endParaRPr lang="en-US"/>
          </a:p>
        </p:txBody>
      </p:sp>
    </p:spTree>
    <p:extLst>
      <p:ext uri="{BB962C8B-B14F-4D97-AF65-F5344CB8AC3E}">
        <p14:creationId xmlns:p14="http://schemas.microsoft.com/office/powerpoint/2010/main" val="2375677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In implicit encoding let us first look at encoding through natural channel mutation. Here typically while mutating the source code, we just consider the texts of the code, without going in details into the structure or semantics.</a:t>
            </a:r>
          </a:p>
        </p:txBody>
      </p:sp>
      <p:sp>
        <p:nvSpPr>
          <p:cNvPr id="4" name="Slide Number Placeholder 3"/>
          <p:cNvSpPr>
            <a:spLocks noGrp="1"/>
          </p:cNvSpPr>
          <p:nvPr>
            <p:ph type="sldNum" sz="quarter" idx="5"/>
          </p:nvPr>
        </p:nvSpPr>
        <p:spPr/>
        <p:txBody>
          <a:bodyPr/>
          <a:lstStyle/>
          <a:p>
            <a:fld id="{D08C3339-067B-4226-8999-18ECFEDD44B1}" type="slidenum">
              <a:rPr lang="en-US" smtClean="0"/>
              <a:t>39</a:t>
            </a:fld>
            <a:endParaRPr lang="en-US"/>
          </a:p>
        </p:txBody>
      </p:sp>
    </p:spTree>
    <p:extLst>
      <p:ext uri="{BB962C8B-B14F-4D97-AF65-F5344CB8AC3E}">
        <p14:creationId xmlns:p14="http://schemas.microsoft.com/office/powerpoint/2010/main" val="1889105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72bca8e0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72bca8e0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I was working, I realized that the edits I have been making in that job are very repetitive.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fact several earlier works also showed that the developers edit patterns are not unique, there are lots of repetition.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 raises a good question, Can we automate such code edits?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In implicit encoding let us first look at encoding through natural channel mutation. Here typically while mutating the source code, we just consider the texts of the code, without going in details into the structure or semantics.</a:t>
            </a:r>
          </a:p>
        </p:txBody>
      </p:sp>
      <p:sp>
        <p:nvSpPr>
          <p:cNvPr id="4" name="Slide Number Placeholder 3"/>
          <p:cNvSpPr>
            <a:spLocks noGrp="1"/>
          </p:cNvSpPr>
          <p:nvPr>
            <p:ph type="sldNum" sz="quarter" idx="5"/>
          </p:nvPr>
        </p:nvSpPr>
        <p:spPr/>
        <p:txBody>
          <a:bodyPr/>
          <a:lstStyle/>
          <a:p>
            <a:fld id="{D08C3339-067B-4226-8999-18ECFEDD44B1}" type="slidenum">
              <a:rPr lang="en-US" smtClean="0"/>
              <a:t>40</a:t>
            </a:fld>
            <a:endParaRPr lang="en-US"/>
          </a:p>
        </p:txBody>
      </p:sp>
    </p:spTree>
    <p:extLst>
      <p:ext uri="{BB962C8B-B14F-4D97-AF65-F5344CB8AC3E}">
        <p14:creationId xmlns:p14="http://schemas.microsoft.com/office/powerpoint/2010/main" val="25671149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d72bca8e00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d72bca8e00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paper I am going to discuss not us Unified Pre-training for Program Understanding and Generation (PLBART) accepted to be published in NAACL 2021. </a:t>
            </a:r>
            <a:endParaRPr/>
          </a:p>
          <a:p>
            <a:pPr marL="0" lvl="0" indent="0" algn="l" rtl="0">
              <a:spcBef>
                <a:spcPts val="0"/>
              </a:spcBef>
              <a:spcAft>
                <a:spcPts val="0"/>
              </a:spcAft>
              <a:buNone/>
            </a:pPr>
            <a:endParaRPr/>
          </a:p>
          <a:p>
            <a:pPr marL="0" lvl="0" indent="0" algn="l" rtl="0">
              <a:spcBef>
                <a:spcPts val="0"/>
              </a:spcBef>
              <a:spcAft>
                <a:spcPts val="0"/>
              </a:spcAft>
              <a:buNone/>
            </a:pPr>
            <a:r>
              <a:rPr lang="en"/>
              <a:t>Our contribution in this paper is that Developed large scale pre-trained models for different SE tasks.</a:t>
            </a:r>
            <a:endParaRPr/>
          </a:p>
          <a:p>
            <a:pPr marL="0" lvl="0" indent="0" algn="l" rtl="0">
              <a:spcBef>
                <a:spcPts val="0"/>
              </a:spcBef>
              <a:spcAft>
                <a:spcPts val="0"/>
              </a:spcAft>
              <a:buNone/>
            </a:pPr>
            <a:endParaRPr/>
          </a:p>
          <a:p>
            <a:pPr marL="0" lvl="0" indent="0" algn="l" rtl="0">
              <a:spcBef>
                <a:spcPts val="0"/>
              </a:spcBef>
              <a:spcAft>
                <a:spcPts val="0"/>
              </a:spcAft>
              <a:buNone/>
            </a:pPr>
            <a:r>
              <a:rPr lang="en"/>
              <a:t>The major findings in this paper is Contextual Correctness can be learned from large scale dataset. Now let us see some of the motivation behind PLBART. </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In a nutshell, PLBART is an encoder-decoder based model which is jointly pretrained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Both Understand and generate code in an unsupervised way. We trained PLBART using hundred of gigabytes of source code and text. </a:t>
            </a:r>
            <a:endParaRPr dirty="0"/>
          </a:p>
        </p:txBody>
      </p:sp>
    </p:spTree>
    <p:extLst>
      <p:ext uri="{BB962C8B-B14F-4D97-AF65-F5344CB8AC3E}">
        <p14:creationId xmlns:p14="http://schemas.microsoft.com/office/powerpoint/2010/main" val="40492793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Let us now look at the components of PLBART</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encoder in PLBART reads code, understand, reasons about any error and learn robust representation,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decoder, on the other hand, learn to generates source code and implicitly learns any coding pattern from the data. </a:t>
            </a:r>
            <a:endParaRPr dirty="0"/>
          </a:p>
        </p:txBody>
      </p:sp>
    </p:spTree>
    <p:extLst>
      <p:ext uri="{BB962C8B-B14F-4D97-AF65-F5344CB8AC3E}">
        <p14:creationId xmlns:p14="http://schemas.microsoft.com/office/powerpoint/2010/main" val="11391153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train PLBART using </a:t>
            </a:r>
            <a:r>
              <a:rPr lang="en-US" sz="1200" b="1" dirty="0"/>
              <a:t>denoising autoencoding</a:t>
            </a:r>
            <a:r>
              <a:rPr lang="en-US" sz="1200" dirty="0"/>
              <a:t>, an standard way to pretrain encoder-decoder model in NLP</a:t>
            </a:r>
            <a:endParaRPr lang="en-US" dirty="0"/>
          </a:p>
          <a:p>
            <a:endParaRPr lang="en-US" dirty="0"/>
          </a:p>
          <a:p>
            <a:r>
              <a:rPr lang="en-US" dirty="0"/>
              <a:t>given a code </a:t>
            </a:r>
          </a:p>
          <a:p>
            <a:endParaRPr lang="en-US" dirty="0"/>
          </a:p>
          <a:p>
            <a:r>
              <a:rPr lang="en-US" dirty="0"/>
              <a:t>A noise injector injects noise that could potentially break the syntax of the code</a:t>
            </a:r>
          </a:p>
          <a:p>
            <a:endParaRPr lang="en-US" dirty="0"/>
          </a:p>
          <a:p>
            <a:r>
              <a:rPr lang="en-US" dirty="0"/>
              <a:t>The encoder takes in such noisy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decoder generates back the correct code. </a:t>
            </a:r>
            <a:r>
              <a:rPr lang="en-US" sz="1200" dirty="0"/>
              <a:t>In that way, the encoder learns where is the error and what kind error is that, and the decoder learns how to generate error free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 three types of noise function to mutate the natural channel in source code.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44</a:t>
            </a:fld>
            <a:endParaRPr lang="en-US"/>
          </a:p>
        </p:txBody>
      </p:sp>
    </p:spTree>
    <p:extLst>
      <p:ext uri="{BB962C8B-B14F-4D97-AF65-F5344CB8AC3E}">
        <p14:creationId xmlns:p14="http://schemas.microsoft.com/office/powerpoint/2010/main" val="1345633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First, we do token masking, we mask out some random tokens from a  piece of code, and provide it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which then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with appropriate tokens for those masked positions. </a:t>
            </a:r>
          </a:p>
        </p:txBody>
      </p:sp>
    </p:spTree>
    <p:extLst>
      <p:ext uri="{BB962C8B-B14F-4D97-AF65-F5344CB8AC3E}">
        <p14:creationId xmlns:p14="http://schemas.microsoft.com/office/powerpoint/2010/main" val="3619482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Likewise, For token deletion, we delete some random tokens, and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including those deleted tokens</a:t>
            </a:r>
            <a:endParaRPr dirty="0"/>
          </a:p>
        </p:txBody>
      </p:sp>
    </p:spTree>
    <p:extLst>
      <p:ext uri="{BB962C8B-B14F-4D97-AF65-F5344CB8AC3E}">
        <p14:creationId xmlns:p14="http://schemas.microsoft.com/office/powerpoint/2010/main" val="469515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Token infilling is similar to token deletion, only difference is that, instead of one token, we delete a span of tokens.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And like before, we expect the decoder to generate the whole code including the deleted span. </a:t>
            </a:r>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9184136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we discussed before the noises in PLBART are the mutation of code’s natural channel. and likely to break the syntax of the code. </a:t>
            </a:r>
          </a:p>
          <a:p>
            <a:endParaRPr lang="en-US" dirty="0"/>
          </a:p>
          <a:p>
            <a:r>
              <a:rPr lang="en-US" dirty="0"/>
              <a:t>And the training objective is to generate whole code, learn the syntax implicitly and learn coding patterns. </a:t>
            </a:r>
          </a:p>
          <a:p>
            <a:endParaRPr lang="en-US" dirty="0"/>
          </a:p>
          <a:p>
            <a:r>
              <a:rPr lang="en-US" dirty="0"/>
              <a:t>We pretrained PLBART on source code examples in Java and Python and Natural language texts from </a:t>
            </a:r>
            <a:r>
              <a:rPr lang="en-US" dirty="0" err="1"/>
              <a:t>stackoverflow</a:t>
            </a:r>
            <a:r>
              <a:rPr lang="en-US" dirty="0"/>
              <a:t>. </a:t>
            </a:r>
          </a:p>
        </p:txBody>
      </p:sp>
      <p:sp>
        <p:nvSpPr>
          <p:cNvPr id="4" name="Slide Number Placeholder 3"/>
          <p:cNvSpPr>
            <a:spLocks noGrp="1"/>
          </p:cNvSpPr>
          <p:nvPr>
            <p:ph type="sldNum" sz="quarter" idx="5"/>
          </p:nvPr>
        </p:nvSpPr>
        <p:spPr/>
        <p:txBody>
          <a:bodyPr/>
          <a:lstStyle/>
          <a:p>
            <a:fld id="{D08C3339-067B-4226-8999-18ECFEDD44B1}" type="slidenum">
              <a:rPr lang="en-US" smtClean="0"/>
              <a:t>48</a:t>
            </a:fld>
            <a:endParaRPr lang="en-US"/>
          </a:p>
        </p:txBody>
      </p:sp>
    </p:spTree>
    <p:extLst>
      <p:ext uri="{BB962C8B-B14F-4D97-AF65-F5344CB8AC3E}">
        <p14:creationId xmlns:p14="http://schemas.microsoft.com/office/powerpoint/2010/main" val="3254444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72bca8e00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72bca8e00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72bca8e0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72bca8e0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possible way to automate code edit is to manually write edit template. </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search for application site for that template in the code base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there is a match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72bca8e00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72bca8e00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these are the downstream SE tasks we evaluated PLBART on. </a:t>
            </a:r>
            <a:endParaRPr/>
          </a:p>
          <a:p>
            <a:pPr marL="0" lvl="0" indent="0" algn="l" rtl="0">
              <a:spcBef>
                <a:spcPts val="0"/>
              </a:spcBef>
              <a:spcAft>
                <a:spcPts val="0"/>
              </a:spcAft>
              <a:buNone/>
            </a:pPr>
            <a:endParaRPr/>
          </a:p>
          <a:p>
            <a:pPr marL="0" lvl="0" indent="0" algn="l" rtl="0">
              <a:spcBef>
                <a:spcPts val="0"/>
              </a:spcBef>
              <a:spcAft>
                <a:spcPts val="0"/>
              </a:spcAft>
              <a:buNone/>
            </a:pPr>
            <a:r>
              <a:rPr lang="en"/>
              <a:t>While we evaluated PLBART on five different types of downstream SE related tasks, today I am going to discuss the results of Program Repair in PLBART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d72bca8e00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d72bca8e00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Program Repair task, PLBART generates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61c22cbe0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061c22cbe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if we look at this code snippet, from the guidance, we get a hint that there should be a check of empty object. But which object we should check for, we have no clue.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if we look at the context, we get an idea that</a:t>
            </a:r>
            <a:endParaRPr/>
          </a:p>
          <a:p>
            <a:pPr marL="0" lvl="0" indent="0" algn="l" rtl="0">
              <a:spcBef>
                <a:spcPts val="0"/>
              </a:spcBef>
              <a:spcAft>
                <a:spcPts val="0"/>
              </a:spcAft>
              <a:buNone/>
            </a:pPr>
            <a:endParaRPr/>
          </a:p>
          <a:p>
            <a:pPr marL="0" lvl="0" indent="0" algn="l" rtl="0">
              <a:spcBef>
                <a:spcPts val="0"/>
              </a:spcBef>
              <a:spcAft>
                <a:spcPts val="0"/>
              </a:spcAft>
              <a:buNone/>
            </a:pPr>
            <a:r>
              <a:rPr lang="en"/>
              <a:t>The jsonObject should be checked for being empty.</a:t>
            </a:r>
            <a:endParaRPr/>
          </a:p>
          <a:p>
            <a:pPr marL="0" lvl="0" indent="0" algn="l" rtl="0">
              <a:spcBef>
                <a:spcPts val="0"/>
              </a:spcBef>
              <a:spcAft>
                <a:spcPts val="0"/>
              </a:spcAft>
              <a:buNone/>
            </a:pPr>
            <a:endParaRPr/>
          </a:p>
          <a:p>
            <a:pPr marL="0" lvl="0" indent="0" algn="l" rtl="0">
              <a:spcBef>
                <a:spcPts val="0"/>
              </a:spcBef>
              <a:spcAft>
                <a:spcPts val="0"/>
              </a:spcAft>
              <a:buNone/>
            </a:pPr>
            <a:r>
              <a:rPr lang="en"/>
              <a:t>Thus, context could be a major help for finding code element while synthesizing the patch. </a:t>
            </a:r>
            <a:endParaRPr/>
          </a:p>
        </p:txBody>
      </p:sp>
    </p:spTree>
    <p:extLst>
      <p:ext uri="{BB962C8B-B14F-4D97-AF65-F5344CB8AC3E}">
        <p14:creationId xmlns:p14="http://schemas.microsoft.com/office/powerpoint/2010/main" val="1308469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0869145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61c22cbe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061c22cbe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specifically, given the input modalities</a:t>
            </a:r>
            <a:endParaRPr/>
          </a:p>
          <a:p>
            <a:pPr marL="0" lvl="0" indent="0" algn="l" rtl="0">
              <a:spcBef>
                <a:spcPts val="0"/>
              </a:spcBef>
              <a:spcAft>
                <a:spcPts val="0"/>
              </a:spcAft>
              <a:buNone/>
            </a:pPr>
            <a:endParaRPr/>
          </a:p>
          <a:p>
            <a:pPr marL="0" lvl="0" indent="0" algn="l" rtl="0">
              <a:spcBef>
                <a:spcPts val="0"/>
              </a:spcBef>
              <a:spcAft>
                <a:spcPts val="0"/>
              </a:spcAft>
              <a:buNone/>
            </a:pPr>
            <a:r>
              <a:rPr lang="en"/>
              <a:t>We concatenate and tokenize them </a:t>
            </a:r>
            <a:endParaRPr/>
          </a:p>
          <a:p>
            <a:pPr marL="0" lvl="0" indent="0" algn="l" rtl="0">
              <a:spcBef>
                <a:spcPts val="0"/>
              </a:spcBef>
              <a:spcAft>
                <a:spcPts val="0"/>
              </a:spcAft>
              <a:buNone/>
            </a:pPr>
            <a:endParaRPr/>
          </a:p>
          <a:p>
            <a:pPr marL="0" lvl="0" indent="0" algn="l" rtl="0">
              <a:spcBef>
                <a:spcPts val="0"/>
              </a:spcBef>
              <a:spcAft>
                <a:spcPts val="0"/>
              </a:spcAft>
              <a:buNone/>
            </a:pPr>
            <a:r>
              <a:rPr lang="en"/>
              <a:t>Then we use a transformer based encoder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take the decoder output and post process then to generate the final edited code. Now let us move on to the the experiments. </a:t>
            </a:r>
            <a:endParaRPr/>
          </a:p>
        </p:txBody>
      </p:sp>
    </p:spTree>
    <p:extLst>
      <p:ext uri="{BB962C8B-B14F-4D97-AF65-F5344CB8AC3E}">
        <p14:creationId xmlns:p14="http://schemas.microsoft.com/office/powerpoint/2010/main" val="1840657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9485370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61c22cbe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61c22cbe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MODIT on two different dataset. These datasets are proposed by Tufano et. al. at ICSE 2019. These are bug fix commits collected from GitHub. Each examples comes with a code before a commit, code after a commit and the commit message. Since getting real textual guidance for evaluation is difficult, we used commit message as a surrogate for guidance. </a:t>
            </a:r>
            <a:endParaRPr/>
          </a:p>
        </p:txBody>
      </p:sp>
    </p:spTree>
    <p:extLst>
      <p:ext uri="{BB962C8B-B14F-4D97-AF65-F5344CB8AC3E}">
        <p14:creationId xmlns:p14="http://schemas.microsoft.com/office/powerpoint/2010/main" val="1353200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61c22cbe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61c22cbe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 us discuss some of the implications of the results we have observed in this research question. </a:t>
            </a:r>
            <a:endParaRPr dirty="0"/>
          </a:p>
        </p:txBody>
      </p:sp>
    </p:spTree>
    <p:extLst>
      <p:ext uri="{BB962C8B-B14F-4D97-AF65-F5344CB8AC3E}">
        <p14:creationId xmlns:p14="http://schemas.microsoft.com/office/powerpoint/2010/main" val="3931295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72bca8e00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72bca8e00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500" dirty="0"/>
          </a:p>
        </p:txBody>
      </p:sp>
    </p:spTree>
    <p:extLst>
      <p:ext uri="{BB962C8B-B14F-4D97-AF65-F5344CB8AC3E}">
        <p14:creationId xmlns:p14="http://schemas.microsoft.com/office/powerpoint/2010/main" val="1735460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example of Code Translation from C# to Java, </a:t>
            </a:r>
          </a:p>
          <a:p>
            <a:endParaRPr lang="en-US" dirty="0"/>
          </a:p>
          <a:p>
            <a:r>
              <a:rPr lang="en-US" dirty="0"/>
              <a:t>This is the input code. PLBART translated this input C# code to </a:t>
            </a:r>
          </a:p>
          <a:p>
            <a:endParaRPr lang="en-US" dirty="0"/>
          </a:p>
          <a:p>
            <a:r>
              <a:rPr lang="en-US" dirty="0"/>
              <a:t>This code in Java. This is a correct translation of the original C# code. </a:t>
            </a:r>
          </a:p>
          <a:p>
            <a:endParaRPr lang="en-US" dirty="0"/>
          </a:p>
          <a:p>
            <a:r>
              <a:rPr lang="en-US" dirty="0"/>
              <a:t>However, a better translation would be this code. </a:t>
            </a:r>
          </a:p>
          <a:p>
            <a:endParaRPr lang="en-US" dirty="0"/>
          </a:p>
          <a:p>
            <a:r>
              <a:rPr lang="en-US" dirty="0"/>
              <a:t>Because If we have to write a for loop leaving </a:t>
            </a:r>
          </a:p>
          <a:p>
            <a:endParaRPr lang="en-US" dirty="0"/>
          </a:p>
          <a:p>
            <a:r>
              <a:rPr lang="en-US" dirty="0"/>
              <a:t>the initializer and update expression empty in java, </a:t>
            </a:r>
          </a:p>
          <a:p>
            <a:endParaRPr lang="en-US" dirty="0"/>
          </a:p>
          <a:p>
            <a:r>
              <a:rPr lang="en-US" dirty="0"/>
              <a:t>we would rather write a while loop.          Since PLBART’s training objective does to account for these kind of semantic equivalent rewriting, PLBART often lacks such capacity.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59</a:t>
            </a:fld>
            <a:endParaRPr lang="en-US"/>
          </a:p>
        </p:txBody>
      </p:sp>
    </p:spTree>
    <p:extLst>
      <p:ext uri="{BB962C8B-B14F-4D97-AF65-F5344CB8AC3E}">
        <p14:creationId xmlns:p14="http://schemas.microsoft.com/office/powerpoint/2010/main" val="939368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72bca8e0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72bca8e0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Another way to solve this problem is to learn such Edit patterns.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solution, we train a machine learning model to learn code edit patterns from example edits.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After training, the machine takes in the Before Edit Version of the Code and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Translates it to Edited code, applying the changing pattern in the process.  </a:t>
            </a:r>
            <a:endParaRPr dirty="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our next approach in pretraining model. This approach is pretraining through mutation in formal channel. </a:t>
            </a:r>
          </a:p>
        </p:txBody>
      </p:sp>
      <p:sp>
        <p:nvSpPr>
          <p:cNvPr id="4" name="Slide Number Placeholder 3"/>
          <p:cNvSpPr>
            <a:spLocks noGrp="1"/>
          </p:cNvSpPr>
          <p:nvPr>
            <p:ph type="sldNum" sz="quarter" idx="5"/>
          </p:nvPr>
        </p:nvSpPr>
        <p:spPr/>
        <p:txBody>
          <a:bodyPr/>
          <a:lstStyle/>
          <a:p>
            <a:fld id="{D08C3339-067B-4226-8999-18ECFEDD44B1}" type="slidenum">
              <a:rPr lang="en-US" smtClean="0"/>
              <a:t>60</a:t>
            </a:fld>
            <a:endParaRPr lang="en-US"/>
          </a:p>
        </p:txBody>
      </p:sp>
    </p:spTree>
    <p:extLst>
      <p:ext uri="{BB962C8B-B14F-4D97-AF65-F5344CB8AC3E}">
        <p14:creationId xmlns:p14="http://schemas.microsoft.com/office/powerpoint/2010/main" val="4245411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384712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pretraining objective here is to rewrite a code in a way that makes it more natural, preserving the semantics and functionality of the input code. </a:t>
            </a:r>
          </a:p>
        </p:txBody>
      </p:sp>
      <p:sp>
        <p:nvSpPr>
          <p:cNvPr id="4" name="Slide Number Placeholder 3"/>
          <p:cNvSpPr>
            <a:spLocks noGrp="1"/>
          </p:cNvSpPr>
          <p:nvPr>
            <p:ph type="sldNum" sz="quarter" idx="5"/>
          </p:nvPr>
        </p:nvSpPr>
        <p:spPr/>
        <p:txBody>
          <a:bodyPr/>
          <a:lstStyle/>
          <a:p>
            <a:fld id="{D08C3339-067B-4226-8999-18ECFEDD44B1}" type="slidenum">
              <a:rPr lang="en-US" smtClean="0"/>
              <a:t>62</a:t>
            </a:fld>
            <a:endParaRPr lang="en-US"/>
          </a:p>
        </p:txBody>
      </p:sp>
    </p:spTree>
    <p:extLst>
      <p:ext uri="{BB962C8B-B14F-4D97-AF65-F5344CB8AC3E}">
        <p14:creationId xmlns:p14="http://schemas.microsoft.com/office/powerpoint/2010/main" val="5895065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achieve this, we defined several de-naturalizing transformation, to transform a developer written code to make it unnatural and weird. </a:t>
            </a:r>
          </a:p>
        </p:txBody>
      </p:sp>
      <p:sp>
        <p:nvSpPr>
          <p:cNvPr id="4" name="Slide Number Placeholder 3"/>
          <p:cNvSpPr>
            <a:spLocks noGrp="1"/>
          </p:cNvSpPr>
          <p:nvPr>
            <p:ph type="sldNum" sz="quarter" idx="5"/>
          </p:nvPr>
        </p:nvSpPr>
        <p:spPr/>
        <p:txBody>
          <a:bodyPr/>
          <a:lstStyle/>
          <a:p>
            <a:fld id="{D08C3339-067B-4226-8999-18ECFEDD44B1}" type="slidenum">
              <a:rPr lang="en-US" smtClean="0"/>
              <a:t>63</a:t>
            </a:fld>
            <a:endParaRPr lang="en-US"/>
          </a:p>
        </p:txBody>
      </p:sp>
    </p:spTree>
    <p:extLst>
      <p:ext uri="{BB962C8B-B14F-4D97-AF65-F5344CB8AC3E}">
        <p14:creationId xmlns:p14="http://schemas.microsoft.com/office/powerpoint/2010/main" val="34649422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examples of denaturalizing transformations we used. </a:t>
            </a:r>
          </a:p>
          <a:p>
            <a:endParaRPr lang="en-US" dirty="0"/>
          </a:p>
          <a:p>
            <a:r>
              <a:rPr lang="en-US" dirty="0"/>
              <a:t>For instance, we used dead code insertion, and asked the model to remove the dead code. Our hypothesis is that, model will learn to implicitly reason about the liveness of the code. </a:t>
            </a:r>
          </a:p>
          <a:p>
            <a:endParaRPr lang="en-US" dirty="0"/>
          </a:p>
          <a:p>
            <a:r>
              <a:rPr lang="en-US" dirty="0"/>
              <a:t>We also add confusing statements and </a:t>
            </a:r>
          </a:p>
          <a:p>
            <a:endParaRPr lang="en-US" dirty="0"/>
          </a:p>
          <a:p>
            <a:r>
              <a:rPr lang="en-US" dirty="0"/>
              <a:t>Swap the arguments of expressions, etc.    Nevertheless, </a:t>
            </a:r>
          </a:p>
        </p:txBody>
      </p:sp>
      <p:sp>
        <p:nvSpPr>
          <p:cNvPr id="4" name="Slide Number Placeholder 3"/>
          <p:cNvSpPr>
            <a:spLocks noGrp="1"/>
          </p:cNvSpPr>
          <p:nvPr>
            <p:ph type="sldNum" sz="quarter" idx="5"/>
          </p:nvPr>
        </p:nvSpPr>
        <p:spPr/>
        <p:txBody>
          <a:bodyPr/>
          <a:lstStyle/>
          <a:p>
            <a:fld id="{D08C3339-067B-4226-8999-18ECFEDD44B1}" type="slidenum">
              <a:rPr lang="en-US" smtClean="0"/>
              <a:t>64</a:t>
            </a:fld>
            <a:endParaRPr lang="en-US"/>
          </a:p>
        </p:txBody>
      </p:sp>
    </p:spTree>
    <p:extLst>
      <p:ext uri="{BB962C8B-B14F-4D97-AF65-F5344CB8AC3E}">
        <p14:creationId xmlns:p14="http://schemas.microsoft.com/office/powerpoint/2010/main" val="25575317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given that weird unnatural code, </a:t>
            </a:r>
          </a:p>
          <a:p>
            <a:endParaRPr lang="en-US" dirty="0"/>
          </a:p>
          <a:p>
            <a:r>
              <a:rPr lang="en-US" dirty="0"/>
              <a:t>We </a:t>
            </a:r>
            <a:r>
              <a:rPr lang="en-US" dirty="0" err="1"/>
              <a:t>pretraine</a:t>
            </a:r>
            <a:r>
              <a:rPr lang="en-US" dirty="0"/>
              <a:t> an encoder decoder model to generate the original natural version. I would like to emphasize here that, the transformations we used to de naturalize code, are all semantic preserving transformations, thus the unnatural code is still syntactically and semantically correct. Arguably, this is a harder task for the models and our expectation is that model will learn how to write better code based on this hard task.  </a:t>
            </a:r>
          </a:p>
        </p:txBody>
      </p:sp>
      <p:sp>
        <p:nvSpPr>
          <p:cNvPr id="4" name="Slide Number Placeholder 3"/>
          <p:cNvSpPr>
            <a:spLocks noGrp="1"/>
          </p:cNvSpPr>
          <p:nvPr>
            <p:ph type="sldNum" sz="quarter" idx="5"/>
          </p:nvPr>
        </p:nvSpPr>
        <p:spPr/>
        <p:txBody>
          <a:bodyPr/>
          <a:lstStyle/>
          <a:p>
            <a:fld id="{D08C3339-067B-4226-8999-18ECFEDD44B1}" type="slidenum">
              <a:rPr lang="en-US" smtClean="0"/>
              <a:t>65</a:t>
            </a:fld>
            <a:endParaRPr lang="en-US"/>
          </a:p>
        </p:txBody>
      </p:sp>
    </p:spTree>
    <p:extLst>
      <p:ext uri="{BB962C8B-B14F-4D97-AF65-F5344CB8AC3E}">
        <p14:creationId xmlns:p14="http://schemas.microsoft.com/office/powerpoint/2010/main" val="30997988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34391646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67</a:t>
            </a:fld>
            <a:endParaRPr lang="en-US"/>
          </a:p>
        </p:txBody>
      </p:sp>
    </p:spTree>
    <p:extLst>
      <p:ext uri="{BB962C8B-B14F-4D97-AF65-F5344CB8AC3E}">
        <p14:creationId xmlns:p14="http://schemas.microsoft.com/office/powerpoint/2010/main" val="1832775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70</a:t>
            </a:fld>
            <a:endParaRPr lang="en-US"/>
          </a:p>
        </p:txBody>
      </p:sp>
    </p:spTree>
    <p:extLst>
      <p:ext uri="{BB962C8B-B14F-4D97-AF65-F5344CB8AC3E}">
        <p14:creationId xmlns:p14="http://schemas.microsoft.com/office/powerpoint/2010/main" val="40420566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71</a:t>
            </a:fld>
            <a:endParaRPr lang="en-US"/>
          </a:p>
        </p:txBody>
      </p:sp>
    </p:spTree>
    <p:extLst>
      <p:ext uri="{BB962C8B-B14F-4D97-AF65-F5344CB8AC3E}">
        <p14:creationId xmlns:p14="http://schemas.microsoft.com/office/powerpoint/2010/main" val="223590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b0a678b7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b0a678b7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In my dissertation, I researched on building machine-learning-based solutions for automatic code editing.  With that being said, let us quickly go over the high level contribution I am going to make through my dissertation.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First, I identify the technical challenges to design a learning based code editing system.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Secondly, I work through those challenges to develop and build semi-automatic or fully automatic code editor.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finally, I apply such tools for real world developments, for instance, automatic program repair. While working towards solving this problem, I built models that are useful in other software engineering tasks as well. </a:t>
            </a:r>
            <a:endParaRPr dirty="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72</a:t>
            </a:fld>
            <a:endParaRPr lang="en-US"/>
          </a:p>
        </p:txBody>
      </p:sp>
    </p:spTree>
    <p:extLst>
      <p:ext uri="{BB962C8B-B14F-4D97-AF65-F5344CB8AC3E}">
        <p14:creationId xmlns:p14="http://schemas.microsoft.com/office/powerpoint/2010/main" val="35785680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to summarize, I have applied my research in Programming Language Processing in different applications. including</a:t>
            </a:r>
          </a:p>
          <a:p>
            <a:endParaRPr lang="en-US" dirty="0"/>
          </a:p>
          <a:p>
            <a:r>
              <a:rPr lang="en-US" dirty="0"/>
              <a:t>Code summarization</a:t>
            </a:r>
          </a:p>
          <a:p>
            <a:endParaRPr lang="en-US" dirty="0"/>
          </a:p>
          <a:p>
            <a:r>
              <a:rPr lang="en-US" dirty="0"/>
              <a:t>Vulnerability Detection</a:t>
            </a:r>
          </a:p>
          <a:p>
            <a:endParaRPr lang="en-US" dirty="0"/>
          </a:p>
          <a:p>
            <a:r>
              <a:rPr lang="en-US" dirty="0"/>
              <a:t>Code Editing</a:t>
            </a:r>
          </a:p>
          <a:p>
            <a:endParaRPr lang="en-US" dirty="0"/>
          </a:p>
          <a:p>
            <a:r>
              <a:rPr lang="en-US" dirty="0"/>
              <a:t>Code generation and translations</a:t>
            </a:r>
          </a:p>
          <a:p>
            <a:endParaRPr lang="en-US" dirty="0"/>
          </a:p>
          <a:p>
            <a:r>
              <a:rPr lang="en-US" dirty="0"/>
              <a:t>And finally Code Search and Synthesis</a:t>
            </a:r>
          </a:p>
        </p:txBody>
      </p:sp>
      <p:sp>
        <p:nvSpPr>
          <p:cNvPr id="4" name="Slide Number Placeholder 3"/>
          <p:cNvSpPr>
            <a:spLocks noGrp="1"/>
          </p:cNvSpPr>
          <p:nvPr>
            <p:ph type="sldNum" sz="quarter" idx="5"/>
          </p:nvPr>
        </p:nvSpPr>
        <p:spPr/>
        <p:txBody>
          <a:bodyPr/>
          <a:lstStyle/>
          <a:p>
            <a:fld id="{D08C3339-067B-4226-8999-18ECFEDD44B1}" type="slidenum">
              <a:rPr lang="en-US" smtClean="0"/>
              <a:t>73</a:t>
            </a:fld>
            <a:endParaRPr lang="en-US"/>
          </a:p>
        </p:txBody>
      </p:sp>
    </p:spTree>
    <p:extLst>
      <p:ext uri="{BB962C8B-B14F-4D97-AF65-F5344CB8AC3E}">
        <p14:creationId xmlns:p14="http://schemas.microsoft.com/office/powerpoint/2010/main" val="13129761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currently working on several projects. Including API driven program synthesis</a:t>
            </a:r>
          </a:p>
          <a:p>
            <a:endParaRPr lang="en-US" dirty="0"/>
          </a:p>
          <a:p>
            <a:r>
              <a:rPr lang="en-US" dirty="0"/>
              <a:t>And Improving Semantic Code Search with RL. </a:t>
            </a:r>
          </a:p>
        </p:txBody>
      </p:sp>
      <p:sp>
        <p:nvSpPr>
          <p:cNvPr id="4" name="Slide Number Placeholder 3"/>
          <p:cNvSpPr>
            <a:spLocks noGrp="1"/>
          </p:cNvSpPr>
          <p:nvPr>
            <p:ph type="sldNum" sz="quarter" idx="5"/>
          </p:nvPr>
        </p:nvSpPr>
        <p:spPr/>
        <p:txBody>
          <a:bodyPr/>
          <a:lstStyle/>
          <a:p>
            <a:fld id="{D08C3339-067B-4226-8999-18ECFEDD44B1}" type="slidenum">
              <a:rPr lang="en-US" smtClean="0"/>
              <a:t>74</a:t>
            </a:fld>
            <a:endParaRPr lang="en-US"/>
          </a:p>
        </p:txBody>
      </p:sp>
    </p:spTree>
    <p:extLst>
      <p:ext uri="{BB962C8B-B14F-4D97-AF65-F5344CB8AC3E}">
        <p14:creationId xmlns:p14="http://schemas.microsoft.com/office/powerpoint/2010/main" val="38288087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Near future I plan to work in learning syntax and semantic through RL </a:t>
            </a:r>
          </a:p>
          <a:p>
            <a:endParaRPr lang="en-US" dirty="0"/>
          </a:p>
          <a:p>
            <a:r>
              <a:rPr lang="en-US" dirty="0"/>
              <a:t>Learning to represent Code context as a hierarchical dynamic graph. </a:t>
            </a:r>
          </a:p>
          <a:p>
            <a:endParaRPr lang="en-US" dirty="0"/>
          </a:p>
          <a:p>
            <a:r>
              <a:rPr lang="en-US" dirty="0"/>
              <a:t>My another short term goal is investigate other modes of code, for examples, meta data, binaries, traces, etc. </a:t>
            </a:r>
          </a:p>
        </p:txBody>
      </p:sp>
      <p:sp>
        <p:nvSpPr>
          <p:cNvPr id="4" name="Slide Number Placeholder 3"/>
          <p:cNvSpPr>
            <a:spLocks noGrp="1"/>
          </p:cNvSpPr>
          <p:nvPr>
            <p:ph type="sldNum" sz="quarter" idx="5"/>
          </p:nvPr>
        </p:nvSpPr>
        <p:spPr/>
        <p:txBody>
          <a:bodyPr/>
          <a:lstStyle/>
          <a:p>
            <a:fld id="{D08C3339-067B-4226-8999-18ECFEDD44B1}" type="slidenum">
              <a:rPr lang="en-US" smtClean="0"/>
              <a:t>75</a:t>
            </a:fld>
            <a:endParaRPr lang="en-US"/>
          </a:p>
        </p:txBody>
      </p:sp>
    </p:spTree>
    <p:extLst>
      <p:ext uri="{BB962C8B-B14F-4D97-AF65-F5344CB8AC3E}">
        <p14:creationId xmlns:p14="http://schemas.microsoft.com/office/powerpoint/2010/main" val="9489095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long term, my goal is to work on pushing the </a:t>
            </a:r>
          </a:p>
          <a:p>
            <a:endParaRPr lang="en-US" dirty="0"/>
          </a:p>
          <a:p>
            <a:r>
              <a:rPr lang="en-US" dirty="0"/>
              <a:t>boundary of code generation by moving </a:t>
            </a:r>
            <a:r>
              <a:rPr lang="en-US" dirty="0" err="1"/>
              <a:t>simultaeneously</a:t>
            </a:r>
            <a:r>
              <a:rPr lang="en-US" dirty="0"/>
              <a:t> from formal analysis perspective and probabilistic models’ perspective. </a:t>
            </a:r>
          </a:p>
          <a:p>
            <a:endParaRPr lang="en-US" dirty="0"/>
          </a:p>
          <a:p>
            <a:r>
              <a:rPr lang="en-US" dirty="0"/>
              <a:t>And meet somewhere in the middle of the spectrum. </a:t>
            </a:r>
          </a:p>
          <a:p>
            <a:endParaRPr lang="en-US" dirty="0"/>
          </a:p>
          <a:p>
            <a:r>
              <a:rPr lang="en-US" dirty="0"/>
              <a:t>My another long term goal is to incorporate developers’ feedback into the model and further improving the model by rewarding or penalizing based on the feedback from developers.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76</a:t>
            </a:fld>
            <a:endParaRPr lang="en-US"/>
          </a:p>
        </p:txBody>
      </p:sp>
    </p:spTree>
    <p:extLst>
      <p:ext uri="{BB962C8B-B14F-4D97-AF65-F5344CB8AC3E}">
        <p14:creationId xmlns:p14="http://schemas.microsoft.com/office/powerpoint/2010/main" val="4030632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77</a:t>
            </a:fld>
            <a:endParaRPr lang="en-US"/>
          </a:p>
        </p:txBody>
      </p:sp>
    </p:spTree>
    <p:extLst>
      <p:ext uri="{BB962C8B-B14F-4D97-AF65-F5344CB8AC3E}">
        <p14:creationId xmlns:p14="http://schemas.microsoft.com/office/powerpoint/2010/main" val="3660170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78</a:t>
            </a:fld>
            <a:endParaRPr lang="en-US"/>
          </a:p>
        </p:txBody>
      </p:sp>
    </p:spTree>
    <p:extLst>
      <p:ext uri="{BB962C8B-B14F-4D97-AF65-F5344CB8AC3E}">
        <p14:creationId xmlns:p14="http://schemas.microsoft.com/office/powerpoint/2010/main" val="3377665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79</a:t>
            </a:fld>
            <a:endParaRPr lang="en-US"/>
          </a:p>
        </p:txBody>
      </p:sp>
    </p:spTree>
    <p:extLst>
      <p:ext uri="{BB962C8B-B14F-4D97-AF65-F5344CB8AC3E}">
        <p14:creationId xmlns:p14="http://schemas.microsoft.com/office/powerpoint/2010/main" val="22473081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attending the talk, I will be happy to answer any further questions. </a:t>
            </a:r>
          </a:p>
        </p:txBody>
      </p:sp>
      <p:sp>
        <p:nvSpPr>
          <p:cNvPr id="4" name="Slide Number Placeholder 3"/>
          <p:cNvSpPr>
            <a:spLocks noGrp="1"/>
          </p:cNvSpPr>
          <p:nvPr>
            <p:ph type="sldNum" sz="quarter" idx="5"/>
          </p:nvPr>
        </p:nvSpPr>
        <p:spPr/>
        <p:txBody>
          <a:bodyPr/>
          <a:lstStyle/>
          <a:p>
            <a:fld id="{D08C3339-067B-4226-8999-18ECFEDD44B1}" type="slidenum">
              <a:rPr lang="en-US" smtClean="0"/>
              <a:t>80</a:t>
            </a:fld>
            <a:endParaRPr lang="en-US"/>
          </a:p>
        </p:txBody>
      </p:sp>
    </p:spTree>
    <p:extLst>
      <p:ext uri="{BB962C8B-B14F-4D97-AF65-F5344CB8AC3E}">
        <p14:creationId xmlns:p14="http://schemas.microsoft.com/office/powerpoint/2010/main" val="3719860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61c22cbe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61c22cb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75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b0a678b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b0a678b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With that being said, let us quickly go over the existing works in automated code editing.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 divide the existing solutions in automated code editing into three broad categories. First Template based solutions  where edit templates are manually written or mined from data. Modern IDEs use such approaches for refactoring and adding boilerplate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 category are mutation on code is learned. Given a piece of code, a machine predicts most probable edit operation. And a machine learns to predict sequence of such edit operations to edit the original code to the final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Last, but not the lease, and this is the sub-area I concentrated my research on, is Encoder-Decoder based techniques. Where the Code Editor works like a code translator and apply the edit pattern in the form of translation. Throughout my dissertation, I formulated the problem of automated code editing as encoder-decoder based translation model. </a:t>
            </a:r>
            <a:endParaRPr dirty="0">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In the first step of CODIT, our goal is to translate the structure of the code. Our motivation to do such is if we can generate structure of the edited code, we don’t have to worry about the syntactic correctness. Nevertheless, let us see how to achieve such translation. </a:t>
            </a:r>
            <a:endParaRPr sz="1500" dirty="0"/>
          </a:p>
        </p:txBody>
      </p:sp>
    </p:spTree>
    <p:extLst>
      <p:ext uri="{BB962C8B-B14F-4D97-AF65-F5344CB8AC3E}">
        <p14:creationId xmlns:p14="http://schemas.microsoft.com/office/powerpoint/2010/main" val="1431731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6d456147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6d456147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Our first challenge is to encode the syntax tree so that it is consumable by a model. To encode the syntax tree, we flatten out the tree </a:t>
            </a:r>
            <a:r>
              <a:rPr lang="en" sz="1500" b="1" dirty="0"/>
              <a:t>STRUCTURE</a:t>
            </a:r>
            <a:r>
              <a:rPr lang="en" sz="1500" dirty="0"/>
              <a:t> as a sequence of production rules from the context free grammar of the programming language. These rules,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I</a:t>
            </a:r>
            <a:r>
              <a:rPr lang="en" sz="1500" dirty="0"/>
              <a:t>f applied sequentially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T</a:t>
            </a:r>
            <a:r>
              <a:rPr lang="en" sz="1500" dirty="0"/>
              <a:t>o the root node in a left derivation fashion would generate the syntax structure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O</a:t>
            </a:r>
            <a:r>
              <a:rPr lang="en" sz="1500" dirty="0"/>
              <a:t>f the corresponding code. </a:t>
            </a:r>
          </a:p>
          <a:p>
            <a:pPr marL="0" lvl="0" indent="0" algn="l" rtl="0">
              <a:spcBef>
                <a:spcPts val="0"/>
              </a:spcBef>
              <a:spcAft>
                <a:spcPts val="0"/>
              </a:spcAft>
              <a:buNone/>
            </a:pPr>
            <a:endParaRPr lang="en" sz="1500" dirty="0"/>
          </a:p>
        </p:txBody>
      </p:sp>
    </p:spTree>
    <p:extLst>
      <p:ext uri="{BB962C8B-B14F-4D97-AF65-F5344CB8AC3E}">
        <p14:creationId xmlns:p14="http://schemas.microsoft.com/office/powerpoint/2010/main" val="2542334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6d4561476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6d4561476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Once we have the rules corresponding to the before version and the after version, we use sequence to sequence translator to translate these rule sequence. </a:t>
            </a:r>
            <a:endParaRPr sz="1500" dirty="0"/>
          </a:p>
        </p:txBody>
      </p:sp>
    </p:spTree>
    <p:extLst>
      <p:ext uri="{BB962C8B-B14F-4D97-AF65-F5344CB8AC3E}">
        <p14:creationId xmlns:p14="http://schemas.microsoft.com/office/powerpoint/2010/main" val="1563069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6d456147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6d456147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From those generated rule sequence by the rule translator, Codit takes one rule at a time and grows the syntax tree in leftmost derivation fashion.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every step, CODIT expands the leftmost bottommost non terminal node.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any point, if the rule head does not match with the node to be expanded,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can ignore that rule, or chose an alternative one.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stops when there are no more non-terminal node to be expanded. That is the tree is fully grown. </a:t>
            </a:r>
            <a:endParaRPr sz="1500" dirty="0"/>
          </a:p>
        </p:txBody>
      </p:sp>
    </p:spTree>
    <p:extLst>
      <p:ext uri="{BB962C8B-B14F-4D97-AF65-F5344CB8AC3E}">
        <p14:creationId xmlns:p14="http://schemas.microsoft.com/office/powerpoint/2010/main" val="15001763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extLst>
      <p:ext uri="{BB962C8B-B14F-4D97-AF65-F5344CB8AC3E}">
        <p14:creationId xmlns:p14="http://schemas.microsoft.com/office/powerpoint/2010/main" val="2365294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designed Reveal, a graph based tool to detect vulnerabilities in real world software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training data containing vulnerabile and non-vulnerable code, we extract code property graph, which is a graph that encodes all structural relationships between code components.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From the code property graph, we extract initial node features for every node.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use Graph Neural Network to learn the node features from the graph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node features are learned, we aggregate those to generate a graph level features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a collection of such graph level features, we do resampling to reduce the imbalance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train our tool ReVeal </a:t>
            </a:r>
            <a:endParaRPr dirty="0"/>
          </a:p>
        </p:txBody>
      </p:sp>
    </p:spTree>
    <p:extLst>
      <p:ext uri="{BB962C8B-B14F-4D97-AF65-F5344CB8AC3E}">
        <p14:creationId xmlns:p14="http://schemas.microsoft.com/office/powerpoint/2010/main" val="16459287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evaluated </a:t>
            </a:r>
            <a:r>
              <a:rPr lang="en-US" dirty="0" err="1"/>
              <a:t>ReVeal’s</a:t>
            </a:r>
            <a:r>
              <a:rPr lang="en-US" dirty="0"/>
              <a:t> ability to detect vulnerability in two real world vulnerability datasets. The evaluation results show us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ReVeal</a:t>
            </a:r>
            <a:r>
              <a:rPr lang="en-US" dirty="0"/>
              <a:t> and Another Graph Neural Network based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Devign</a:t>
            </a:r>
            <a:r>
              <a:rPr lang="en-US" dirty="0"/>
              <a:t> exhibit higher performances than that of Token based models. </a:t>
            </a:r>
          </a:p>
        </p:txBody>
      </p:sp>
    </p:spTree>
    <p:extLst>
      <p:ext uri="{BB962C8B-B14F-4D97-AF65-F5344CB8AC3E}">
        <p14:creationId xmlns:p14="http://schemas.microsoft.com/office/powerpoint/2010/main" val="16534863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closely, In this code understanding task, our input is a code property graph, thus we had to adapt a model that consumes graph. In addition to this, we had to customize the model node embedding based on the content, edge embedding based on type, etc. All of these are PL specific properties, and we are encoding these with a large amount of customization of the model.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89</a:t>
            </a:fld>
            <a:endParaRPr lang="en-US"/>
          </a:p>
        </p:txBody>
      </p:sp>
    </p:spTree>
    <p:extLst>
      <p:ext uri="{BB962C8B-B14F-4D97-AF65-F5344CB8AC3E}">
        <p14:creationId xmlns:p14="http://schemas.microsoft.com/office/powerpoint/2010/main" val="3639024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72bca8e00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72bca8e00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Here is an example of code translation using PLBART, This C# code is correctly translated to Java code by PLBART. </a:t>
            </a:r>
            <a:endParaRPr sz="1500"/>
          </a:p>
          <a:p>
            <a:pPr marL="0" lvl="0" indent="0" algn="l" rtl="0">
              <a:spcBef>
                <a:spcPts val="0"/>
              </a:spcBef>
              <a:spcAft>
                <a:spcPts val="0"/>
              </a:spcAft>
              <a:buNone/>
            </a:pPr>
            <a:r>
              <a:rPr lang="en" sz="1500"/>
              <a:t>However, there are some more subtle and interesting example to note here.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First of all, visually, we can say that PLBART learns to both understand and generate code. Since the input is a code, the model needs to understand that, and the output is another code, thus PLBART definitely learned to generate code. </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Furthermore, PLBART learns about semantics, … (describe the semantic of iteration)</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Another interesting thing to note here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And last but not the lease, Style.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With that I conclude today’s talk reviewing the state of the art techniques for use of ML in different SE tasks.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 will be happy to answer any question you might have now. </a:t>
            </a:r>
            <a:endParaRPr sz="1500"/>
          </a:p>
        </p:txBody>
      </p:sp>
    </p:spTree>
    <p:extLst>
      <p:ext uri="{BB962C8B-B14F-4D97-AF65-F5344CB8AC3E}">
        <p14:creationId xmlns:p14="http://schemas.microsoft.com/office/powerpoint/2010/main" val="18621794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61c22cbe0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61c22cbe0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Suppose a software developer wants to modify their code. </a:t>
            </a:r>
            <a:endParaRPr/>
          </a:p>
          <a:p>
            <a:pPr marL="0" lvl="0" indent="0" algn="l" rtl="0">
              <a:spcBef>
                <a:spcPts val="0"/>
              </a:spcBef>
              <a:spcAft>
                <a:spcPts val="0"/>
              </a:spcAft>
              <a:buNone/>
            </a:pPr>
            <a:endParaRPr/>
          </a:p>
          <a:p>
            <a:pPr marL="0" lvl="0" indent="0" algn="l" rtl="0">
              <a:spcBef>
                <a:spcPts val="0"/>
              </a:spcBef>
              <a:spcAft>
                <a:spcPts val="0"/>
              </a:spcAft>
              <a:buNone/>
            </a:pPr>
            <a:r>
              <a:rPr lang="en"/>
              <a:t>In particular, they want to change this line. Now, this line can be changed in many different ways.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the ArrayList can be replaced by either the hashset or </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replaced with LinkedList. </a:t>
            </a:r>
            <a:endParaRPr/>
          </a:p>
        </p:txBody>
      </p:sp>
    </p:spTree>
    <p:extLst>
      <p:ext uri="{BB962C8B-B14F-4D97-AF65-F5344CB8AC3E}">
        <p14:creationId xmlns:p14="http://schemas.microsoft.com/office/powerpoint/2010/main" val="905742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b0a678b77_0_2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b0a678b77_0_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look details into Encoder-Decoder based Code Editing?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61c22cbe0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61c22cbe0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working for the developer is confused. The machine does not know which one to take, both of them are syntactically and semantically correct. </a:t>
            </a:r>
            <a:endParaRPr/>
          </a:p>
        </p:txBody>
      </p:sp>
    </p:spTree>
    <p:extLst>
      <p:ext uri="{BB962C8B-B14F-4D97-AF65-F5344CB8AC3E}">
        <p14:creationId xmlns:p14="http://schemas.microsoft.com/office/powerpoint/2010/main" val="2283126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61c22cbe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61c22cbe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the developer tells the machine about their intention as a guidance. </a:t>
            </a:r>
            <a:endParaRPr/>
          </a:p>
        </p:txBody>
      </p:sp>
    </p:spTree>
    <p:extLst>
      <p:ext uri="{BB962C8B-B14F-4D97-AF65-F5344CB8AC3E}">
        <p14:creationId xmlns:p14="http://schemas.microsoft.com/office/powerpoint/2010/main" val="858662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061c22cbe0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061c22cbe0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can decide, this is the correct patch, not the other one. And the developer is happy</a:t>
            </a:r>
            <a:endParaRPr/>
          </a:p>
        </p:txBody>
      </p:sp>
    </p:spTree>
    <p:extLst>
      <p:ext uri="{BB962C8B-B14F-4D97-AF65-F5344CB8AC3E}">
        <p14:creationId xmlns:p14="http://schemas.microsoft.com/office/powerpoint/2010/main" val="1721958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61c22cbe0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61c22cbe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takeaway points from the results in this research question are, </a:t>
            </a:r>
            <a:endParaRPr/>
          </a:p>
          <a:p>
            <a:pPr marL="0" lvl="0" indent="0" algn="l" rtl="0">
              <a:spcBef>
                <a:spcPts val="0"/>
              </a:spcBef>
              <a:spcAft>
                <a:spcPts val="0"/>
              </a:spcAft>
              <a:buNone/>
            </a:pPr>
            <a:endParaRPr/>
          </a:p>
          <a:p>
            <a:pPr marL="0" lvl="0" indent="0" algn="l" rtl="0">
              <a:spcBef>
                <a:spcPts val="0"/>
              </a:spcBef>
              <a:spcAft>
                <a:spcPts val="0"/>
              </a:spcAft>
              <a:buNone/>
            </a:pPr>
            <a:r>
              <a:rPr lang="en"/>
              <a:t>Transformers are robust enough to learn the syntax without explicit syntactic supervision.  Thus, the transformer models outperforms the CODIT model. </a:t>
            </a:r>
            <a:endParaRPr/>
          </a:p>
        </p:txBody>
      </p:sp>
    </p:spTree>
    <p:extLst>
      <p:ext uri="{BB962C8B-B14F-4D97-AF65-F5344CB8AC3E}">
        <p14:creationId xmlns:p14="http://schemas.microsoft.com/office/powerpoint/2010/main" val="40213676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61c22cbe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61c22cbe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takeaway is, pretrained models improve the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approached that use pretrained models results in significantly higher performance than models that are trained from scratch.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180474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61c22cbe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061c22cbe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last but not least, Multi Modality improves code editing performance irrespective of what pretrained model we use.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no matter</a:t>
            </a:r>
            <a:endParaRPr/>
          </a:p>
          <a:p>
            <a:pPr marL="0" lvl="0" indent="0" algn="l" rtl="0">
              <a:spcBef>
                <a:spcPts val="0"/>
              </a:spcBef>
              <a:spcAft>
                <a:spcPts val="0"/>
              </a:spcAft>
              <a:buNone/>
            </a:pPr>
            <a:endParaRPr/>
          </a:p>
          <a:p>
            <a:pPr marL="0" lvl="0" indent="0" algn="l" rtl="0">
              <a:spcBef>
                <a:spcPts val="0"/>
              </a:spcBef>
              <a:spcAft>
                <a:spcPts val="0"/>
              </a:spcAft>
              <a:buNone/>
            </a:pPr>
            <a:r>
              <a:rPr lang="en"/>
              <a:t>What model </a:t>
            </a:r>
            <a:endParaRPr/>
          </a:p>
          <a:p>
            <a:pPr marL="0" lvl="0" indent="0" algn="l" rtl="0">
              <a:spcBef>
                <a:spcPts val="0"/>
              </a:spcBef>
              <a:spcAft>
                <a:spcPts val="0"/>
              </a:spcAft>
              <a:buNone/>
            </a:pPr>
            <a:endParaRPr/>
          </a:p>
          <a:p>
            <a:pPr marL="0" lvl="0" indent="0" algn="l" rtl="0">
              <a:spcBef>
                <a:spcPts val="0"/>
              </a:spcBef>
              <a:spcAft>
                <a:spcPts val="0"/>
              </a:spcAft>
              <a:buNone/>
            </a:pPr>
            <a:r>
              <a:rPr lang="en"/>
              <a:t>We use</a:t>
            </a:r>
            <a:endParaRPr/>
          </a:p>
          <a:p>
            <a:pPr marL="0" lvl="0" indent="0" algn="l" rtl="0">
              <a:spcBef>
                <a:spcPts val="0"/>
              </a:spcBef>
              <a:spcAft>
                <a:spcPts val="0"/>
              </a:spcAft>
              <a:buNone/>
            </a:pPr>
            <a:endParaRPr/>
          </a:p>
          <a:p>
            <a:pPr marL="0" lvl="0" indent="0" algn="l" rtl="0">
              <a:spcBef>
                <a:spcPts val="0"/>
              </a:spcBef>
              <a:spcAft>
                <a:spcPts val="0"/>
              </a:spcAft>
              <a:buNone/>
            </a:pPr>
            <a:r>
              <a:rPr lang="en"/>
              <a:t>Multi modality always helps. </a:t>
            </a:r>
            <a:endParaRPr/>
          </a:p>
        </p:txBody>
      </p:sp>
    </p:spTree>
    <p:extLst>
      <p:ext uri="{BB962C8B-B14F-4D97-AF65-F5344CB8AC3E}">
        <p14:creationId xmlns:p14="http://schemas.microsoft.com/office/powerpoint/2010/main" val="23458357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61c22cbe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61c22cbe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the next research question, we evaluated the effect of three different modalities.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the Context from MODIT’s pipeline, the performance decreases from full MODIT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Guidance, the performance also decreases.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both the context and guidance, the performance fall even more.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did another experiment, where we only took the context. This settings is similar to SequenceR proposed by Chen et. al. (TSE 19). </a:t>
            </a:r>
            <a:endParaRPr>
              <a:solidFill>
                <a:schemeClr val="dk1"/>
              </a:solidFill>
            </a:endParaRPr>
          </a:p>
          <a:p>
            <a:pPr marL="0" lvl="0" indent="0" algn="l" rtl="0">
              <a:spcBef>
                <a:spcPts val="0"/>
              </a:spcBef>
              <a:spcAft>
                <a:spcPts val="0"/>
              </a:spcAft>
              <a:buNone/>
            </a:pPr>
            <a:r>
              <a:rPr lang="en">
                <a:solidFill>
                  <a:schemeClr val="dk1"/>
                </a:solidFill>
              </a:rPr>
              <a:t>Even there, the guidance improves the performance. Now, let us look at some qualitative examples similar to the one we saw at the beginning of the talk.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0716751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61c22cbe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61c22cbe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can see here, without the guidance, MODIT generates an incorrect patch. </a:t>
            </a:r>
            <a:endParaRPr/>
          </a:p>
          <a:p>
            <a:pPr marL="0" lvl="0" indent="0" algn="l" rtl="0">
              <a:spcBef>
                <a:spcPts val="0"/>
              </a:spcBef>
              <a:spcAft>
                <a:spcPts val="0"/>
              </a:spcAft>
              <a:buNone/>
            </a:pPr>
            <a:endParaRPr/>
          </a:p>
          <a:p>
            <a:pPr marL="0" lvl="0" indent="0" algn="l" rtl="0">
              <a:spcBef>
                <a:spcPts val="0"/>
              </a:spcBef>
              <a:spcAft>
                <a:spcPts val="0"/>
              </a:spcAft>
              <a:buNone/>
            </a:pPr>
            <a:r>
              <a:rPr lang="en"/>
              <a:t>But with the guidance model is able to predict correctly.</a:t>
            </a:r>
            <a:endParaRPr/>
          </a:p>
        </p:txBody>
      </p:sp>
    </p:spTree>
    <p:extLst>
      <p:ext uri="{BB962C8B-B14F-4D97-AF65-F5344CB8AC3E}">
        <p14:creationId xmlns:p14="http://schemas.microsoft.com/office/powerpoint/2010/main" val="37356585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61c22cbe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61c22cbe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MODIT generates a wrong patch without the context. </a:t>
            </a:r>
            <a:endParaRPr/>
          </a:p>
          <a:p>
            <a:pPr marL="0" lvl="0" indent="0" algn="l" rtl="0">
              <a:spcBef>
                <a:spcPts val="0"/>
              </a:spcBef>
              <a:spcAft>
                <a:spcPts val="0"/>
              </a:spcAft>
              <a:buNone/>
            </a:pPr>
            <a:endParaRPr/>
          </a:p>
          <a:p>
            <a:pPr marL="0" lvl="0" indent="0" algn="l" rtl="0">
              <a:spcBef>
                <a:spcPts val="0"/>
              </a:spcBef>
              <a:spcAft>
                <a:spcPts val="0"/>
              </a:spcAft>
              <a:buNone/>
            </a:pPr>
            <a:r>
              <a:rPr lang="en"/>
              <a:t>MODIT is able to generate right patch with the context, since the variable for the right patch, that is the variable sent is actually present in the context. With the results, we conclude that, both the guidance and the context are necessary to successfully generate edited code.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141274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61c22cbe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061c22cbe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alternate approach could be using three different encoders to encoder three input modalities. This approach is similar to what Rosalia Tufano et.al. proposed in their ICSE 2021 paper.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771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77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7E8D-D050-4A84-936A-C4A34EAA7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59959-6946-4643-87EF-E2611799D85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F8AA3-5377-4664-945A-AB19436DF03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64A07F-7594-42F6-9C5A-C82A3E862FD9}"/>
              </a:ext>
            </a:extLst>
          </p:cNvPr>
          <p:cNvSpPr>
            <a:spLocks noGrp="1"/>
          </p:cNvSpPr>
          <p:nvPr>
            <p:ph type="dt" sz="half" idx="10"/>
          </p:nvPr>
        </p:nvSpPr>
        <p:spPr/>
        <p:txBody>
          <a:bodyPr/>
          <a:lstStyle/>
          <a:p>
            <a:fld id="{80F903ED-EE7D-422A-8C38-3B144C839F4B}" type="datetime1">
              <a:rPr lang="en-US" smtClean="0"/>
              <a:t>7/23/2022</a:t>
            </a:fld>
            <a:endParaRPr lang="en-US"/>
          </a:p>
        </p:txBody>
      </p:sp>
      <p:sp>
        <p:nvSpPr>
          <p:cNvPr id="6" name="Footer Placeholder 5">
            <a:extLst>
              <a:ext uri="{FF2B5EF4-FFF2-40B4-BE49-F238E27FC236}">
                <a16:creationId xmlns:a16="http://schemas.microsoft.com/office/drawing/2014/main" id="{386517AC-3D7E-4DD2-866E-405C3287B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4A853-B184-4A9E-8867-E89E43D421BA}"/>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261435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79.png"/></Relationships>
</file>

<file path=ppt/slides/_rels/slide10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media/image164.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69.png"/><Relationship Id="rId2" Type="http://schemas.openxmlformats.org/officeDocument/2006/relationships/notesSlide" Target="../notesSlides/notesSlide102.xml"/><Relationship Id="rId1" Type="http://schemas.openxmlformats.org/officeDocument/2006/relationships/slideLayout" Target="../slideLayouts/slideLayout11.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0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3.xml"/><Relationship Id="rId1" Type="http://schemas.openxmlformats.org/officeDocument/2006/relationships/slideLayout" Target="../slideLayouts/slideLayout3.xml"/><Relationship Id="rId4" Type="http://schemas.openxmlformats.org/officeDocument/2006/relationships/image" Target="../media/image177.png"/></Relationships>
</file>

<file path=ppt/slides/_rels/slide1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7.jpg"/><Relationship Id="rId4" Type="http://schemas.openxmlformats.org/officeDocument/2006/relationships/image" Target="../media/image16.jpg"/></Relationships>
</file>

<file path=ppt/slides/_rels/slide120.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07.xml"/><Relationship Id="rId1" Type="http://schemas.openxmlformats.org/officeDocument/2006/relationships/slideLayout" Target="../slideLayouts/slideLayout3.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2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image" Target="../media/image194.png"/><Relationship Id="rId4" Type="http://schemas.openxmlformats.org/officeDocument/2006/relationships/image" Target="../media/image19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14.png"/><Relationship Id="rId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png"/><Relationship Id="rId5" Type="http://schemas.openxmlformats.org/officeDocument/2006/relationships/diagramQuickStyle" Target="../diagrams/quickStyle1.xml"/><Relationship Id="rId10"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QuickStyle" Target="../diagrams/quickStyle2.xml"/><Relationship Id="rId11" Type="http://schemas.openxmlformats.org/officeDocument/2006/relationships/image" Target="../media/image13.png"/><Relationship Id="rId5" Type="http://schemas.openxmlformats.org/officeDocument/2006/relationships/diagramLayout" Target="../diagrams/layout2.xml"/><Relationship Id="rId10" Type="http://schemas.openxmlformats.org/officeDocument/2006/relationships/image" Target="../media/image18.png"/><Relationship Id="rId4" Type="http://schemas.openxmlformats.org/officeDocument/2006/relationships/diagramData" Target="../diagrams/data2.xml"/><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png"/><Relationship Id="rId9" Type="http://schemas.openxmlformats.org/officeDocument/2006/relationships/image" Target="../media/image13.png"/></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3.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svg"/><Relationship Id="rId17" Type="http://schemas.openxmlformats.org/officeDocument/2006/relationships/image" Target="../media/image46.png"/><Relationship Id="rId2" Type="http://schemas.openxmlformats.org/officeDocument/2006/relationships/notesSlide" Target="../notesSlides/notesSlide34.xml"/><Relationship Id="rId16"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diagramColors" Target="../diagrams/colors5.xml"/><Relationship Id="rId11" Type="http://schemas.openxmlformats.org/officeDocument/2006/relationships/image" Target="../media/image41.png"/><Relationship Id="rId5" Type="http://schemas.openxmlformats.org/officeDocument/2006/relationships/diagramQuickStyle" Target="../diagrams/quickStyle5.xml"/><Relationship Id="rId15" Type="http://schemas.openxmlformats.org/officeDocument/2006/relationships/image" Target="../media/image13.png"/><Relationship Id="rId10" Type="http://schemas.openxmlformats.org/officeDocument/2006/relationships/image" Target="../media/image40.sv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44.sv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42.sv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13.png"/><Relationship Id="rId4" Type="http://schemas.openxmlformats.org/officeDocument/2006/relationships/image" Target="../media/image39.png"/><Relationship Id="rId9" Type="http://schemas.openxmlformats.org/officeDocument/2006/relationships/image" Target="../media/image44.svg"/></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42.svg"/><Relationship Id="rId12"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svg"/><Relationship Id="rId15" Type="http://schemas.openxmlformats.org/officeDocument/2006/relationships/image" Target="../media/image51.svg"/><Relationship Id="rId10" Type="http://schemas.openxmlformats.org/officeDocument/2006/relationships/image" Target="../media/image13.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50.png"/></Relationships>
</file>

<file path=ppt/slides/_rels/slide3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54.svg"/><Relationship Id="rId12"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png"/><Relationship Id="rId15" Type="http://schemas.openxmlformats.org/officeDocument/2006/relationships/image" Target="../media/image49.png"/><Relationship Id="rId10" Type="http://schemas.openxmlformats.org/officeDocument/2006/relationships/image" Target="../media/image57.png"/><Relationship Id="rId4" Type="http://schemas.microsoft.com/office/2017/06/relationships/model3d" Target="../media/model3d1.glb"/><Relationship Id="rId9" Type="http://schemas.openxmlformats.org/officeDocument/2006/relationships/image" Target="../media/image56.svg"/><Relationship Id="rId14" Type="http://schemas.openxmlformats.org/officeDocument/2006/relationships/image" Target="../media/image48.pn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9.png"/><Relationship Id="rId7"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1.png"/><Relationship Id="rId10" Type="http://schemas.openxmlformats.org/officeDocument/2006/relationships/image" Target="../media/image51.svg"/><Relationship Id="rId4" Type="http://schemas.openxmlformats.org/officeDocument/2006/relationships/image" Target="../media/image60.png"/><Relationship Id="rId9"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diagramDrawing" Target="../diagrams/drawing7.xml"/><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diagramColors" Target="../diagrams/colors7.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Colors" Target="../diagrams/colors6.xml"/><Relationship Id="rId11" Type="http://schemas.openxmlformats.org/officeDocument/2006/relationships/diagramQuickStyle" Target="../diagrams/quickStyle7.xml"/><Relationship Id="rId5" Type="http://schemas.openxmlformats.org/officeDocument/2006/relationships/diagramQuickStyle" Target="../diagrams/quickStyle6.xml"/><Relationship Id="rId10" Type="http://schemas.openxmlformats.org/officeDocument/2006/relationships/diagramLayout" Target="../diagrams/layout7.xml"/><Relationship Id="rId4" Type="http://schemas.openxmlformats.org/officeDocument/2006/relationships/diagramLayout" Target="../diagrams/layout6.xml"/><Relationship Id="rId9" Type="http://schemas.openxmlformats.org/officeDocument/2006/relationships/diagramData" Target="../diagrams/data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47.png"/><Relationship Id="rId7" Type="http://schemas.openxmlformats.org/officeDocument/2006/relationships/diagramLayout" Target="../diagrams/layout8.xml"/><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diagramData" Target="../diagrams/data8.xml"/><Relationship Id="rId11" Type="http://schemas.openxmlformats.org/officeDocument/2006/relationships/image" Target="../media/image1.png"/><Relationship Id="rId5" Type="http://schemas.openxmlformats.org/officeDocument/2006/relationships/image" Target="../media/image45.png"/><Relationship Id="rId10" Type="http://schemas.microsoft.com/office/2007/relationships/diagramDrawing" Target="../diagrams/drawing8.xml"/><Relationship Id="rId4" Type="http://schemas.openxmlformats.org/officeDocument/2006/relationships/image" Target="../media/image49.png"/><Relationship Id="rId9" Type="http://schemas.openxmlformats.org/officeDocument/2006/relationships/diagramColors" Target="../diagrams/colors8.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1.png"/><Relationship Id="rId7" Type="http://schemas.openxmlformats.org/officeDocument/2006/relationships/diagramData" Target="../diagrams/data9.xml"/><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74.png"/><Relationship Id="rId11" Type="http://schemas.microsoft.com/office/2007/relationships/diagramDrawing" Target="../diagrams/drawing9.xml"/><Relationship Id="rId5" Type="http://schemas.openxmlformats.org/officeDocument/2006/relationships/image" Target="../media/image73.png"/><Relationship Id="rId10" Type="http://schemas.openxmlformats.org/officeDocument/2006/relationships/diagramColors" Target="../diagrams/colors9.xml"/><Relationship Id="rId4" Type="http://schemas.openxmlformats.org/officeDocument/2006/relationships/image" Target="../media/image49.png"/><Relationship Id="rId9" Type="http://schemas.openxmlformats.org/officeDocument/2006/relationships/diagramQuickStyle" Target="../diagrams/quickStyle9.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79.png"/><Relationship Id="rId7"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75.png"/><Relationship Id="rId5" Type="http://schemas.openxmlformats.org/officeDocument/2006/relationships/image" Target="../media/image13.png"/><Relationship Id="rId4" Type="http://schemas.openxmlformats.org/officeDocument/2006/relationships/image" Target="../media/image69.png"/><Relationship Id="rId9"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0.xml"/><Relationship Id="rId12" Type="http://schemas.openxmlformats.org/officeDocument/2006/relationships/diagramColors" Target="../diagrams/colors11.xml"/><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5" Type="http://schemas.openxmlformats.org/officeDocument/2006/relationships/diagramLayout" Target="../diagrams/layout10.xml"/><Relationship Id="rId10" Type="http://schemas.openxmlformats.org/officeDocument/2006/relationships/diagramLayout" Target="../diagrams/layout11.xml"/><Relationship Id="rId4" Type="http://schemas.openxmlformats.org/officeDocument/2006/relationships/diagramData" Target="../diagrams/data10.xml"/><Relationship Id="rId9" Type="http://schemas.openxmlformats.org/officeDocument/2006/relationships/diagramData" Target="../diagrams/data11.xml"/></Relationships>
</file>

<file path=ppt/slides/_rels/slide71.xml.rels><?xml version="1.0" encoding="UTF-8" standalone="yes"?>
<Relationships xmlns="http://schemas.openxmlformats.org/package/2006/relationships"><Relationship Id="rId8" Type="http://schemas.microsoft.com/office/2007/relationships/diagramDrawing" Target="../diagrams/drawing12.xml"/><Relationship Id="rId13" Type="http://schemas.openxmlformats.org/officeDocument/2006/relationships/image" Target="../media/image28.png"/><Relationship Id="rId18" Type="http://schemas.openxmlformats.org/officeDocument/2006/relationships/image" Target="../media/image56.svg"/><Relationship Id="rId3" Type="http://schemas.openxmlformats.org/officeDocument/2006/relationships/image" Target="../media/image1.png"/><Relationship Id="rId21" Type="http://schemas.openxmlformats.org/officeDocument/2006/relationships/image" Target="../media/image50.png"/><Relationship Id="rId7" Type="http://schemas.openxmlformats.org/officeDocument/2006/relationships/diagramColors" Target="../diagrams/colors12.xml"/><Relationship Id="rId12" Type="http://schemas.openxmlformats.org/officeDocument/2006/relationships/image" Target="../media/image85.png"/><Relationship Id="rId17" Type="http://schemas.openxmlformats.org/officeDocument/2006/relationships/image" Target="../media/image55.png"/><Relationship Id="rId2" Type="http://schemas.openxmlformats.org/officeDocument/2006/relationships/notesSlide" Target="../notesSlides/notesSlide69.xml"/><Relationship Id="rId16" Type="http://schemas.openxmlformats.org/officeDocument/2006/relationships/image" Target="../media/image54.svg"/><Relationship Id="rId20" Type="http://schemas.openxmlformats.org/officeDocument/2006/relationships/image" Target="../media/image58.svg"/><Relationship Id="rId1" Type="http://schemas.openxmlformats.org/officeDocument/2006/relationships/slideLayout" Target="../slideLayouts/slideLayout11.xml"/><Relationship Id="rId6" Type="http://schemas.openxmlformats.org/officeDocument/2006/relationships/diagramQuickStyle" Target="../diagrams/quickStyle12.xml"/><Relationship Id="rId11" Type="http://schemas.openxmlformats.org/officeDocument/2006/relationships/image" Target="../media/image20.png"/><Relationship Id="rId5" Type="http://schemas.openxmlformats.org/officeDocument/2006/relationships/diagramLayout" Target="../diagrams/layout12.xml"/><Relationship Id="rId15" Type="http://schemas.openxmlformats.org/officeDocument/2006/relationships/image" Target="../media/image53.png"/><Relationship Id="rId10" Type="http://schemas.openxmlformats.org/officeDocument/2006/relationships/image" Target="../media/image19.png"/><Relationship Id="rId19" Type="http://schemas.openxmlformats.org/officeDocument/2006/relationships/image" Target="../media/image57.png"/><Relationship Id="rId4" Type="http://schemas.openxmlformats.org/officeDocument/2006/relationships/diagramData" Target="../diagrams/data12.xml"/><Relationship Id="rId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51.sv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png"/><Relationship Id="rId7" Type="http://schemas.openxmlformats.org/officeDocument/2006/relationships/image" Target="../media/image100.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1.xml"/><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3.png"/><Relationship Id="rId10" Type="http://schemas.openxmlformats.org/officeDocument/2006/relationships/image" Target="../media/image110.sv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svg"/></Relationships>
</file>

<file path=ppt/slides/_rels/slide77.xml.rels><?xml version="1.0" encoding="UTF-8" standalone="yes"?>
<Relationships xmlns="http://schemas.openxmlformats.org/package/2006/relationships"><Relationship Id="rId8" Type="http://schemas.openxmlformats.org/officeDocument/2006/relationships/image" Target="../media/image119.jpeg"/><Relationship Id="rId13" Type="http://schemas.openxmlformats.org/officeDocument/2006/relationships/image" Target="../media/image124.png"/><Relationship Id="rId3" Type="http://schemas.openxmlformats.org/officeDocument/2006/relationships/image" Target="../media/image115.jpeg"/><Relationship Id="rId7" Type="http://schemas.openxmlformats.org/officeDocument/2006/relationships/image" Target="../media/image118.jpeg"/><Relationship Id="rId12" Type="http://schemas.openxmlformats.org/officeDocument/2006/relationships/image" Target="../media/image123.jpe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117.jpeg"/><Relationship Id="rId11" Type="http://schemas.openxmlformats.org/officeDocument/2006/relationships/image" Target="../media/image122.jpeg"/><Relationship Id="rId5" Type="http://schemas.openxmlformats.org/officeDocument/2006/relationships/image" Target="../media/image116.png"/><Relationship Id="rId10" Type="http://schemas.openxmlformats.org/officeDocument/2006/relationships/image" Target="../media/image121.jpeg"/><Relationship Id="rId4" Type="http://schemas.openxmlformats.org/officeDocument/2006/relationships/image" Target="../media/image1.png"/><Relationship Id="rId9" Type="http://schemas.openxmlformats.org/officeDocument/2006/relationships/image" Target="../media/image120.jpg"/><Relationship Id="rId14" Type="http://schemas.openxmlformats.org/officeDocument/2006/relationships/image" Target="../media/image125.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openxmlformats.org/officeDocument/2006/relationships/image" Target="../media/image138.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image" Target="../media/image136.png"/><Relationship Id="rId10" Type="http://schemas.microsoft.com/office/2017/06/relationships/model3d" Target="../media/model3d1.glb"/><Relationship Id="rId4" Type="http://schemas.openxmlformats.org/officeDocument/2006/relationships/image" Target="../media/image28.png"/><Relationship Id="rId9"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26.PNG"/><Relationship Id="rId7"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7.png"/><Relationship Id="rId4" Type="http://schemas.openxmlformats.org/officeDocument/2006/relationships/image" Target="../media/image143.PNG"/><Relationship Id="rId9" Type="http://schemas.microsoft.com/office/2017/06/relationships/model3d" Target="../media/model3d1.glb"/></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154.png"/><Relationship Id="rId4" Type="http://schemas.openxmlformats.org/officeDocument/2006/relationships/image" Target="../media/image153.png"/></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155.png"/><Relationship Id="rId4" Type="http://schemas.openxmlformats.org/officeDocument/2006/relationships/image" Target="../media/image153.png"/></Relationships>
</file>

<file path=ppt/slides/_rels/slide9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3.png"/></Relationships>
</file>

<file path=ppt/slides/_rels/slide98.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6.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image" Target="../media/image153.png"/><Relationship Id="rId4" Type="http://schemas.openxmlformats.org/officeDocument/2006/relationships/image" Target="../media/image152.png"/></Relationships>
</file>

<file path=ppt/slides/_rels/slide9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0912"/>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Georgia"/>
                <a:ea typeface="Georgia"/>
                <a:cs typeface="Georgia"/>
                <a:sym typeface="Georgia"/>
              </a:rPr>
              <a:t>Learning To Edit Code</a:t>
            </a:r>
            <a:endParaRPr dirty="0">
              <a:latin typeface="Georgia"/>
              <a:ea typeface="Georgia"/>
              <a:cs typeface="Georgia"/>
              <a:sym typeface="Georgia"/>
            </a:endParaRPr>
          </a:p>
          <a:p>
            <a:pPr marL="0" lvl="0" indent="0" algn="ctr" rtl="0">
              <a:spcBef>
                <a:spcPts val="0"/>
              </a:spcBef>
              <a:spcAft>
                <a:spcPts val="0"/>
              </a:spcAft>
              <a:buNone/>
            </a:pPr>
            <a:r>
              <a:rPr lang="en" sz="2511" dirty="0">
                <a:latin typeface="Georgia"/>
                <a:ea typeface="Georgia"/>
                <a:cs typeface="Georgia"/>
                <a:sym typeface="Georgia"/>
              </a:rPr>
              <a:t>Ph.D. Defense Presentation</a:t>
            </a:r>
            <a:endParaRPr sz="2511" dirty="0">
              <a:latin typeface="Georgia"/>
              <a:ea typeface="Georgia"/>
              <a:cs typeface="Georgia"/>
              <a:sym typeface="Georgia"/>
            </a:endParaRPr>
          </a:p>
          <a:p>
            <a:pPr marL="0" lvl="0" indent="0" algn="ctr" rtl="0">
              <a:spcBef>
                <a:spcPts val="0"/>
              </a:spcBef>
              <a:spcAft>
                <a:spcPts val="0"/>
              </a:spcAft>
              <a:buNone/>
            </a:pPr>
            <a:endParaRPr sz="2755" dirty="0">
              <a:latin typeface="Georgia"/>
              <a:ea typeface="Georgia"/>
              <a:cs typeface="Georgia"/>
              <a:sym typeface="Georgia"/>
            </a:endParaRPr>
          </a:p>
        </p:txBody>
      </p:sp>
      <p:sp>
        <p:nvSpPr>
          <p:cNvPr id="55" name="Google Shape;55;p13"/>
          <p:cNvSpPr txBox="1">
            <a:spLocks noGrp="1"/>
          </p:cNvSpPr>
          <p:nvPr>
            <p:ph type="subTitle" idx="1"/>
          </p:nvPr>
        </p:nvSpPr>
        <p:spPr>
          <a:xfrm>
            <a:off x="311700" y="1868905"/>
            <a:ext cx="8520600" cy="2651045"/>
          </a:xfrm>
          <a:prstGeom prst="rect">
            <a:avLst/>
          </a:prstGeom>
        </p:spPr>
        <p:txBody>
          <a:bodyPr spcFirstLastPara="1" wrap="square" lIns="91425" tIns="91425" rIns="91425" bIns="91425" anchor="t" anchorCtr="0">
            <a:normAutofit fontScale="92500" lnSpcReduction="20000"/>
          </a:bodyPr>
          <a:lstStyle/>
          <a:p>
            <a:pPr marL="0" lvl="0" indent="0" algn="ctr" rtl="0">
              <a:lnSpc>
                <a:spcPct val="80000"/>
              </a:lnSpc>
              <a:spcBef>
                <a:spcPts val="0"/>
              </a:spcBef>
              <a:spcAft>
                <a:spcPts val="0"/>
              </a:spcAft>
              <a:buSzPts val="1018"/>
              <a:buNone/>
            </a:pPr>
            <a:r>
              <a:rPr lang="en" sz="2090" dirty="0">
                <a:solidFill>
                  <a:srgbClr val="000000"/>
                </a:solidFill>
                <a:latin typeface="Georgia"/>
                <a:ea typeface="Georgia"/>
                <a:cs typeface="Georgia"/>
                <a:sym typeface="Georgia"/>
              </a:rPr>
              <a:t>Saikat Chakraborty</a:t>
            </a:r>
            <a:br>
              <a:rPr lang="en" sz="2090" dirty="0">
                <a:solidFill>
                  <a:srgbClr val="000000"/>
                </a:solidFill>
                <a:latin typeface="Georgia"/>
                <a:ea typeface="Georgia"/>
                <a:cs typeface="Georgia"/>
                <a:sym typeface="Georgia"/>
              </a:rPr>
            </a:br>
            <a:r>
              <a:rPr lang="en" sz="800" dirty="0">
                <a:solidFill>
                  <a:srgbClr val="000000"/>
                </a:solidFill>
                <a:latin typeface="Georgia"/>
                <a:ea typeface="Georgia"/>
                <a:cs typeface="Georgia"/>
                <a:sym typeface="Georgia"/>
              </a:rPr>
              <a:t>    </a:t>
            </a:r>
            <a:endParaRPr sz="80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Department of Computer Science</a:t>
            </a:r>
            <a:br>
              <a:rPr lang="en" sz="1490" dirty="0">
                <a:solidFill>
                  <a:srgbClr val="000000"/>
                </a:solidFill>
                <a:latin typeface="Georgia"/>
                <a:ea typeface="Georgia"/>
                <a:cs typeface="Georgia"/>
                <a:sym typeface="Georgia"/>
              </a:rPr>
            </a:br>
            <a:r>
              <a:rPr lang="en" sz="600" dirty="0">
                <a:solidFill>
                  <a:srgbClr val="000000"/>
                </a:solidFill>
                <a:latin typeface="Georgia"/>
                <a:ea typeface="Georgia"/>
                <a:cs typeface="Georgia"/>
                <a:sym typeface="Georgia"/>
              </a:rPr>
              <a:t>     </a:t>
            </a:r>
            <a:endParaRPr sz="14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Columbia University.</a:t>
            </a:r>
          </a:p>
          <a:p>
            <a:pPr marL="0" lvl="0" indent="0" algn="ctr" rtl="0">
              <a:lnSpc>
                <a:spcPct val="80000"/>
              </a:lnSpc>
              <a:spcBef>
                <a:spcPts val="0"/>
              </a:spcBef>
              <a:spcAft>
                <a:spcPts val="0"/>
              </a:spcAft>
              <a:buSzPts val="1018"/>
              <a:buNone/>
            </a:pPr>
            <a:br>
              <a:rPr lang="en-US" sz="1690" dirty="0">
                <a:solidFill>
                  <a:srgbClr val="000000"/>
                </a:solidFill>
                <a:latin typeface="Georgia"/>
                <a:ea typeface="Georgia"/>
                <a:cs typeface="Georgia"/>
                <a:sym typeface="Georgia"/>
              </a:rPr>
            </a:br>
            <a:r>
              <a:rPr lang="en-US" sz="1690" dirty="0">
                <a:solidFill>
                  <a:srgbClr val="000000"/>
                </a:solidFill>
                <a:latin typeface="Georgia"/>
                <a:ea typeface="Georgia"/>
                <a:cs typeface="Georgia"/>
                <a:sym typeface="Georgia"/>
              </a:rPr>
              <a:t>July 26, 2022</a:t>
            </a: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lang="en-US"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690" dirty="0">
                <a:solidFill>
                  <a:srgbClr val="000000"/>
                </a:solidFill>
                <a:latin typeface="Georgia"/>
                <a:ea typeface="Georgia"/>
                <a:cs typeface="Georgia"/>
                <a:sym typeface="Georgia"/>
              </a:rPr>
              <a:t> Committee</a:t>
            </a:r>
            <a:endParaRPr lang="en-US" sz="16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endParaRPr lang="en-US" sz="14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Gail Kaiser (Chair), Columbia University</a:t>
            </a:r>
            <a:br>
              <a:rPr lang="en" sz="1490" dirty="0">
                <a:solidFill>
                  <a:srgbClr val="0000FF"/>
                </a:solidFill>
                <a:latin typeface="Georgia"/>
                <a:ea typeface="Georgia"/>
                <a:cs typeface="Georgia"/>
                <a:sym typeface="Georgia"/>
              </a:rPr>
            </a:br>
            <a:r>
              <a:rPr lang="en" sz="8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Baishakhi Ray (Adviser),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Kathleen McKeown,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Junfeng Yang, Columbia University</a:t>
            </a:r>
            <a:br>
              <a:rPr lang="en" sz="1490" dirty="0">
                <a:solidFill>
                  <a:schemeClr val="tx1"/>
                </a:solidFill>
                <a:latin typeface="Georgia"/>
                <a:ea typeface="Georgia"/>
                <a:cs typeface="Georgia"/>
                <a:sym typeface="Georgia"/>
              </a:rPr>
            </a:br>
            <a:r>
              <a:rPr lang="en" sz="900" dirty="0">
                <a:solidFill>
                  <a:schemeClr val="tx1"/>
                </a:solidFill>
                <a:latin typeface="Georgia"/>
                <a:ea typeface="Georgia"/>
                <a:cs typeface="Georgia"/>
                <a:sym typeface="Georgia"/>
              </a:rPr>
              <a:t>             </a:t>
            </a:r>
            <a:endParaRPr lang="en-US" sz="900" dirty="0">
              <a:solidFill>
                <a:schemeClr val="tx1"/>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US" sz="1490" dirty="0">
                <a:solidFill>
                  <a:srgbClr val="0000FF"/>
                </a:solidFill>
                <a:latin typeface="Georgia"/>
                <a:ea typeface="Georgia"/>
                <a:cs typeface="Georgia"/>
                <a:sym typeface="Georgia"/>
              </a:rPr>
              <a:t>                                                     Dr. Kai-Wei Chang, University of California at Los Angeles</a:t>
            </a:r>
          </a:p>
        </p:txBody>
      </p:sp>
      <p:pic>
        <p:nvPicPr>
          <p:cNvPr id="4" name="Picture 2">
            <a:extLst>
              <a:ext uri="{FF2B5EF4-FFF2-40B4-BE49-F238E27FC236}">
                <a16:creationId xmlns:a16="http://schemas.microsoft.com/office/drawing/2014/main" id="{DE148DDF-37A9-38C6-1E2E-E428A3B24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222" y="4629276"/>
            <a:ext cx="1945556" cy="303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03" name="Google Shape;203;p24"/>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351C75"/>
                </a:solidFill>
                <a:latin typeface="Courier New"/>
                <a:ea typeface="Courier New"/>
                <a:cs typeface="Courier New"/>
                <a:sym typeface="Courier New"/>
              </a:rPr>
              <a:t>Encoder</a:t>
            </a:r>
            <a:r>
              <a:rPr lang="en" sz="1800" dirty="0">
                <a:latin typeface="Courier New"/>
                <a:ea typeface="Courier New"/>
                <a:cs typeface="Courier New"/>
                <a:sym typeface="Courier New"/>
              </a:rPr>
              <a:t> and </a:t>
            </a:r>
            <a:r>
              <a:rPr lang="en" sz="1800" b="1" dirty="0">
                <a:solidFill>
                  <a:srgbClr val="38761D"/>
                </a:solidFill>
                <a:latin typeface="Courier New"/>
                <a:ea typeface="Courier New"/>
                <a:cs typeface="Courier New"/>
                <a:sym typeface="Courier New"/>
              </a:rPr>
              <a:t>Decoder</a:t>
            </a:r>
            <a:r>
              <a:rPr lang="en" sz="1800" dirty="0">
                <a:latin typeface="Courier New"/>
                <a:ea typeface="Courier New"/>
                <a:cs typeface="Courier New"/>
                <a:sym typeface="Courier New"/>
              </a:rPr>
              <a:t> learns </a:t>
            </a:r>
            <a:r>
              <a:rPr lang="en" sz="1800" b="1" dirty="0">
                <a:solidFill>
                  <a:srgbClr val="0000FF"/>
                </a:solidFill>
                <a:latin typeface="Courier New"/>
                <a:ea typeface="Courier New"/>
                <a:cs typeface="Courier New"/>
                <a:sym typeface="Courier New"/>
              </a:rPr>
              <a:t>Edit Pattern</a:t>
            </a:r>
            <a:r>
              <a:rPr lang="en" sz="1800" dirty="0">
                <a:latin typeface="Courier New"/>
                <a:ea typeface="Courier New"/>
                <a:cs typeface="Courier New"/>
                <a:sym typeface="Courier New"/>
              </a:rPr>
              <a:t> and </a:t>
            </a:r>
          </a:p>
          <a:p>
            <a:pPr marL="0" lvl="0" indent="0" algn="ctr" rtl="0">
              <a:spcBef>
                <a:spcPts val="0"/>
              </a:spcBef>
              <a:spcAft>
                <a:spcPts val="0"/>
              </a:spcAft>
              <a:buNone/>
            </a:pPr>
            <a:r>
              <a:rPr lang="en-US" sz="1800" dirty="0">
                <a:latin typeface="Courier New"/>
                <a:ea typeface="Courier New"/>
                <a:cs typeface="Courier New"/>
                <a:sym typeface="Courier New"/>
              </a:rPr>
              <a:t>T</a:t>
            </a:r>
            <a:r>
              <a:rPr lang="en" sz="1800" dirty="0">
                <a:latin typeface="Courier New"/>
                <a:ea typeface="Courier New"/>
                <a:cs typeface="Courier New"/>
                <a:sym typeface="Courier New"/>
              </a:rPr>
              <a:t>o </a:t>
            </a:r>
            <a:r>
              <a:rPr lang="en" sz="1800" b="1" dirty="0">
                <a:solidFill>
                  <a:srgbClr val="0000FF"/>
                </a:solidFill>
                <a:latin typeface="Courier New"/>
                <a:ea typeface="Courier New"/>
                <a:cs typeface="Courier New"/>
                <a:sym typeface="Courier New"/>
              </a:rPr>
              <a:t>Apply the Pattern</a:t>
            </a:r>
            <a:r>
              <a:rPr lang="en" sz="1800" dirty="0">
                <a:latin typeface="Courier New"/>
                <a:ea typeface="Courier New"/>
                <a:cs typeface="Courier New"/>
                <a:sym typeface="Courier New"/>
              </a:rPr>
              <a:t> in </a:t>
            </a:r>
            <a:r>
              <a:rPr lang="en" sz="1800" b="1" dirty="0">
                <a:solidFill>
                  <a:srgbClr val="980000"/>
                </a:solidFill>
                <a:latin typeface="Courier New"/>
                <a:ea typeface="Courier New"/>
                <a:cs typeface="Courier New"/>
                <a:sym typeface="Courier New"/>
              </a:rPr>
              <a:t>Similar Context</a:t>
            </a:r>
            <a:r>
              <a:rPr lang="en" sz="1800" b="1" dirty="0">
                <a:latin typeface="Courier New"/>
                <a:ea typeface="Courier New"/>
                <a:cs typeface="Courier New"/>
                <a:sym typeface="Courier New"/>
              </a:rPr>
              <a:t>.</a:t>
            </a:r>
            <a:endParaRPr sz="1800" b="1" dirty="0">
              <a:latin typeface="Courier New"/>
              <a:ea typeface="Courier New"/>
              <a:cs typeface="Courier New"/>
              <a:sym typeface="Courier New"/>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pic>
        <p:nvPicPr>
          <p:cNvPr id="6" name="Picture 2">
            <a:extLst>
              <a:ext uri="{FF2B5EF4-FFF2-40B4-BE49-F238E27FC236}">
                <a16:creationId xmlns:a16="http://schemas.microsoft.com/office/drawing/2014/main" id="{E72898D7-6BE9-2320-3FBC-7B41E7415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pic>
        <p:nvPicPr>
          <p:cNvPr id="1166" name="Google Shape;1166;p11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67" name="Google Shape;1167;p111"/>
          <p:cNvPicPr preferRelativeResize="0"/>
          <p:nvPr/>
        </p:nvPicPr>
        <p:blipFill>
          <a:blip r:embed="rId4">
            <a:alphaModFix/>
          </a:blip>
          <a:stretch>
            <a:fillRect/>
          </a:stretch>
        </p:blipFill>
        <p:spPr>
          <a:xfrm>
            <a:off x="1816975" y="1017725"/>
            <a:ext cx="5377789" cy="3635000"/>
          </a:xfrm>
          <a:prstGeom prst="rect">
            <a:avLst/>
          </a:prstGeom>
          <a:noFill/>
          <a:ln>
            <a:noFill/>
          </a:ln>
        </p:spPr>
      </p:pic>
      <p:sp>
        <p:nvSpPr>
          <p:cNvPr id="1168" name="Google Shape;1168;p11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Pretrained models improves Code editing</a:t>
            </a:r>
            <a:endParaRPr sz="2520" dirty="0">
              <a:solidFill>
                <a:srgbClr val="000000"/>
              </a:solidFill>
              <a:latin typeface="Georgia"/>
              <a:ea typeface="Georgia"/>
              <a:cs typeface="Georgia"/>
              <a:sym typeface="Georgia"/>
            </a:endParaRPr>
          </a:p>
        </p:txBody>
      </p:sp>
      <p:sp>
        <p:nvSpPr>
          <p:cNvPr id="1169" name="Google Shape;1169;p111"/>
          <p:cNvSpPr/>
          <p:nvPr/>
        </p:nvSpPr>
        <p:spPr>
          <a:xfrm>
            <a:off x="1937382" y="2571750"/>
            <a:ext cx="5178600" cy="1937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1"/>
          <p:cNvSpPr/>
          <p:nvPr/>
        </p:nvSpPr>
        <p:spPr>
          <a:xfrm>
            <a:off x="1937635" y="2571750"/>
            <a:ext cx="681000" cy="1937700"/>
          </a:xfrm>
          <a:prstGeom prst="roundRect">
            <a:avLst>
              <a:gd name="adj" fmla="val 3636"/>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1"/>
          <p:cNvSpPr/>
          <p:nvPr/>
        </p:nvSpPr>
        <p:spPr>
          <a:xfrm>
            <a:off x="1937625" y="1538100"/>
            <a:ext cx="5178600" cy="951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1"/>
          <p:cNvSpPr/>
          <p:nvPr/>
        </p:nvSpPr>
        <p:spPr>
          <a:xfrm>
            <a:off x="1937625" y="1538100"/>
            <a:ext cx="681000" cy="951600"/>
          </a:xfrm>
          <a:prstGeom prst="roundRect">
            <a:avLst>
              <a:gd name="adj" fmla="val 3636"/>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7630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animEffect transition="in" filter="fade">
                                      <p:cBhvr>
                                        <p:cTn id="7" dur="1000"/>
                                        <p:tgtEl>
                                          <p:spTgt spid="1169"/>
                                        </p:tgtEl>
                                      </p:cBhvr>
                                    </p:animEffect>
                                  </p:childTnLst>
                                </p:cTn>
                              </p:par>
                              <p:par>
                                <p:cTn id="8" presetID="10" presetClass="entr" presetSubtype="0" fill="hold" nodeType="withEffect">
                                  <p:stCondLst>
                                    <p:cond delay="0"/>
                                  </p:stCondLst>
                                  <p:childTnLst>
                                    <p:set>
                                      <p:cBhvr>
                                        <p:cTn id="9" dur="1" fill="hold">
                                          <p:stCondLst>
                                            <p:cond delay="0"/>
                                          </p:stCondLst>
                                        </p:cTn>
                                        <p:tgtEl>
                                          <p:spTgt spid="1171"/>
                                        </p:tgtEl>
                                        <p:attrNameLst>
                                          <p:attrName>style.visibility</p:attrName>
                                        </p:attrNameLst>
                                      </p:cBhvr>
                                      <p:to>
                                        <p:strVal val="visible"/>
                                      </p:to>
                                    </p:set>
                                    <p:animEffect transition="in" filter="fade">
                                      <p:cBhvr>
                                        <p:cTn id="10" dur="1000"/>
                                        <p:tgtEl>
                                          <p:spTgt spid="1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72"/>
                                        </p:tgtEl>
                                        <p:attrNameLst>
                                          <p:attrName>style.visibility</p:attrName>
                                        </p:attrNameLst>
                                      </p:cBhvr>
                                      <p:to>
                                        <p:strVal val="visible"/>
                                      </p:to>
                                    </p:set>
                                    <p:animEffect transition="in" filter="fade">
                                      <p:cBhvr>
                                        <p:cTn id="15" dur="1000"/>
                                        <p:tgtEl>
                                          <p:spTgt spid="1172"/>
                                        </p:tgtEl>
                                      </p:cBhvr>
                                    </p:animEffect>
                                  </p:childTnLst>
                                </p:cTn>
                              </p:par>
                              <p:par>
                                <p:cTn id="16" presetID="10" presetClass="entr" presetSubtype="0" fill="hold" nodeType="withEffect">
                                  <p:stCondLst>
                                    <p:cond delay="0"/>
                                  </p:stCondLst>
                                  <p:childTnLst>
                                    <p:set>
                                      <p:cBhvr>
                                        <p:cTn id="17" dur="1" fill="hold">
                                          <p:stCondLst>
                                            <p:cond delay="0"/>
                                          </p:stCondLst>
                                        </p:cTn>
                                        <p:tgtEl>
                                          <p:spTgt spid="1170"/>
                                        </p:tgtEl>
                                        <p:attrNameLst>
                                          <p:attrName>style.visibility</p:attrName>
                                        </p:attrNameLst>
                                      </p:cBhvr>
                                      <p:to>
                                        <p:strVal val="visible"/>
                                      </p:to>
                                    </p:set>
                                    <p:animEffect transition="in" filter="fade">
                                      <p:cBhvr>
                                        <p:cTn id="18" dur="10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pic>
        <p:nvPicPr>
          <p:cNvPr id="874" name="Google Shape;874;p85"/>
          <p:cNvPicPr preferRelativeResize="0"/>
          <p:nvPr/>
        </p:nvPicPr>
        <p:blipFill rotWithShape="1">
          <a:blip r:embed="rId3">
            <a:alphaModFix/>
          </a:blip>
          <a:srcRect t="40957"/>
          <a:stretch/>
        </p:blipFill>
        <p:spPr>
          <a:xfrm>
            <a:off x="1343525" y="1787193"/>
            <a:ext cx="6617376" cy="2774782"/>
          </a:xfrm>
          <a:prstGeom prst="rect">
            <a:avLst/>
          </a:prstGeom>
          <a:noFill/>
          <a:ln>
            <a:noFill/>
          </a:ln>
        </p:spPr>
      </p:pic>
      <p:sp>
        <p:nvSpPr>
          <p:cNvPr id="875" name="Google Shape;875;p85"/>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Multi Modality Improves Code Editing</a:t>
            </a:r>
            <a:endParaRPr sz="2520" dirty="0">
              <a:solidFill>
                <a:srgbClr val="000000"/>
              </a:solidFill>
              <a:latin typeface="Georgia"/>
              <a:ea typeface="Georgia"/>
              <a:cs typeface="Georgia"/>
              <a:sym typeface="Georgia"/>
            </a:endParaRPr>
          </a:p>
        </p:txBody>
      </p:sp>
      <p:grpSp>
        <p:nvGrpSpPr>
          <p:cNvPr id="876" name="Google Shape;876;p85"/>
          <p:cNvGrpSpPr/>
          <p:nvPr/>
        </p:nvGrpSpPr>
        <p:grpSpPr>
          <a:xfrm>
            <a:off x="2402342" y="1871429"/>
            <a:ext cx="5447547" cy="574435"/>
            <a:chOff x="2677450" y="2571750"/>
            <a:chExt cx="4427100" cy="444300"/>
          </a:xfrm>
        </p:grpSpPr>
        <p:sp>
          <p:nvSpPr>
            <p:cNvPr id="877" name="Google Shape;877;p85"/>
            <p:cNvSpPr/>
            <p:nvPr/>
          </p:nvSpPr>
          <p:spPr>
            <a:xfrm>
              <a:off x="2677450" y="25717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5"/>
            <p:cNvSpPr/>
            <p:nvPr/>
          </p:nvSpPr>
          <p:spPr>
            <a:xfrm>
              <a:off x="5049550" y="25717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85"/>
          <p:cNvGrpSpPr/>
          <p:nvPr/>
        </p:nvGrpSpPr>
        <p:grpSpPr>
          <a:xfrm>
            <a:off x="2402342" y="2523274"/>
            <a:ext cx="5447547" cy="574435"/>
            <a:chOff x="2677450" y="3075923"/>
            <a:chExt cx="4427100" cy="444300"/>
          </a:xfrm>
        </p:grpSpPr>
        <p:sp>
          <p:nvSpPr>
            <p:cNvPr id="880" name="Google Shape;880;p85"/>
            <p:cNvSpPr/>
            <p:nvPr/>
          </p:nvSpPr>
          <p:spPr>
            <a:xfrm>
              <a:off x="2677450" y="3075923"/>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5"/>
            <p:cNvSpPr/>
            <p:nvPr/>
          </p:nvSpPr>
          <p:spPr>
            <a:xfrm>
              <a:off x="5049550" y="3075923"/>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85"/>
          <p:cNvGrpSpPr/>
          <p:nvPr/>
        </p:nvGrpSpPr>
        <p:grpSpPr>
          <a:xfrm>
            <a:off x="2416792" y="3152176"/>
            <a:ext cx="5447547" cy="574435"/>
            <a:chOff x="2689193" y="3562350"/>
            <a:chExt cx="4427100" cy="444300"/>
          </a:xfrm>
        </p:grpSpPr>
        <p:sp>
          <p:nvSpPr>
            <p:cNvPr id="883" name="Google Shape;883;p85"/>
            <p:cNvSpPr/>
            <p:nvPr/>
          </p:nvSpPr>
          <p:spPr>
            <a:xfrm>
              <a:off x="2689193" y="35623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5"/>
            <p:cNvSpPr/>
            <p:nvPr/>
          </p:nvSpPr>
          <p:spPr>
            <a:xfrm>
              <a:off x="5061293" y="35623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5"/>
          <p:cNvGrpSpPr/>
          <p:nvPr/>
        </p:nvGrpSpPr>
        <p:grpSpPr>
          <a:xfrm>
            <a:off x="2416471" y="3804696"/>
            <a:ext cx="5447547" cy="574435"/>
            <a:chOff x="2688932" y="4067045"/>
            <a:chExt cx="4427100" cy="444300"/>
          </a:xfrm>
        </p:grpSpPr>
        <p:sp>
          <p:nvSpPr>
            <p:cNvPr id="886" name="Google Shape;886;p85"/>
            <p:cNvSpPr/>
            <p:nvPr/>
          </p:nvSpPr>
          <p:spPr>
            <a:xfrm>
              <a:off x="2688932" y="4067045"/>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5"/>
            <p:cNvSpPr/>
            <p:nvPr/>
          </p:nvSpPr>
          <p:spPr>
            <a:xfrm>
              <a:off x="5061032" y="4067045"/>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8" name="Google Shape;888;p85"/>
          <p:cNvPicPr preferRelativeResize="0"/>
          <p:nvPr/>
        </p:nvPicPr>
        <p:blipFill rotWithShape="1">
          <a:blip r:embed="rId3">
            <a:alphaModFix/>
          </a:blip>
          <a:srcRect b="86161"/>
          <a:stretch/>
        </p:blipFill>
        <p:spPr>
          <a:xfrm>
            <a:off x="1343525" y="1143000"/>
            <a:ext cx="6617376" cy="650368"/>
          </a:xfrm>
          <a:prstGeom prst="rect">
            <a:avLst/>
          </a:prstGeom>
          <a:noFill/>
          <a:ln>
            <a:noFill/>
          </a:ln>
        </p:spPr>
      </p:pic>
    </p:spTree>
    <p:extLst>
      <p:ext uri="{BB962C8B-B14F-4D97-AF65-F5344CB8AC3E}">
        <p14:creationId xmlns:p14="http://schemas.microsoft.com/office/powerpoint/2010/main" val="1748603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76"/>
                                        </p:tgtEl>
                                      </p:cBhvr>
                                    </p:animEffect>
                                    <p:set>
                                      <p:cBhvr>
                                        <p:cTn id="12" dur="1" fill="hold">
                                          <p:stCondLst>
                                            <p:cond delay="1000"/>
                                          </p:stCondLst>
                                        </p:cTn>
                                        <p:tgtEl>
                                          <p:spTgt spid="87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79"/>
                                        </p:tgtEl>
                                        <p:attrNameLst>
                                          <p:attrName>style.visibility</p:attrName>
                                        </p:attrNameLst>
                                      </p:cBhvr>
                                      <p:to>
                                        <p:strVal val="visible"/>
                                      </p:to>
                                    </p:set>
                                    <p:animEffect transition="in" filter="fade">
                                      <p:cBhvr>
                                        <p:cTn id="16" dur="1000"/>
                                        <p:tgtEl>
                                          <p:spTgt spid="8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79"/>
                                        </p:tgtEl>
                                      </p:cBhvr>
                                    </p:animEffect>
                                    <p:set>
                                      <p:cBhvr>
                                        <p:cTn id="21" dur="1" fill="hold">
                                          <p:stCondLst>
                                            <p:cond delay="1000"/>
                                          </p:stCondLst>
                                        </p:cTn>
                                        <p:tgtEl>
                                          <p:spTgt spid="879"/>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2"/>
                                        </p:tgtEl>
                                        <p:attrNameLst>
                                          <p:attrName>style.visibility</p:attrName>
                                        </p:attrNameLst>
                                      </p:cBhvr>
                                      <p:to>
                                        <p:strVal val="visible"/>
                                      </p:to>
                                    </p:set>
                                    <p:animEffect transition="in" filter="fade">
                                      <p:cBhvr>
                                        <p:cTn id="25" dur="1000"/>
                                        <p:tgtEl>
                                          <p:spTgt spid="88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82"/>
                                        </p:tgtEl>
                                      </p:cBhvr>
                                    </p:animEffect>
                                    <p:set>
                                      <p:cBhvr>
                                        <p:cTn id="30" dur="1" fill="hold">
                                          <p:stCondLst>
                                            <p:cond delay="1000"/>
                                          </p:stCondLst>
                                        </p:cTn>
                                        <p:tgtEl>
                                          <p:spTgt spid="882"/>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85"/>
                                        </p:tgtEl>
                                        <p:attrNameLst>
                                          <p:attrName>style.visibility</p:attrName>
                                        </p:attrNameLst>
                                      </p:cBhvr>
                                      <p:to>
                                        <p:strVal val="visible"/>
                                      </p:to>
                                    </p:set>
                                    <p:animEffect transition="in" filter="fade">
                                      <p:cBhvr>
                                        <p:cTn id="34" dur="10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102</a:t>
            </a:fld>
            <a:endParaRPr/>
          </a:p>
        </p:txBody>
      </p:sp>
      <p:pic>
        <p:nvPicPr>
          <p:cNvPr id="894" name="Google Shape;894;p86"/>
          <p:cNvPicPr preferRelativeResize="0"/>
          <p:nvPr/>
        </p:nvPicPr>
        <p:blipFill>
          <a:blip r:embed="rId3">
            <a:alphaModFix/>
          </a:blip>
          <a:stretch>
            <a:fillRect/>
          </a:stretch>
        </p:blipFill>
        <p:spPr>
          <a:xfrm>
            <a:off x="1297375" y="1137754"/>
            <a:ext cx="6352854" cy="3477572"/>
          </a:xfrm>
          <a:prstGeom prst="rect">
            <a:avLst/>
          </a:prstGeom>
          <a:noFill/>
          <a:ln>
            <a:noFill/>
          </a:ln>
        </p:spPr>
      </p:pic>
      <p:sp>
        <p:nvSpPr>
          <p:cNvPr id="895" name="Google Shape;895;p86"/>
          <p:cNvSpPr/>
          <p:nvPr/>
        </p:nvSpPr>
        <p:spPr>
          <a:xfrm>
            <a:off x="1408050" y="2038350"/>
            <a:ext cx="62421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a:off x="1408050" y="2436965"/>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a:off x="1408050" y="284575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1408050" y="326126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1320175" y="3689800"/>
            <a:ext cx="6475800" cy="100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42781993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10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96"/>
                                        </p:tgtEl>
                                      </p:cBhvr>
                                    </p:animEffect>
                                    <p:set>
                                      <p:cBhvr>
                                        <p:cTn id="12" dur="1" fill="hold">
                                          <p:stCondLst>
                                            <p:cond delay="1000"/>
                                          </p:stCondLst>
                                        </p:cTn>
                                        <p:tgtEl>
                                          <p:spTgt spid="89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7"/>
                                        </p:tgtEl>
                                        <p:attrNameLst>
                                          <p:attrName>style.visibility</p:attrName>
                                        </p:attrNameLst>
                                      </p:cBhvr>
                                      <p:to>
                                        <p:strVal val="visible"/>
                                      </p:to>
                                    </p:set>
                                    <p:animEffect transition="in" filter="fade">
                                      <p:cBhvr>
                                        <p:cTn id="16" dur="10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97"/>
                                        </p:tgtEl>
                                      </p:cBhvr>
                                    </p:animEffect>
                                    <p:set>
                                      <p:cBhvr>
                                        <p:cTn id="21" dur="1" fill="hold">
                                          <p:stCondLst>
                                            <p:cond delay="1000"/>
                                          </p:stCondLst>
                                        </p:cTn>
                                        <p:tgtEl>
                                          <p:spTgt spid="897"/>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98"/>
                                        </p:tgtEl>
                                        <p:attrNameLst>
                                          <p:attrName>style.visibility</p:attrName>
                                        </p:attrNameLst>
                                      </p:cBhvr>
                                      <p:to>
                                        <p:strVal val="visible"/>
                                      </p:to>
                                    </p:set>
                                    <p:animEffect transition="in" filter="fade">
                                      <p:cBhvr>
                                        <p:cTn id="25" dur="1000"/>
                                        <p:tgtEl>
                                          <p:spTgt spid="8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98"/>
                                        </p:tgtEl>
                                      </p:cBhvr>
                                    </p:animEffect>
                                    <p:set>
                                      <p:cBhvr>
                                        <p:cTn id="30" dur="1" fill="hold">
                                          <p:stCondLst>
                                            <p:cond delay="1000"/>
                                          </p:stCondLst>
                                        </p:cTn>
                                        <p:tgtEl>
                                          <p:spTgt spid="898"/>
                                        </p:tgtEl>
                                        <p:attrNameLst>
                                          <p:attrName>style.visibility</p:attrName>
                                        </p:attrNameLst>
                                      </p:cBhvr>
                                      <p:to>
                                        <p:strVal val="hidden"/>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1000"/>
                                        <p:tgtEl>
                                          <p:spTgt spid="899"/>
                                        </p:tgtEl>
                                      </p:cBhvr>
                                    </p:animEffect>
                                    <p:set>
                                      <p:cBhvr>
                                        <p:cTn id="34" dur="1" fill="hold">
                                          <p:stCondLst>
                                            <p:cond delay="1000"/>
                                          </p:stCondLst>
                                        </p:cTn>
                                        <p:tgtEl>
                                          <p:spTgt spid="8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103</a:t>
            </a:fld>
            <a:endParaRPr/>
          </a:p>
        </p:txBody>
      </p:sp>
      <p:pic>
        <p:nvPicPr>
          <p:cNvPr id="906" name="Google Shape;906;p87"/>
          <p:cNvPicPr preferRelativeResize="0"/>
          <p:nvPr/>
        </p:nvPicPr>
        <p:blipFill>
          <a:blip r:embed="rId3">
            <a:alphaModFix/>
          </a:blip>
          <a:stretch>
            <a:fillRect/>
          </a:stretch>
        </p:blipFill>
        <p:spPr>
          <a:xfrm>
            <a:off x="2209800" y="1213950"/>
            <a:ext cx="5942300" cy="2928875"/>
          </a:xfrm>
          <a:prstGeom prst="rect">
            <a:avLst/>
          </a:prstGeom>
          <a:noFill/>
          <a:ln>
            <a:noFill/>
          </a:ln>
        </p:spPr>
      </p:pic>
      <p:sp>
        <p:nvSpPr>
          <p:cNvPr id="907" name="Google Shape;907;p87"/>
          <p:cNvSpPr/>
          <p:nvPr/>
        </p:nvSpPr>
        <p:spPr>
          <a:xfrm rot="-5400000">
            <a:off x="234975" y="2219375"/>
            <a:ext cx="29475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Guidance</a:t>
            </a:r>
            <a:endParaRPr sz="2200">
              <a:latin typeface="Times New Roman"/>
              <a:ea typeface="Times New Roman"/>
              <a:cs typeface="Times New Roman"/>
              <a:sym typeface="Times New Roman"/>
            </a:endParaRPr>
          </a:p>
        </p:txBody>
      </p:sp>
      <p:sp>
        <p:nvSpPr>
          <p:cNvPr id="908" name="Google Shape;908;p87"/>
          <p:cNvSpPr/>
          <p:nvPr/>
        </p:nvSpPr>
        <p:spPr>
          <a:xfrm>
            <a:off x="2260726" y="2679750"/>
            <a:ext cx="58275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7"/>
          <p:cNvSpPr/>
          <p:nvPr/>
        </p:nvSpPr>
        <p:spPr>
          <a:xfrm>
            <a:off x="2286189" y="3251344"/>
            <a:ext cx="58275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7"/>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536501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104</a:t>
            </a:fld>
            <a:endParaRPr/>
          </a:p>
        </p:txBody>
      </p:sp>
      <p:sp>
        <p:nvSpPr>
          <p:cNvPr id="916" name="Google Shape;916;p88"/>
          <p:cNvSpPr/>
          <p:nvPr/>
        </p:nvSpPr>
        <p:spPr>
          <a:xfrm rot="-5400000">
            <a:off x="452175" y="2213450"/>
            <a:ext cx="25131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Context</a:t>
            </a:r>
            <a:endParaRPr sz="2200">
              <a:latin typeface="Times New Roman"/>
              <a:ea typeface="Times New Roman"/>
              <a:cs typeface="Times New Roman"/>
              <a:sym typeface="Times New Roman"/>
            </a:endParaRPr>
          </a:p>
        </p:txBody>
      </p:sp>
      <p:pic>
        <p:nvPicPr>
          <p:cNvPr id="917" name="Google Shape;917;p88"/>
          <p:cNvPicPr preferRelativeResize="0"/>
          <p:nvPr/>
        </p:nvPicPr>
        <p:blipFill rotWithShape="1">
          <a:blip r:embed="rId3">
            <a:alphaModFix/>
          </a:blip>
          <a:srcRect l="1000" t="3857" r="8065" b="3179"/>
          <a:stretch/>
        </p:blipFill>
        <p:spPr>
          <a:xfrm>
            <a:off x="2213725" y="1391425"/>
            <a:ext cx="6182525" cy="2548275"/>
          </a:xfrm>
          <a:prstGeom prst="rect">
            <a:avLst/>
          </a:prstGeom>
          <a:noFill/>
          <a:ln>
            <a:noFill/>
          </a:ln>
        </p:spPr>
      </p:pic>
      <p:sp>
        <p:nvSpPr>
          <p:cNvPr id="918" name="Google Shape;918;p88"/>
          <p:cNvSpPr/>
          <p:nvPr/>
        </p:nvSpPr>
        <p:spPr>
          <a:xfrm>
            <a:off x="2210000" y="3400875"/>
            <a:ext cx="5827500" cy="2997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8"/>
          <p:cNvSpPr/>
          <p:nvPr/>
        </p:nvSpPr>
        <p:spPr>
          <a:xfrm>
            <a:off x="2210000" y="2964372"/>
            <a:ext cx="5827500" cy="299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8"/>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827269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105</a:t>
            </a:fld>
            <a:endParaRPr/>
          </a:p>
        </p:txBody>
      </p:sp>
      <p:pic>
        <p:nvPicPr>
          <p:cNvPr id="936" name="Google Shape;936;p9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37" name="Google Shape;937;p90"/>
          <p:cNvPicPr preferRelativeResize="0"/>
          <p:nvPr/>
        </p:nvPicPr>
        <p:blipFill rotWithShape="1">
          <a:blip r:embed="rId4">
            <a:alphaModFix/>
          </a:blip>
          <a:srcRect b="27714"/>
          <a:stretch/>
        </p:blipFill>
        <p:spPr>
          <a:xfrm>
            <a:off x="369789" y="1256468"/>
            <a:ext cx="8431800" cy="632845"/>
          </a:xfrm>
          <a:prstGeom prst="rect">
            <a:avLst/>
          </a:prstGeom>
          <a:noFill/>
          <a:ln>
            <a:noFill/>
          </a:ln>
        </p:spPr>
      </p:pic>
      <p:pic>
        <p:nvPicPr>
          <p:cNvPr id="938" name="Google Shape;938;p90"/>
          <p:cNvPicPr preferRelativeResize="0"/>
          <p:nvPr/>
        </p:nvPicPr>
        <p:blipFill>
          <a:blip r:embed="rId5">
            <a:alphaModFix/>
          </a:blip>
          <a:stretch>
            <a:fillRect/>
          </a:stretch>
        </p:blipFill>
        <p:spPr>
          <a:xfrm>
            <a:off x="1312900" y="2080372"/>
            <a:ext cx="6545573" cy="2296532"/>
          </a:xfrm>
          <a:prstGeom prst="rect">
            <a:avLst/>
          </a:prstGeom>
          <a:noFill/>
          <a:ln>
            <a:noFill/>
          </a:ln>
        </p:spPr>
      </p:pic>
      <p:sp>
        <p:nvSpPr>
          <p:cNvPr id="939" name="Google Shape;939;p90"/>
          <p:cNvSpPr txBox="1"/>
          <p:nvPr/>
        </p:nvSpPr>
        <p:spPr>
          <a:xfrm>
            <a:off x="4585688" y="3955590"/>
            <a:ext cx="4045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ourier New"/>
                <a:ea typeface="Courier New"/>
                <a:cs typeface="Courier New"/>
                <a:sym typeface="Courier New"/>
              </a:rPr>
              <a:t>R. Tufano </a:t>
            </a:r>
            <a:r>
              <a:rPr lang="en" sz="1700" i="1">
                <a:latin typeface="Courier New"/>
                <a:ea typeface="Courier New"/>
                <a:cs typeface="Courier New"/>
                <a:sym typeface="Courier New"/>
              </a:rPr>
              <a:t>et. al.</a:t>
            </a:r>
            <a:r>
              <a:rPr lang="en" sz="1700">
                <a:latin typeface="Courier New"/>
                <a:ea typeface="Courier New"/>
                <a:cs typeface="Courier New"/>
                <a:sym typeface="Courier New"/>
              </a:rPr>
              <a:t> - ICSE 2021</a:t>
            </a:r>
            <a:endParaRPr sz="1700">
              <a:latin typeface="Courier New"/>
              <a:ea typeface="Courier New"/>
              <a:cs typeface="Courier New"/>
              <a:sym typeface="Courier New"/>
            </a:endParaRPr>
          </a:p>
        </p:txBody>
      </p:sp>
      <p:sp>
        <p:nvSpPr>
          <p:cNvPr id="940" name="Google Shape;940;p9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2407794112"/>
      </p:ext>
    </p:extLst>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106</a:t>
            </a:fld>
            <a:endParaRPr/>
          </a:p>
        </p:txBody>
      </p:sp>
      <p:pic>
        <p:nvPicPr>
          <p:cNvPr id="946" name="Google Shape;946;p9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47" name="Google Shape;947;p91"/>
          <p:cNvPicPr preferRelativeResize="0"/>
          <p:nvPr/>
        </p:nvPicPr>
        <p:blipFill>
          <a:blip r:embed="rId4">
            <a:alphaModFix/>
          </a:blip>
          <a:stretch>
            <a:fillRect/>
          </a:stretch>
        </p:blipFill>
        <p:spPr>
          <a:xfrm>
            <a:off x="2249200" y="1570200"/>
            <a:ext cx="4772900" cy="2199350"/>
          </a:xfrm>
          <a:prstGeom prst="rect">
            <a:avLst/>
          </a:prstGeom>
          <a:noFill/>
          <a:ln>
            <a:noFill/>
          </a:ln>
        </p:spPr>
      </p:pic>
      <p:sp>
        <p:nvSpPr>
          <p:cNvPr id="948" name="Google Shape;948;p91"/>
          <p:cNvSpPr/>
          <p:nvPr/>
        </p:nvSpPr>
        <p:spPr>
          <a:xfrm>
            <a:off x="2360375" y="2266424"/>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2360375" y="2981451"/>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09076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48"/>
                                        </p:tgtEl>
                                      </p:cBhvr>
                                    </p:animEffect>
                                    <p:set>
                                      <p:cBhvr>
                                        <p:cTn id="7" dur="1" fill="hold">
                                          <p:stCondLst>
                                            <p:cond delay="1000"/>
                                          </p:stCondLst>
                                        </p:cTn>
                                        <p:tgtEl>
                                          <p:spTgt spid="9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8"/>
                                        </p:tgtEl>
                                        <p:attrNameLst>
                                          <p:attrName>style.visibility</p:attrName>
                                        </p:attrNameLst>
                                      </p:cBhvr>
                                      <p:to>
                                        <p:strVal val="visible"/>
                                      </p:to>
                                    </p:set>
                                    <p:animEffect transition="in" filter="fade">
                                      <p:cBhvr>
                                        <p:cTn id="12" dur="1000"/>
                                        <p:tgtEl>
                                          <p:spTgt spid="948"/>
                                        </p:tgtEl>
                                      </p:cBhvr>
                                    </p:animEffect>
                                  </p:childTnLst>
                                </p:cTn>
                              </p:par>
                            </p:childTnLst>
                          </p:cTn>
                        </p:par>
                        <p:par>
                          <p:cTn id="13" fill="hold">
                            <p:stCondLst>
                              <p:cond delay="1000"/>
                            </p:stCondLst>
                            <p:childTnLst>
                              <p:par>
                                <p:cTn id="14" presetID="10" presetClass="exit" presetSubtype="0" fill="hold" nodeType="afterEffect">
                                  <p:stCondLst>
                                    <p:cond delay="0"/>
                                  </p:stCondLst>
                                  <p:childTnLst>
                                    <p:animEffect transition="out" filter="fade">
                                      <p:cBhvr>
                                        <p:cTn id="15" dur="1000"/>
                                        <p:tgtEl>
                                          <p:spTgt spid="949"/>
                                        </p:tgtEl>
                                      </p:cBhvr>
                                    </p:animEffect>
                                    <p:set>
                                      <p:cBhvr>
                                        <p:cTn id="16" dur="1" fill="hold">
                                          <p:stCondLst>
                                            <p:cond delay="1000"/>
                                          </p:stCondLst>
                                        </p:cTn>
                                        <p:tgtEl>
                                          <p:spTgt spid="9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107</a:t>
            </a:fld>
            <a:endParaRPr/>
          </a:p>
        </p:txBody>
      </p:sp>
      <p:pic>
        <p:nvPicPr>
          <p:cNvPr id="956" name="Google Shape;956;p92"/>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57" name="Google Shape;957;p92"/>
          <p:cNvPicPr preferRelativeResize="0"/>
          <p:nvPr/>
        </p:nvPicPr>
        <p:blipFill rotWithShape="1">
          <a:blip r:embed="rId4">
            <a:alphaModFix/>
          </a:blip>
          <a:srcRect l="1875" r="449"/>
          <a:stretch/>
        </p:blipFill>
        <p:spPr>
          <a:xfrm>
            <a:off x="4479339" y="3054078"/>
            <a:ext cx="4116652" cy="1068922"/>
          </a:xfrm>
          <a:prstGeom prst="rect">
            <a:avLst/>
          </a:prstGeom>
          <a:noFill/>
          <a:ln w="9525" cap="flat" cmpd="sng">
            <a:solidFill>
              <a:schemeClr val="dk1"/>
            </a:solidFill>
            <a:prstDash val="solid"/>
            <a:round/>
            <a:headEnd type="none" w="sm" len="sm"/>
            <a:tailEnd type="none" w="sm" len="sm"/>
          </a:ln>
        </p:spPr>
      </p:pic>
      <p:pic>
        <p:nvPicPr>
          <p:cNvPr id="958" name="Google Shape;958;p92"/>
          <p:cNvPicPr preferRelativeResize="0"/>
          <p:nvPr/>
        </p:nvPicPr>
        <p:blipFill>
          <a:blip r:embed="rId5">
            <a:alphaModFix/>
          </a:blip>
          <a:stretch>
            <a:fillRect/>
          </a:stretch>
        </p:blipFill>
        <p:spPr>
          <a:xfrm>
            <a:off x="655425" y="1265487"/>
            <a:ext cx="4135799" cy="1494390"/>
          </a:xfrm>
          <a:prstGeom prst="rect">
            <a:avLst/>
          </a:prstGeom>
          <a:noFill/>
          <a:ln w="9525" cap="flat" cmpd="sng">
            <a:solidFill>
              <a:schemeClr val="dk1"/>
            </a:solidFill>
            <a:prstDash val="solid"/>
            <a:round/>
            <a:headEnd type="none" w="sm" len="sm"/>
            <a:tailEnd type="none" w="sm" len="sm"/>
          </a:ln>
        </p:spPr>
      </p:pic>
      <p:sp>
        <p:nvSpPr>
          <p:cNvPr id="959" name="Google Shape;959;p92"/>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29037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8"/>
                                        </p:tgtEl>
                                        <p:attrNameLst>
                                          <p:attrName>style.visibility</p:attrName>
                                        </p:attrNameLst>
                                      </p:cBhvr>
                                      <p:to>
                                        <p:strVal val="visible"/>
                                      </p:to>
                                    </p:set>
                                    <p:animEffect transition="in" filter="fade">
                                      <p:cBhvr>
                                        <p:cTn id="7" dur="1000"/>
                                        <p:tgtEl>
                                          <p:spTgt spid="9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7"/>
                                        </p:tgtEl>
                                        <p:attrNameLst>
                                          <p:attrName>style.visibility</p:attrName>
                                        </p:attrNameLst>
                                      </p:cBhvr>
                                      <p:to>
                                        <p:strVal val="visible"/>
                                      </p:to>
                                    </p:set>
                                    <p:animEffect transition="in" filter="fade">
                                      <p:cBhvr>
                                        <p:cTn id="12"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108</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Code Generation By Pretrained Models</a:t>
            </a:r>
          </a:p>
        </p:txBody>
      </p:sp>
      <p:graphicFrame>
        <p:nvGraphicFramePr>
          <p:cNvPr id="2" name="Table 2">
            <a:extLst>
              <a:ext uri="{FF2B5EF4-FFF2-40B4-BE49-F238E27FC236}">
                <a16:creationId xmlns:a16="http://schemas.microsoft.com/office/drawing/2014/main" id="{42724FC3-AAC5-BE7B-82B5-F0BD3EEC7333}"/>
              </a:ext>
            </a:extLst>
          </p:cNvPr>
          <p:cNvGraphicFramePr>
            <a:graphicFrameLocks noGrp="1"/>
          </p:cNvGraphicFramePr>
          <p:nvPr>
            <p:extLst>
              <p:ext uri="{D42A27DB-BD31-4B8C-83A1-F6EECF244321}">
                <p14:modId xmlns:p14="http://schemas.microsoft.com/office/powerpoint/2010/main" val="1649125561"/>
              </p:ext>
            </p:extLst>
          </p:nvPr>
        </p:nvGraphicFramePr>
        <p:xfrm>
          <a:off x="881816" y="1219076"/>
          <a:ext cx="7547809" cy="1630680"/>
        </p:xfrm>
        <a:graphic>
          <a:graphicData uri="http://schemas.openxmlformats.org/drawingml/2006/table">
            <a:tbl>
              <a:tblPr firstRow="1" bandRow="1">
                <a:tableStyleId>{21E4AEA4-8DFA-4A89-87EB-49C32662AFE0}</a:tableStyleId>
              </a:tblPr>
              <a:tblGrid>
                <a:gridCol w="1242342">
                  <a:extLst>
                    <a:ext uri="{9D8B030D-6E8A-4147-A177-3AD203B41FA5}">
                      <a16:colId xmlns:a16="http://schemas.microsoft.com/office/drawing/2014/main" val="2503040236"/>
                    </a:ext>
                  </a:extLst>
                </a:gridCol>
                <a:gridCol w="1387672">
                  <a:extLst>
                    <a:ext uri="{9D8B030D-6E8A-4147-A177-3AD203B41FA5}">
                      <a16:colId xmlns:a16="http://schemas.microsoft.com/office/drawing/2014/main" val="1286793688"/>
                    </a:ext>
                  </a:extLst>
                </a:gridCol>
                <a:gridCol w="1293910">
                  <a:extLst>
                    <a:ext uri="{9D8B030D-6E8A-4147-A177-3AD203B41FA5}">
                      <a16:colId xmlns:a16="http://schemas.microsoft.com/office/drawing/2014/main" val="3338180231"/>
                    </a:ext>
                  </a:extLst>
                </a:gridCol>
                <a:gridCol w="1405637">
                  <a:extLst>
                    <a:ext uri="{9D8B030D-6E8A-4147-A177-3AD203B41FA5}">
                      <a16:colId xmlns:a16="http://schemas.microsoft.com/office/drawing/2014/main" val="2222469088"/>
                    </a:ext>
                  </a:extLst>
                </a:gridCol>
                <a:gridCol w="1133132">
                  <a:extLst>
                    <a:ext uri="{9D8B030D-6E8A-4147-A177-3AD203B41FA5}">
                      <a16:colId xmlns:a16="http://schemas.microsoft.com/office/drawing/2014/main" val="3175980935"/>
                    </a:ext>
                  </a:extLst>
                </a:gridCol>
                <a:gridCol w="1085116">
                  <a:extLst>
                    <a:ext uri="{9D8B030D-6E8A-4147-A177-3AD203B41FA5}">
                      <a16:colId xmlns:a16="http://schemas.microsoft.com/office/drawing/2014/main" val="2405950473"/>
                    </a:ext>
                  </a:extLst>
                </a:gridCol>
              </a:tblGrid>
              <a:tr h="370840">
                <a:tc>
                  <a:txBody>
                    <a:bodyPr/>
                    <a:lstStyle/>
                    <a:p>
                      <a:pPr algn="ctr"/>
                      <a:r>
                        <a:rPr lang="en-US" dirty="0">
                          <a:latin typeface="Georgia" panose="02040502050405020303" pitchFamily="18" charset="0"/>
                          <a:ea typeface="Cambria" panose="02040503050406030204" pitchFamily="18" charset="0"/>
                        </a:rPr>
                        <a:t>Model</a:t>
                      </a:r>
                    </a:p>
                  </a:txBody>
                  <a:tcPr anchor="ctr"/>
                </a:tc>
                <a:tc>
                  <a:txBody>
                    <a:bodyPr/>
                    <a:lstStyle/>
                    <a:p>
                      <a:pPr algn="ctr"/>
                      <a:r>
                        <a:rPr lang="en-US" dirty="0">
                          <a:latin typeface="Georgia" panose="02040502050405020303" pitchFamily="18" charset="0"/>
                        </a:rPr>
                        <a:t>Syntax Match (%)</a:t>
                      </a:r>
                    </a:p>
                  </a:txBody>
                  <a:tcPr anchor="ctr"/>
                </a:tc>
                <a:tc>
                  <a:txBody>
                    <a:bodyPr/>
                    <a:lstStyle/>
                    <a:p>
                      <a:pPr algn="ctr"/>
                      <a:r>
                        <a:rPr lang="en-US" dirty="0">
                          <a:latin typeface="Georgia" panose="02040502050405020303" pitchFamily="18" charset="0"/>
                        </a:rPr>
                        <a:t>Dataflow Match (%)</a:t>
                      </a:r>
                    </a:p>
                  </a:txBody>
                  <a:tcPr anchor="ctr"/>
                </a:tc>
                <a:tc>
                  <a:txBody>
                    <a:bodyPr/>
                    <a:lstStyle/>
                    <a:p>
                      <a:pPr algn="ctr"/>
                      <a:r>
                        <a:rPr lang="en-US" dirty="0" err="1">
                          <a:latin typeface="Georgia" panose="02040502050405020303" pitchFamily="18" charset="0"/>
                        </a:rPr>
                        <a:t>CodeBLEU</a:t>
                      </a:r>
                      <a:r>
                        <a:rPr lang="en-US" dirty="0">
                          <a:latin typeface="Georgia" panose="02040502050405020303" pitchFamily="18" charset="0"/>
                        </a:rPr>
                        <a:t> (%)</a:t>
                      </a:r>
                    </a:p>
                  </a:txBody>
                  <a:tcPr anchor="ctr"/>
                </a:tc>
                <a:tc>
                  <a:txBody>
                    <a:bodyPr/>
                    <a:lstStyle/>
                    <a:p>
                      <a:pPr algn="ctr"/>
                      <a:r>
                        <a:rPr lang="en-US" dirty="0">
                          <a:latin typeface="Georgia" panose="02040502050405020303" pitchFamily="18" charset="0"/>
                        </a:rPr>
                        <a:t>Direct Copy (%)</a:t>
                      </a:r>
                    </a:p>
                  </a:txBody>
                  <a:tcPr anchor="ctr"/>
                </a:tc>
                <a:tc>
                  <a:txBody>
                    <a:bodyPr/>
                    <a:lstStyle/>
                    <a:p>
                      <a:pPr algn="ctr"/>
                      <a:r>
                        <a:rPr lang="en-US" dirty="0">
                          <a:latin typeface="Georgia" panose="02040502050405020303" pitchFamily="18" charset="0"/>
                        </a:rPr>
                        <a:t>Avg. Edit Distance</a:t>
                      </a:r>
                    </a:p>
                  </a:txBody>
                  <a:tcPr anchor="ctr"/>
                </a:tc>
                <a:extLst>
                  <a:ext uri="{0D108BD9-81ED-4DB2-BD59-A6C34878D82A}">
                    <a16:rowId xmlns:a16="http://schemas.microsoft.com/office/drawing/2014/main" val="3128909917"/>
                  </a:ext>
                </a:extLst>
              </a:tr>
              <a:tr h="370840">
                <a:tc>
                  <a:txBody>
                    <a:bodyPr/>
                    <a:lstStyle/>
                    <a:p>
                      <a:pPr algn="ctr"/>
                      <a:r>
                        <a:rPr lang="en-US" dirty="0">
                          <a:latin typeface="Georgia" panose="02040502050405020303" pitchFamily="18" charset="0"/>
                        </a:rPr>
                        <a:t>CodeT5[18]</a:t>
                      </a:r>
                    </a:p>
                  </a:txBody>
                  <a:tcPr anchor="ctr"/>
                </a:tc>
                <a:tc>
                  <a:txBody>
                    <a:bodyPr/>
                    <a:lstStyle/>
                    <a:p>
                      <a:pPr algn="ctr"/>
                      <a:r>
                        <a:rPr lang="en-US" dirty="0">
                          <a:latin typeface="Cambria Math" panose="02040503050406030204" pitchFamily="18" charset="0"/>
                          <a:ea typeface="Cambria Math" panose="02040503050406030204" pitchFamily="18" charset="0"/>
                        </a:rPr>
                        <a:t>13.83</a:t>
                      </a:r>
                    </a:p>
                  </a:txBody>
                  <a:tcPr anchor="ctr"/>
                </a:tc>
                <a:tc>
                  <a:txBody>
                    <a:bodyPr/>
                    <a:lstStyle/>
                    <a:p>
                      <a:pPr algn="ctr"/>
                      <a:r>
                        <a:rPr lang="en-US" dirty="0">
                          <a:latin typeface="Cambria Math" panose="02040503050406030204" pitchFamily="18" charset="0"/>
                          <a:ea typeface="Cambria Math" panose="02040503050406030204" pitchFamily="18" charset="0"/>
                        </a:rPr>
                        <a:t>23.67</a:t>
                      </a:r>
                    </a:p>
                  </a:txBody>
                  <a:tcPr anchor="ctr"/>
                </a:tc>
                <a:tc>
                  <a:txBody>
                    <a:bodyPr/>
                    <a:lstStyle/>
                    <a:p>
                      <a:pPr algn="ctr"/>
                      <a:r>
                        <a:rPr lang="en-US" dirty="0">
                          <a:latin typeface="Cambria Math" panose="02040503050406030204" pitchFamily="18" charset="0"/>
                          <a:ea typeface="Cambria Math" panose="02040503050406030204" pitchFamily="18" charset="0"/>
                        </a:rPr>
                        <a:t>10.87</a:t>
                      </a:r>
                    </a:p>
                  </a:txBody>
                  <a:tcPr anchor="ctr"/>
                </a:tc>
                <a:tc>
                  <a:txBody>
                    <a:bodyPr/>
                    <a:lstStyle/>
                    <a:p>
                      <a:pPr algn="ctr"/>
                      <a:r>
                        <a:rPr lang="en-US" dirty="0">
                          <a:latin typeface="Cambria Math" panose="02040503050406030204" pitchFamily="18" charset="0"/>
                          <a:ea typeface="Cambria Math" panose="02040503050406030204" pitchFamily="18" charset="0"/>
                        </a:rPr>
                        <a:t>0</a:t>
                      </a:r>
                    </a:p>
                  </a:txBody>
                  <a:tcPr anchor="ctr"/>
                </a:tc>
                <a:tc>
                  <a:txBody>
                    <a:bodyPr/>
                    <a:lstStyle/>
                    <a:p>
                      <a:pPr algn="ctr"/>
                      <a:r>
                        <a:rPr lang="en-US" dirty="0">
                          <a:latin typeface="Cambria Math" panose="02040503050406030204" pitchFamily="18" charset="0"/>
                          <a:ea typeface="Cambria Math" panose="02040503050406030204" pitchFamily="18" charset="0"/>
                        </a:rPr>
                        <a:t>65</a:t>
                      </a:r>
                    </a:p>
                  </a:txBody>
                  <a:tcPr anchor="ctr"/>
                </a:tc>
                <a:extLst>
                  <a:ext uri="{0D108BD9-81ED-4DB2-BD59-A6C34878D82A}">
                    <a16:rowId xmlns:a16="http://schemas.microsoft.com/office/drawing/2014/main" val="935492981"/>
                  </a:ext>
                </a:extLst>
              </a:tr>
              <a:tr h="370840">
                <a:tc>
                  <a:txBody>
                    <a:bodyPr/>
                    <a:lstStyle/>
                    <a:p>
                      <a:pPr algn="ctr"/>
                      <a:r>
                        <a:rPr lang="en-US" dirty="0">
                          <a:latin typeface="Georgia" panose="02040502050405020303" pitchFamily="18" charset="0"/>
                        </a:rPr>
                        <a:t>PLBART</a:t>
                      </a:r>
                    </a:p>
                  </a:txBody>
                  <a:tcPr anchor="ctr"/>
                </a:tc>
                <a:tc>
                  <a:txBody>
                    <a:bodyPr/>
                    <a:lstStyle/>
                    <a:p>
                      <a:pPr algn="ctr"/>
                      <a:r>
                        <a:rPr lang="en-US" dirty="0">
                          <a:latin typeface="Cambria Math" panose="02040503050406030204" pitchFamily="18" charset="0"/>
                          <a:ea typeface="Cambria Math" panose="02040503050406030204" pitchFamily="18" charset="0"/>
                        </a:rPr>
                        <a:t>73.17</a:t>
                      </a:r>
                    </a:p>
                  </a:txBody>
                  <a:tcPr anchor="ctr"/>
                </a:tc>
                <a:tc>
                  <a:txBody>
                    <a:bodyPr/>
                    <a:lstStyle/>
                    <a:p>
                      <a:pPr algn="ctr"/>
                      <a:r>
                        <a:rPr lang="en-US" dirty="0">
                          <a:latin typeface="Cambria Math" panose="02040503050406030204" pitchFamily="18" charset="0"/>
                          <a:ea typeface="Cambria Math" panose="02040503050406030204" pitchFamily="18" charset="0"/>
                        </a:rPr>
                        <a:t>75.95</a:t>
                      </a:r>
                    </a:p>
                  </a:txBody>
                  <a:tcPr anchor="ctr"/>
                </a:tc>
                <a:tc>
                  <a:txBody>
                    <a:bodyPr/>
                    <a:lstStyle/>
                    <a:p>
                      <a:pPr algn="ctr"/>
                      <a:r>
                        <a:rPr lang="en-US" dirty="0">
                          <a:latin typeface="Cambria Math" panose="02040503050406030204" pitchFamily="18" charset="0"/>
                          <a:ea typeface="Cambria Math" panose="02040503050406030204" pitchFamily="18" charset="0"/>
                        </a:rPr>
                        <a:t>74.56</a:t>
                      </a:r>
                    </a:p>
                  </a:txBody>
                  <a:tcPr anchor="ctr"/>
                </a:tc>
                <a:tc>
                  <a:txBody>
                    <a:bodyPr/>
                    <a:lstStyle/>
                    <a:p>
                      <a:pPr algn="ctr"/>
                      <a:r>
                        <a:rPr lang="en-US" dirty="0">
                          <a:latin typeface="Cambria Math" panose="02040503050406030204" pitchFamily="18" charset="0"/>
                          <a:ea typeface="Cambria Math" panose="02040503050406030204" pitchFamily="18" charset="0"/>
                        </a:rPr>
                        <a:t>7.05</a:t>
                      </a:r>
                    </a:p>
                  </a:txBody>
                  <a:tcPr anchor="ctr"/>
                </a:tc>
                <a:tc>
                  <a:txBody>
                    <a:bodyPr/>
                    <a:lstStyle/>
                    <a:p>
                      <a:pPr algn="ctr"/>
                      <a:r>
                        <a:rPr lang="en-US" dirty="0">
                          <a:highlight>
                            <a:srgbClr val="FFFF00"/>
                          </a:highlight>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146367253"/>
                  </a:ext>
                </a:extLst>
              </a:tr>
              <a:tr h="370840">
                <a:tc>
                  <a:txBody>
                    <a:bodyPr/>
                    <a:lstStyle/>
                    <a:p>
                      <a:pPr algn="ctr"/>
                      <a:r>
                        <a:rPr lang="en-US" dirty="0">
                          <a:latin typeface="Georgia" panose="02040502050405020303" pitchFamily="18" charset="0"/>
                        </a:rPr>
                        <a:t>NatGen</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98.16</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96.85</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96.82</a:t>
                      </a:r>
                    </a:p>
                  </a:txBody>
                  <a:tcPr anchor="ctr"/>
                </a:tc>
                <a:tc>
                  <a:txBody>
                    <a:bodyPr/>
                    <a:lstStyle/>
                    <a:p>
                      <a:pPr algn="ctr"/>
                      <a:r>
                        <a:rPr lang="en-US" dirty="0">
                          <a:latin typeface="Cambria Math" panose="02040503050406030204" pitchFamily="18" charset="0"/>
                          <a:ea typeface="Cambria Math" panose="02040503050406030204" pitchFamily="18" charset="0"/>
                        </a:rPr>
                        <a:t>0.01</a:t>
                      </a:r>
                    </a:p>
                  </a:txBody>
                  <a:tcPr anchor="ctr"/>
                </a:tc>
                <a:tc>
                  <a:txBody>
                    <a:bodyPr/>
                    <a:lstStyle/>
                    <a:p>
                      <a:pPr algn="ctr"/>
                      <a:r>
                        <a:rPr lang="en-US" dirty="0">
                          <a:latin typeface="Cambria Math" panose="02040503050406030204" pitchFamily="18" charset="0"/>
                          <a:ea typeface="Cambria Math" panose="02040503050406030204" pitchFamily="18" charset="0"/>
                        </a:rPr>
                        <a:t>10</a:t>
                      </a:r>
                    </a:p>
                  </a:txBody>
                  <a:tcPr anchor="ctr"/>
                </a:tc>
                <a:extLst>
                  <a:ext uri="{0D108BD9-81ED-4DB2-BD59-A6C34878D82A}">
                    <a16:rowId xmlns:a16="http://schemas.microsoft.com/office/drawing/2014/main" val="2809314685"/>
                  </a:ext>
                </a:extLst>
              </a:tr>
            </a:tbl>
          </a:graphicData>
        </a:graphic>
      </p:graphicFrame>
      <p:sp>
        <p:nvSpPr>
          <p:cNvPr id="24" name="TextBox 23">
            <a:extLst>
              <a:ext uri="{FF2B5EF4-FFF2-40B4-BE49-F238E27FC236}">
                <a16:creationId xmlns:a16="http://schemas.microsoft.com/office/drawing/2014/main" id="{263901D8-D208-7A1B-7C19-16AD06526D20}"/>
              </a:ext>
            </a:extLst>
          </p:cNvPr>
          <p:cNvSpPr txBox="1"/>
          <p:nvPr/>
        </p:nvSpPr>
        <p:spPr>
          <a:xfrm>
            <a:off x="6513985" y="4629185"/>
            <a:ext cx="1867819"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[18] Wang et al. 2021</a:t>
            </a:r>
          </a:p>
        </p:txBody>
      </p:sp>
      <p:pic>
        <p:nvPicPr>
          <p:cNvPr id="12" name="Picture 11">
            <a:extLst>
              <a:ext uri="{FF2B5EF4-FFF2-40B4-BE49-F238E27FC236}">
                <a16:creationId xmlns:a16="http://schemas.microsoft.com/office/drawing/2014/main" id="{0F38EE8A-264D-2668-8E99-FEACEFBC5BA6}"/>
              </a:ext>
            </a:extLst>
          </p:cNvPr>
          <p:cNvPicPr>
            <a:picLocks noChangeAspect="1"/>
          </p:cNvPicPr>
          <p:nvPr/>
        </p:nvPicPr>
        <p:blipFill>
          <a:blip r:embed="rId4"/>
          <a:stretch>
            <a:fillRect/>
          </a:stretch>
        </p:blipFill>
        <p:spPr>
          <a:xfrm>
            <a:off x="409106" y="3051107"/>
            <a:ext cx="2091381" cy="1155034"/>
          </a:xfrm>
          <a:prstGeom prst="rect">
            <a:avLst/>
          </a:prstGeom>
        </p:spPr>
      </p:pic>
      <p:pic>
        <p:nvPicPr>
          <p:cNvPr id="27" name="Picture 26">
            <a:extLst>
              <a:ext uri="{FF2B5EF4-FFF2-40B4-BE49-F238E27FC236}">
                <a16:creationId xmlns:a16="http://schemas.microsoft.com/office/drawing/2014/main" id="{A330C2F6-78B7-8A96-D60D-52F4535DD336}"/>
              </a:ext>
            </a:extLst>
          </p:cNvPr>
          <p:cNvPicPr>
            <a:picLocks noChangeAspect="1"/>
          </p:cNvPicPr>
          <p:nvPr/>
        </p:nvPicPr>
        <p:blipFill>
          <a:blip r:embed="rId5"/>
          <a:stretch>
            <a:fillRect/>
          </a:stretch>
        </p:blipFill>
        <p:spPr>
          <a:xfrm>
            <a:off x="2686305" y="3037735"/>
            <a:ext cx="1934331" cy="1168014"/>
          </a:xfrm>
          <a:prstGeom prst="rect">
            <a:avLst/>
          </a:prstGeom>
        </p:spPr>
      </p:pic>
      <p:pic>
        <p:nvPicPr>
          <p:cNvPr id="29" name="Picture 28">
            <a:extLst>
              <a:ext uri="{FF2B5EF4-FFF2-40B4-BE49-F238E27FC236}">
                <a16:creationId xmlns:a16="http://schemas.microsoft.com/office/drawing/2014/main" id="{0E315D8A-CA06-5EC3-CB75-919C69F15744}"/>
              </a:ext>
            </a:extLst>
          </p:cNvPr>
          <p:cNvPicPr>
            <a:picLocks noChangeAspect="1"/>
          </p:cNvPicPr>
          <p:nvPr/>
        </p:nvPicPr>
        <p:blipFill>
          <a:blip r:embed="rId6"/>
          <a:stretch>
            <a:fillRect/>
          </a:stretch>
        </p:blipFill>
        <p:spPr>
          <a:xfrm>
            <a:off x="4818183" y="3126189"/>
            <a:ext cx="1934331" cy="671154"/>
          </a:xfrm>
          <a:prstGeom prst="rect">
            <a:avLst/>
          </a:prstGeom>
        </p:spPr>
      </p:pic>
      <p:pic>
        <p:nvPicPr>
          <p:cNvPr id="31" name="Picture 30">
            <a:extLst>
              <a:ext uri="{FF2B5EF4-FFF2-40B4-BE49-F238E27FC236}">
                <a16:creationId xmlns:a16="http://schemas.microsoft.com/office/drawing/2014/main" id="{E9EC2F5A-D7AE-0BCD-75F6-4B4058E941A8}"/>
              </a:ext>
            </a:extLst>
          </p:cNvPr>
          <p:cNvPicPr>
            <a:picLocks noChangeAspect="1"/>
          </p:cNvPicPr>
          <p:nvPr/>
        </p:nvPicPr>
        <p:blipFill>
          <a:blip r:embed="rId7"/>
          <a:stretch>
            <a:fillRect/>
          </a:stretch>
        </p:blipFill>
        <p:spPr>
          <a:xfrm>
            <a:off x="7089358" y="3126189"/>
            <a:ext cx="1576848" cy="897543"/>
          </a:xfrm>
          <a:prstGeom prst="rect">
            <a:avLst/>
          </a:prstGeom>
        </p:spPr>
      </p:pic>
    </p:spTree>
    <p:extLst>
      <p:ext uri="{BB962C8B-B14F-4D97-AF65-F5344CB8AC3E}">
        <p14:creationId xmlns:p14="http://schemas.microsoft.com/office/powerpoint/2010/main" val="1811231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NL to Code Generation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pic>
        <p:nvPicPr>
          <p:cNvPr id="6" name="Picture 5">
            <a:extLst>
              <a:ext uri="{FF2B5EF4-FFF2-40B4-BE49-F238E27FC236}">
                <a16:creationId xmlns:a16="http://schemas.microsoft.com/office/drawing/2014/main" id="{ECD015D5-1CC3-D565-7513-448726F5AE11}"/>
              </a:ext>
            </a:extLst>
          </p:cNvPr>
          <p:cNvPicPr>
            <a:picLocks noChangeAspect="1"/>
          </p:cNvPicPr>
          <p:nvPr/>
        </p:nvPicPr>
        <p:blipFill>
          <a:blip r:embed="rId2"/>
          <a:stretch>
            <a:fillRect/>
          </a:stretch>
        </p:blipFill>
        <p:spPr>
          <a:xfrm>
            <a:off x="2079254" y="1586619"/>
            <a:ext cx="4488523" cy="3273398"/>
          </a:xfrm>
          <a:prstGeom prst="rect">
            <a:avLst/>
          </a:prstGeom>
        </p:spPr>
      </p:pic>
    </p:spTree>
    <p:extLst>
      <p:ext uri="{BB962C8B-B14F-4D97-AF65-F5344CB8AC3E}">
        <p14:creationId xmlns:p14="http://schemas.microsoft.com/office/powerpoint/2010/main" val="167376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bg1"/>
                </a:solidFill>
                <a:latin typeface="Georgia"/>
                <a:ea typeface="Georgia"/>
                <a:cs typeface="Georgia"/>
                <a:sym typeface="Georgia"/>
              </a:rPr>
              <a:t>Encoder-Decoder Based Code Editing</a:t>
            </a:r>
            <a:endParaRPr sz="3900" dirty="0">
              <a:solidFill>
                <a:schemeClr val="bg1"/>
              </a:solidFill>
              <a:latin typeface="Georgia"/>
              <a:ea typeface="Georgia"/>
              <a:cs typeface="Georgia"/>
              <a:sym typeface="Georgia"/>
            </a:endParaRPr>
          </a:p>
          <a:p>
            <a:pPr marL="0" lvl="0" indent="0" algn="ctr" rtl="0">
              <a:spcBef>
                <a:spcPts val="0"/>
              </a:spcBef>
              <a:spcAft>
                <a:spcPts val="0"/>
              </a:spcAft>
              <a:buNone/>
            </a:pPr>
            <a:endParaRPr sz="2000" dirty="0">
              <a:solidFill>
                <a:schemeClr val="bg1"/>
              </a:solidFill>
              <a:latin typeface="Georgia"/>
              <a:ea typeface="Georgia"/>
              <a:cs typeface="Georgia"/>
              <a:sym typeface="Georgia"/>
            </a:endParaRPr>
          </a:p>
          <a:p>
            <a:pPr marL="0" lvl="0" indent="0" algn="ctr" rtl="0">
              <a:spcBef>
                <a:spcPts val="0"/>
              </a:spcBef>
              <a:spcAft>
                <a:spcPts val="0"/>
              </a:spcAft>
              <a:buNone/>
            </a:pPr>
            <a:r>
              <a:rPr lang="en" sz="3900" dirty="0">
                <a:solidFill>
                  <a:schemeClr val="bg1"/>
                </a:solidFill>
                <a:latin typeface="Georgia"/>
                <a:ea typeface="Georgia"/>
                <a:cs typeface="Georgia"/>
                <a:sym typeface="Georgia"/>
              </a:rPr>
              <a:t>Where does my dissertation stand?</a:t>
            </a:r>
            <a:endParaRPr sz="3900" dirty="0">
              <a:solidFill>
                <a:schemeClr val="bg1"/>
              </a:solidFill>
              <a:latin typeface="Georgia"/>
              <a:ea typeface="Georgia"/>
              <a:cs typeface="Georgia"/>
              <a:sym typeface="Georgia"/>
            </a:endParaRPr>
          </a:p>
        </p:txBody>
      </p:sp>
      <p:sp>
        <p:nvSpPr>
          <p:cNvPr id="220" name="Google Shape;22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4" name="Picture 2">
            <a:extLst>
              <a:ext uri="{FF2B5EF4-FFF2-40B4-BE49-F238E27FC236}">
                <a16:creationId xmlns:a16="http://schemas.microsoft.com/office/drawing/2014/main" id="{0AFDA5E7-E7CD-81EA-723F-4673B9A25A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Translations</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7" name="Picture 6">
            <a:extLst>
              <a:ext uri="{FF2B5EF4-FFF2-40B4-BE49-F238E27FC236}">
                <a16:creationId xmlns:a16="http://schemas.microsoft.com/office/drawing/2014/main" id="{B248E8A1-7CD9-E3ED-56C5-E6C93608B481}"/>
              </a:ext>
            </a:extLst>
          </p:cNvPr>
          <p:cNvPicPr>
            <a:picLocks noChangeAspect="1"/>
          </p:cNvPicPr>
          <p:nvPr/>
        </p:nvPicPr>
        <p:blipFill>
          <a:blip r:embed="rId2"/>
          <a:stretch>
            <a:fillRect/>
          </a:stretch>
        </p:blipFill>
        <p:spPr>
          <a:xfrm>
            <a:off x="2067339" y="1584108"/>
            <a:ext cx="5009322" cy="2751600"/>
          </a:xfrm>
          <a:prstGeom prst="rect">
            <a:avLst/>
          </a:prstGeom>
        </p:spPr>
      </p:pic>
    </p:spTree>
    <p:extLst>
      <p:ext uri="{BB962C8B-B14F-4D97-AF65-F5344CB8AC3E}">
        <p14:creationId xmlns:p14="http://schemas.microsoft.com/office/powerpoint/2010/main" val="37102718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pic>
        <p:nvPicPr>
          <p:cNvPr id="6" name="Picture 5">
            <a:extLst>
              <a:ext uri="{FF2B5EF4-FFF2-40B4-BE49-F238E27FC236}">
                <a16:creationId xmlns:a16="http://schemas.microsoft.com/office/drawing/2014/main" id="{559AB855-D5C0-503F-F1BF-193280EBF0A3}"/>
              </a:ext>
            </a:extLst>
          </p:cNvPr>
          <p:cNvPicPr>
            <a:picLocks noChangeAspect="1"/>
          </p:cNvPicPr>
          <p:nvPr/>
        </p:nvPicPr>
        <p:blipFill>
          <a:blip r:embed="rId2"/>
          <a:stretch>
            <a:fillRect/>
          </a:stretch>
        </p:blipFill>
        <p:spPr>
          <a:xfrm>
            <a:off x="1263429" y="1799049"/>
            <a:ext cx="6617142" cy="1811007"/>
          </a:xfrm>
          <a:prstGeom prst="rect">
            <a:avLst/>
          </a:prstGeom>
        </p:spPr>
      </p:pic>
    </p:spTree>
    <p:extLst>
      <p:ext uri="{BB962C8B-B14F-4D97-AF65-F5344CB8AC3E}">
        <p14:creationId xmlns:p14="http://schemas.microsoft.com/office/powerpoint/2010/main" val="16492652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Zero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6" name="Picture 5">
            <a:extLst>
              <a:ext uri="{FF2B5EF4-FFF2-40B4-BE49-F238E27FC236}">
                <a16:creationId xmlns:a16="http://schemas.microsoft.com/office/drawing/2014/main" id="{9480EB59-5C29-470F-A40A-64D659F4ED1B}"/>
              </a:ext>
            </a:extLst>
          </p:cNvPr>
          <p:cNvPicPr>
            <a:picLocks noChangeAspect="1"/>
          </p:cNvPicPr>
          <p:nvPr/>
        </p:nvPicPr>
        <p:blipFill>
          <a:blip r:embed="rId2"/>
          <a:stretch>
            <a:fillRect/>
          </a:stretch>
        </p:blipFill>
        <p:spPr>
          <a:xfrm>
            <a:off x="2930787" y="880835"/>
            <a:ext cx="5262749" cy="4001266"/>
          </a:xfrm>
          <a:prstGeom prst="rect">
            <a:avLst/>
          </a:prstGeom>
        </p:spPr>
      </p:pic>
    </p:spTree>
    <p:extLst>
      <p:ext uri="{BB962C8B-B14F-4D97-AF65-F5344CB8AC3E}">
        <p14:creationId xmlns:p14="http://schemas.microsoft.com/office/powerpoint/2010/main" val="2785997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pic>
        <p:nvPicPr>
          <p:cNvPr id="7" name="Picture 6">
            <a:extLst>
              <a:ext uri="{FF2B5EF4-FFF2-40B4-BE49-F238E27FC236}">
                <a16:creationId xmlns:a16="http://schemas.microsoft.com/office/drawing/2014/main" id="{4B859804-04C6-B6DF-2E35-7ABF525E05D7}"/>
              </a:ext>
            </a:extLst>
          </p:cNvPr>
          <p:cNvPicPr>
            <a:picLocks noChangeAspect="1"/>
          </p:cNvPicPr>
          <p:nvPr/>
        </p:nvPicPr>
        <p:blipFill>
          <a:blip r:embed="rId2"/>
          <a:stretch>
            <a:fillRect/>
          </a:stretch>
        </p:blipFill>
        <p:spPr>
          <a:xfrm>
            <a:off x="3149473" y="981447"/>
            <a:ext cx="5040370" cy="3876800"/>
          </a:xfrm>
          <a:prstGeom prst="rect">
            <a:avLst/>
          </a:prstGeom>
        </p:spPr>
      </p:pic>
    </p:spTree>
    <p:extLst>
      <p:ext uri="{BB962C8B-B14F-4D97-AF65-F5344CB8AC3E}">
        <p14:creationId xmlns:p14="http://schemas.microsoft.com/office/powerpoint/2010/main" val="2811311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pic>
        <p:nvPicPr>
          <p:cNvPr id="6" name="Picture 5">
            <a:extLst>
              <a:ext uri="{FF2B5EF4-FFF2-40B4-BE49-F238E27FC236}">
                <a16:creationId xmlns:a16="http://schemas.microsoft.com/office/drawing/2014/main" id="{1F819589-5541-F3BF-E483-6B5C743EB7D6}"/>
              </a:ext>
            </a:extLst>
          </p:cNvPr>
          <p:cNvPicPr>
            <a:picLocks noChangeAspect="1"/>
          </p:cNvPicPr>
          <p:nvPr/>
        </p:nvPicPr>
        <p:blipFill>
          <a:blip r:embed="rId2"/>
          <a:stretch>
            <a:fillRect/>
          </a:stretch>
        </p:blipFill>
        <p:spPr>
          <a:xfrm>
            <a:off x="2865370" y="1107114"/>
            <a:ext cx="5825407" cy="3591361"/>
          </a:xfrm>
          <a:prstGeom prst="rect">
            <a:avLst/>
          </a:prstGeom>
        </p:spPr>
      </p:pic>
    </p:spTree>
    <p:extLst>
      <p:ext uri="{BB962C8B-B14F-4D97-AF65-F5344CB8AC3E}">
        <p14:creationId xmlns:p14="http://schemas.microsoft.com/office/powerpoint/2010/main" val="7264621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DDCDDD-732C-5550-97C4-16359D1C14AD}"/>
              </a:ext>
            </a:extLst>
          </p:cNvPr>
          <p:cNvPicPr>
            <a:picLocks noChangeAspect="1"/>
          </p:cNvPicPr>
          <p:nvPr/>
        </p:nvPicPr>
        <p:blipFill>
          <a:blip r:embed="rId2"/>
          <a:stretch>
            <a:fillRect/>
          </a:stretch>
        </p:blipFill>
        <p:spPr>
          <a:xfrm>
            <a:off x="3001950" y="1235903"/>
            <a:ext cx="5872540" cy="3507933"/>
          </a:xfrm>
          <a:prstGeom prst="rect">
            <a:avLst/>
          </a:prstGeom>
        </p:spPr>
      </p:pic>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115</a:t>
            </a:fld>
            <a:endParaRPr lang="en"/>
          </a:p>
        </p:txBody>
      </p:sp>
    </p:spTree>
    <p:extLst>
      <p:ext uri="{BB962C8B-B14F-4D97-AF65-F5344CB8AC3E}">
        <p14:creationId xmlns:p14="http://schemas.microsoft.com/office/powerpoint/2010/main" val="76815414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116</a:t>
            </a:fld>
            <a:endParaRPr/>
          </a:p>
        </p:txBody>
      </p:sp>
      <p:grpSp>
        <p:nvGrpSpPr>
          <p:cNvPr id="2" name="Group 1">
            <a:extLst>
              <a:ext uri="{FF2B5EF4-FFF2-40B4-BE49-F238E27FC236}">
                <a16:creationId xmlns:a16="http://schemas.microsoft.com/office/drawing/2014/main" id="{A6279458-B4E2-67C1-7435-F06534C0B528}"/>
              </a:ext>
            </a:extLst>
          </p:cNvPr>
          <p:cNvGrpSpPr/>
          <p:nvPr/>
        </p:nvGrpSpPr>
        <p:grpSpPr>
          <a:xfrm>
            <a:off x="1109872" y="1252740"/>
            <a:ext cx="6650601" cy="2638020"/>
            <a:chOff x="823625" y="685625"/>
            <a:chExt cx="7780772" cy="3673891"/>
          </a:xfrm>
        </p:grpSpPr>
        <p:pic>
          <p:nvPicPr>
            <p:cNvPr id="617" name="Google Shape;617;p61"/>
            <p:cNvPicPr preferRelativeResize="0"/>
            <p:nvPr/>
          </p:nvPicPr>
          <p:blipFill>
            <a:blip r:embed="rId3">
              <a:alphaModFix/>
            </a:blip>
            <a:stretch>
              <a:fillRect/>
            </a:stretch>
          </p:blipFill>
          <p:spPr>
            <a:xfrm>
              <a:off x="1398753" y="1374046"/>
              <a:ext cx="6692551" cy="1808259"/>
            </a:xfrm>
            <a:prstGeom prst="rect">
              <a:avLst/>
            </a:prstGeom>
            <a:noFill/>
            <a:ln>
              <a:noFill/>
            </a:ln>
          </p:spPr>
        </p:pic>
        <p:pic>
          <p:nvPicPr>
            <p:cNvPr id="618" name="Google Shape;618;p61"/>
            <p:cNvPicPr preferRelativeResize="0"/>
            <p:nvPr/>
          </p:nvPicPr>
          <p:blipFill>
            <a:blip r:embed="rId4">
              <a:alphaModFix/>
            </a:blip>
            <a:stretch>
              <a:fillRect/>
            </a:stretch>
          </p:blipFill>
          <p:spPr>
            <a:xfrm>
              <a:off x="1398753" y="1459252"/>
              <a:ext cx="6704150" cy="1716536"/>
            </a:xfrm>
            <a:prstGeom prst="rect">
              <a:avLst/>
            </a:prstGeom>
            <a:noFill/>
            <a:ln>
              <a:noFill/>
            </a:ln>
          </p:spPr>
        </p:pic>
        <p:sp>
          <p:nvSpPr>
            <p:cNvPr id="619" name="Google Shape;619;p61"/>
            <p:cNvSpPr/>
            <p:nvPr/>
          </p:nvSpPr>
          <p:spPr>
            <a:xfrm>
              <a:off x="1519248" y="3302230"/>
              <a:ext cx="3229200" cy="866100"/>
            </a:xfrm>
            <a:prstGeom prst="cloudCallout">
              <a:avLst>
                <a:gd name="adj1" fmla="val 20254"/>
                <a:gd name="adj2" fmla="val -100812"/>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urier New"/>
                  <a:ea typeface="Courier New"/>
                  <a:cs typeface="Courier New"/>
                  <a:sym typeface="Courier New"/>
                </a:rPr>
                <a:t>Language Model</a:t>
              </a:r>
              <a:endParaRPr sz="2000" b="1">
                <a:latin typeface="Courier New"/>
                <a:ea typeface="Courier New"/>
                <a:cs typeface="Courier New"/>
                <a:sym typeface="Courier New"/>
              </a:endParaRPr>
            </a:p>
          </p:txBody>
        </p:sp>
        <p:sp>
          <p:nvSpPr>
            <p:cNvPr id="620" name="Google Shape;620;p61"/>
            <p:cNvSpPr/>
            <p:nvPr/>
          </p:nvSpPr>
          <p:spPr>
            <a:xfrm>
              <a:off x="5224433" y="3241116"/>
              <a:ext cx="2896800" cy="1118400"/>
            </a:xfrm>
            <a:prstGeom prst="cloudCallout">
              <a:avLst>
                <a:gd name="adj1" fmla="val -33438"/>
                <a:gd name="adj2" fmla="val -83604"/>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latin typeface="Courier New"/>
                  <a:ea typeface="Courier New"/>
                  <a:cs typeface="Courier New"/>
                  <a:sym typeface="Courier New"/>
                </a:rPr>
                <a:t>Edit Model</a:t>
              </a:r>
              <a:endParaRPr sz="1600" b="1" dirty="0">
                <a:latin typeface="Courier New"/>
                <a:ea typeface="Courier New"/>
                <a:cs typeface="Courier New"/>
                <a:sym typeface="Courier New"/>
              </a:endParaRPr>
            </a:p>
          </p:txBody>
        </p:sp>
        <p:sp>
          <p:nvSpPr>
            <p:cNvPr id="621" name="Google Shape;621;p61"/>
            <p:cNvSpPr/>
            <p:nvPr/>
          </p:nvSpPr>
          <p:spPr>
            <a:xfrm>
              <a:off x="1519248" y="3302230"/>
              <a:ext cx="3229200" cy="866100"/>
            </a:xfrm>
            <a:prstGeom prst="cloudCallout">
              <a:avLst>
                <a:gd name="adj1" fmla="val 20254"/>
                <a:gd name="adj2" fmla="val -100812"/>
              </a:avLst>
            </a:prstGeom>
            <a:solidFill>
              <a:srgbClr val="1A0684"/>
            </a:solid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Courier New"/>
                  <a:ea typeface="Courier New"/>
                  <a:cs typeface="Courier New"/>
                  <a:sym typeface="Courier New"/>
                </a:rPr>
                <a:t>Language Model</a:t>
              </a:r>
              <a:endParaRPr sz="1600" b="1" dirty="0">
                <a:solidFill>
                  <a:schemeClr val="lt1"/>
                </a:solidFill>
                <a:latin typeface="Courier New"/>
                <a:ea typeface="Courier New"/>
                <a:cs typeface="Courier New"/>
                <a:sym typeface="Courier New"/>
              </a:endParaRPr>
            </a:p>
          </p:txBody>
        </p:sp>
        <p:sp>
          <p:nvSpPr>
            <p:cNvPr id="622" name="Google Shape;622;p61"/>
            <p:cNvSpPr/>
            <p:nvPr/>
          </p:nvSpPr>
          <p:spPr>
            <a:xfrm>
              <a:off x="823625" y="685625"/>
              <a:ext cx="2077200" cy="439200"/>
            </a:xfrm>
            <a:prstGeom prst="wedgeRoundRectCallout">
              <a:avLst>
                <a:gd name="adj1" fmla="val 1854"/>
                <a:gd name="adj2" fmla="val 14752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Before Edit</a:t>
              </a:r>
              <a:endParaRPr sz="1600">
                <a:latin typeface="Georgia"/>
                <a:ea typeface="Georgia"/>
                <a:cs typeface="Georgia"/>
                <a:sym typeface="Georgia"/>
              </a:endParaRPr>
            </a:p>
          </p:txBody>
        </p:sp>
        <p:sp>
          <p:nvSpPr>
            <p:cNvPr id="623" name="Google Shape;623;p61"/>
            <p:cNvSpPr/>
            <p:nvPr/>
          </p:nvSpPr>
          <p:spPr>
            <a:xfrm>
              <a:off x="6527197" y="685625"/>
              <a:ext cx="2077200" cy="439200"/>
            </a:xfrm>
            <a:prstGeom prst="wedgeRoundRectCallout">
              <a:avLst>
                <a:gd name="adj1" fmla="val -4794"/>
                <a:gd name="adj2" fmla="val 15055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After Edit</a:t>
              </a:r>
              <a:endParaRPr sz="1600">
                <a:latin typeface="Georgia"/>
                <a:ea typeface="Georgia"/>
                <a:cs typeface="Georgia"/>
                <a:sym typeface="Georgia"/>
              </a:endParaRPr>
            </a:p>
          </p:txBody>
        </p:sp>
      </p:grpSp>
    </p:spTree>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117</a:t>
            </a:fld>
            <a:endParaRPr/>
          </a:p>
        </p:txBody>
      </p:sp>
      <p:grpSp>
        <p:nvGrpSpPr>
          <p:cNvPr id="2" name="Group 1">
            <a:extLst>
              <a:ext uri="{FF2B5EF4-FFF2-40B4-BE49-F238E27FC236}">
                <a16:creationId xmlns:a16="http://schemas.microsoft.com/office/drawing/2014/main" id="{9BEB5622-CB3C-89CE-54A0-A9917C7BD1CB}"/>
              </a:ext>
            </a:extLst>
          </p:cNvPr>
          <p:cNvGrpSpPr/>
          <p:nvPr/>
        </p:nvGrpSpPr>
        <p:grpSpPr>
          <a:xfrm>
            <a:off x="1418829" y="1040175"/>
            <a:ext cx="6306342" cy="3063150"/>
            <a:chOff x="499975" y="753475"/>
            <a:chExt cx="8048700" cy="3857650"/>
          </a:xfrm>
        </p:grpSpPr>
        <p:grpSp>
          <p:nvGrpSpPr>
            <p:cNvPr id="629" name="Google Shape;629;p62"/>
            <p:cNvGrpSpPr/>
            <p:nvPr/>
          </p:nvGrpSpPr>
          <p:grpSpPr>
            <a:xfrm>
              <a:off x="2198902" y="753475"/>
              <a:ext cx="4498698" cy="2849775"/>
              <a:chOff x="1970302" y="2048875"/>
              <a:chExt cx="4498698" cy="2849775"/>
            </a:xfrm>
          </p:grpSpPr>
          <p:pic>
            <p:nvPicPr>
              <p:cNvPr id="630" name="Google Shape;630;p62"/>
              <p:cNvPicPr preferRelativeResize="0"/>
              <p:nvPr/>
            </p:nvPicPr>
            <p:blipFill rotWithShape="1">
              <a:blip r:embed="rId3">
                <a:alphaModFix/>
              </a:blip>
              <a:srcRect l="28803" r="27595"/>
              <a:stretch/>
            </p:blipFill>
            <p:spPr>
              <a:xfrm>
                <a:off x="4072800" y="2600250"/>
                <a:ext cx="2396200" cy="1314450"/>
              </a:xfrm>
              <a:prstGeom prst="rect">
                <a:avLst/>
              </a:prstGeom>
              <a:noFill/>
              <a:ln>
                <a:noFill/>
              </a:ln>
            </p:spPr>
          </p:pic>
          <p:pic>
            <p:nvPicPr>
              <p:cNvPr id="631" name="Google Shape;631;p62"/>
              <p:cNvPicPr preferRelativeResize="0"/>
              <p:nvPr/>
            </p:nvPicPr>
            <p:blipFill rotWithShape="1">
              <a:blip r:embed="rId3">
                <a:alphaModFix/>
              </a:blip>
              <a:srcRect t="10218" r="83697" b="5881"/>
              <a:stretch/>
            </p:blipFill>
            <p:spPr>
              <a:xfrm>
                <a:off x="2066850" y="2048875"/>
                <a:ext cx="895950" cy="1102750"/>
              </a:xfrm>
              <a:prstGeom prst="rect">
                <a:avLst/>
              </a:prstGeom>
              <a:noFill/>
              <a:ln>
                <a:noFill/>
              </a:ln>
            </p:spPr>
          </p:pic>
          <p:pic>
            <p:nvPicPr>
              <p:cNvPr id="632" name="Google Shape;632;p62"/>
              <p:cNvPicPr preferRelativeResize="0"/>
              <p:nvPr/>
            </p:nvPicPr>
            <p:blipFill rotWithShape="1">
              <a:blip r:embed="rId3">
                <a:alphaModFix/>
              </a:blip>
              <a:srcRect l="81941"/>
              <a:stretch/>
            </p:blipFill>
            <p:spPr>
              <a:xfrm>
                <a:off x="1970302" y="3584200"/>
                <a:ext cx="992501" cy="1314450"/>
              </a:xfrm>
              <a:prstGeom prst="rect">
                <a:avLst/>
              </a:prstGeom>
              <a:noFill/>
              <a:ln>
                <a:noFill/>
              </a:ln>
            </p:spPr>
          </p:pic>
          <p:cxnSp>
            <p:nvCxnSpPr>
              <p:cNvPr id="633" name="Google Shape;633;p62"/>
              <p:cNvCxnSpPr>
                <a:stCxn id="631" idx="3"/>
                <a:endCxn id="630" idx="1"/>
              </p:cNvCxnSpPr>
              <p:nvPr/>
            </p:nvCxnSpPr>
            <p:spPr>
              <a:xfrm>
                <a:off x="2962800" y="2600250"/>
                <a:ext cx="1110000" cy="657300"/>
              </a:xfrm>
              <a:prstGeom prst="straightConnector1">
                <a:avLst/>
              </a:prstGeom>
              <a:noFill/>
              <a:ln w="19050" cap="flat" cmpd="sng">
                <a:solidFill>
                  <a:srgbClr val="351C75"/>
                </a:solidFill>
                <a:prstDash val="solid"/>
                <a:round/>
                <a:headEnd type="none" w="med" len="med"/>
                <a:tailEnd type="triangle" w="med" len="med"/>
              </a:ln>
            </p:spPr>
          </p:cxnSp>
          <p:cxnSp>
            <p:nvCxnSpPr>
              <p:cNvPr id="634" name="Google Shape;634;p62"/>
              <p:cNvCxnSpPr>
                <a:stCxn id="632" idx="3"/>
                <a:endCxn id="630" idx="1"/>
              </p:cNvCxnSpPr>
              <p:nvPr/>
            </p:nvCxnSpPr>
            <p:spPr>
              <a:xfrm rot="10800000" flipH="1">
                <a:off x="2962803" y="3257425"/>
                <a:ext cx="1110000" cy="984000"/>
              </a:xfrm>
              <a:prstGeom prst="straightConnector1">
                <a:avLst/>
              </a:prstGeom>
              <a:noFill/>
              <a:ln w="19050" cap="flat" cmpd="sng">
                <a:solidFill>
                  <a:srgbClr val="351C75"/>
                </a:solidFill>
                <a:prstDash val="solid"/>
                <a:round/>
                <a:headEnd type="none" w="med" len="med"/>
                <a:tailEnd type="triangle" w="med" len="med"/>
              </a:ln>
            </p:spPr>
          </p:cxnSp>
        </p:grpSp>
        <p:sp>
          <p:nvSpPr>
            <p:cNvPr id="635" name="Google Shape;635;p62"/>
            <p:cNvSpPr/>
            <p:nvPr/>
          </p:nvSpPr>
          <p:spPr>
            <a:xfrm>
              <a:off x="499975" y="3719909"/>
              <a:ext cx="8048700" cy="891216"/>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274E13"/>
                  </a:solidFill>
                  <a:latin typeface="Georgia"/>
                  <a:ea typeface="Georgia"/>
                  <a:cs typeface="Georgia"/>
                  <a:sym typeface="Georgia"/>
                </a:rPr>
                <a:t>Pretraining - </a:t>
              </a:r>
              <a:r>
                <a:rPr lang="en" sz="1800" b="1" dirty="0">
                  <a:solidFill>
                    <a:srgbClr val="FF0000"/>
                  </a:solidFill>
                  <a:latin typeface="Georgia"/>
                  <a:ea typeface="Georgia"/>
                  <a:cs typeface="Georgia"/>
                  <a:sym typeface="Georgia"/>
                </a:rPr>
                <a:t>Embed</a:t>
              </a:r>
              <a:r>
                <a:rPr lang="en" sz="1800" dirty="0">
                  <a:solidFill>
                    <a:srgbClr val="351C75"/>
                  </a:solidFill>
                  <a:latin typeface="Georgia"/>
                  <a:ea typeface="Georgia"/>
                  <a:cs typeface="Georgia"/>
                  <a:sym typeface="Georgia"/>
                </a:rPr>
                <a:t> the knowledge of </a:t>
              </a:r>
              <a:r>
                <a:rPr lang="en" sz="1800" b="1" dirty="0">
                  <a:solidFill>
                    <a:srgbClr val="0000FF"/>
                  </a:solidFill>
                  <a:latin typeface="Georgia"/>
                  <a:ea typeface="Georgia"/>
                  <a:cs typeface="Georgia"/>
                  <a:sym typeface="Georgia"/>
                </a:rPr>
                <a:t>input and output</a:t>
              </a:r>
              <a:r>
                <a:rPr lang="en" sz="1800" dirty="0">
                  <a:solidFill>
                    <a:srgbClr val="351C75"/>
                  </a:solidFill>
                  <a:latin typeface="Georgia"/>
                  <a:ea typeface="Georgia"/>
                  <a:cs typeface="Georgia"/>
                  <a:sym typeface="Georgia"/>
                </a:rPr>
                <a:t> into the model.</a:t>
              </a:r>
              <a:endParaRPr sz="1800" dirty="0">
                <a:solidFill>
                  <a:srgbClr val="351C75"/>
                </a:solidFill>
                <a:latin typeface="Georgia"/>
                <a:ea typeface="Georgia"/>
                <a:cs typeface="Georgia"/>
                <a:sym typeface="Georgia"/>
              </a:endParaRPr>
            </a:p>
          </p:txBody>
        </p:sp>
      </p:grpSp>
    </p:spTree>
  </p:cSld>
  <p:clrMapOvr>
    <a:masterClrMapping/>
  </p:clrMapOvr>
  <p:transition spd="med">
    <p:pull/>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118</a:t>
            </a:fld>
            <a:endParaRPr/>
          </a:p>
        </p:txBody>
      </p:sp>
      <p:pic>
        <p:nvPicPr>
          <p:cNvPr id="641" name="Google Shape;641;p63"/>
          <p:cNvPicPr preferRelativeResize="0"/>
          <p:nvPr/>
        </p:nvPicPr>
        <p:blipFill>
          <a:blip r:embed="rId3">
            <a:alphaModFix/>
          </a:blip>
          <a:stretch>
            <a:fillRect/>
          </a:stretch>
        </p:blipFill>
        <p:spPr>
          <a:xfrm>
            <a:off x="1423988" y="1457325"/>
            <a:ext cx="6296025" cy="1619250"/>
          </a:xfrm>
          <a:prstGeom prst="rect">
            <a:avLst/>
          </a:prstGeom>
          <a:noFill/>
          <a:ln>
            <a:noFill/>
          </a:ln>
        </p:spPr>
      </p:pic>
      <p:sp>
        <p:nvSpPr>
          <p:cNvPr id="642" name="Google Shape;642;p63"/>
          <p:cNvSpPr/>
          <p:nvPr/>
        </p:nvSpPr>
        <p:spPr>
          <a:xfrm>
            <a:off x="463100" y="473000"/>
            <a:ext cx="7777500" cy="542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Georgia"/>
                <a:ea typeface="Georgia"/>
                <a:cs typeface="Georgia"/>
                <a:sym typeface="Georgia"/>
              </a:rPr>
              <a:t>PLBART - Pretraining both encoder and decoder. </a:t>
            </a:r>
            <a:endParaRPr sz="2500">
              <a:latin typeface="Georgia"/>
              <a:ea typeface="Georgia"/>
              <a:cs typeface="Georgia"/>
              <a:sym typeface="Georgia"/>
            </a:endParaRPr>
          </a:p>
        </p:txBody>
      </p:sp>
      <p:sp>
        <p:nvSpPr>
          <p:cNvPr id="643" name="Google Shape;643;p63"/>
          <p:cNvSpPr/>
          <p:nvPr/>
        </p:nvSpPr>
        <p:spPr>
          <a:xfrm>
            <a:off x="942975" y="3711900"/>
            <a:ext cx="7090500" cy="720300"/>
          </a:xfrm>
          <a:prstGeom prst="cloudCallout">
            <a:avLst>
              <a:gd name="adj1" fmla="val -735"/>
              <a:gd name="adj2" fmla="val -1232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Georgia"/>
                <a:ea typeface="Georgia"/>
                <a:cs typeface="Georgia"/>
                <a:sym typeface="Georgia"/>
              </a:rPr>
              <a:t>What Type of Model should we use?</a:t>
            </a:r>
            <a:endParaRPr sz="2100">
              <a:latin typeface="Georgia"/>
              <a:ea typeface="Georgia"/>
              <a:cs typeface="Georgia"/>
              <a:sym typeface="Georgia"/>
            </a:endParaRPr>
          </a:p>
        </p:txBody>
      </p:sp>
      <p:sp>
        <p:nvSpPr>
          <p:cNvPr id="644" name="Google Shape;644;p63"/>
          <p:cNvSpPr/>
          <p:nvPr/>
        </p:nvSpPr>
        <p:spPr>
          <a:xfrm>
            <a:off x="1375746" y="1961250"/>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645" name="Google Shape;645;p63"/>
          <p:cNvSpPr/>
          <p:nvPr/>
        </p:nvSpPr>
        <p:spPr>
          <a:xfrm>
            <a:off x="4675475" y="1961250"/>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Courier New"/>
                <a:ea typeface="Courier New"/>
                <a:cs typeface="Courier New"/>
                <a:sym typeface="Courier New"/>
              </a:rPr>
              <a:t>Decoder</a:t>
            </a:r>
            <a:endParaRPr sz="2400" b="1">
              <a:latin typeface="Courier New"/>
              <a:ea typeface="Courier New"/>
              <a:cs typeface="Courier New"/>
              <a:sym typeface="Courier New"/>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4"/>
          <p:cNvPicPr preferRelativeResize="0"/>
          <p:nvPr/>
        </p:nvPicPr>
        <p:blipFill>
          <a:blip r:embed="rId3">
            <a:alphaModFix/>
          </a:blip>
          <a:stretch>
            <a:fillRect/>
          </a:stretch>
        </p:blipFill>
        <p:spPr>
          <a:xfrm>
            <a:off x="1865000" y="3075365"/>
            <a:ext cx="5694993" cy="1096585"/>
          </a:xfrm>
          <a:prstGeom prst="rect">
            <a:avLst/>
          </a:prstGeom>
          <a:noFill/>
          <a:ln>
            <a:noFill/>
          </a:ln>
        </p:spPr>
      </p:pic>
      <p:pic>
        <p:nvPicPr>
          <p:cNvPr id="651" name="Google Shape;651;p64"/>
          <p:cNvPicPr preferRelativeResize="0"/>
          <p:nvPr/>
        </p:nvPicPr>
        <p:blipFill>
          <a:blip r:embed="rId4">
            <a:alphaModFix/>
          </a:blip>
          <a:stretch>
            <a:fillRect/>
          </a:stretch>
        </p:blipFill>
        <p:spPr>
          <a:xfrm>
            <a:off x="1863050" y="1766950"/>
            <a:ext cx="5695001" cy="393600"/>
          </a:xfrm>
          <a:prstGeom prst="rect">
            <a:avLst/>
          </a:prstGeom>
          <a:noFill/>
          <a:ln>
            <a:noFill/>
          </a:ln>
        </p:spPr>
      </p:pic>
      <p:pic>
        <p:nvPicPr>
          <p:cNvPr id="652" name="Google Shape;652;p64"/>
          <p:cNvPicPr preferRelativeResize="0"/>
          <p:nvPr/>
        </p:nvPicPr>
        <p:blipFill>
          <a:blip r:embed="rId5">
            <a:alphaModFix/>
          </a:blip>
          <a:stretch>
            <a:fillRect/>
          </a:stretch>
        </p:blipFill>
        <p:spPr>
          <a:xfrm>
            <a:off x="1863050" y="1766950"/>
            <a:ext cx="5695001" cy="393600"/>
          </a:xfrm>
          <a:prstGeom prst="rect">
            <a:avLst/>
          </a:prstGeom>
          <a:noFill/>
          <a:ln>
            <a:noFill/>
          </a:ln>
        </p:spPr>
      </p:pic>
      <p:pic>
        <p:nvPicPr>
          <p:cNvPr id="653" name="Google Shape;653;p64"/>
          <p:cNvPicPr preferRelativeResize="0"/>
          <p:nvPr/>
        </p:nvPicPr>
        <p:blipFill>
          <a:blip r:embed="rId6">
            <a:alphaModFix/>
          </a:blip>
          <a:stretch>
            <a:fillRect/>
          </a:stretch>
        </p:blipFill>
        <p:spPr>
          <a:xfrm>
            <a:off x="1863050" y="1766950"/>
            <a:ext cx="5695001" cy="393600"/>
          </a:xfrm>
          <a:prstGeom prst="rect">
            <a:avLst/>
          </a:prstGeom>
          <a:noFill/>
          <a:ln>
            <a:noFill/>
          </a:ln>
        </p:spPr>
      </p:pic>
      <p:pic>
        <p:nvPicPr>
          <p:cNvPr id="654" name="Google Shape;654;p64"/>
          <p:cNvPicPr preferRelativeResize="0"/>
          <p:nvPr/>
        </p:nvPicPr>
        <p:blipFill>
          <a:blip r:embed="rId7">
            <a:alphaModFix/>
          </a:blip>
          <a:stretch>
            <a:fillRect/>
          </a:stretch>
        </p:blipFill>
        <p:spPr>
          <a:xfrm>
            <a:off x="1863050" y="1766950"/>
            <a:ext cx="5695001" cy="393600"/>
          </a:xfrm>
          <a:prstGeom prst="rect">
            <a:avLst/>
          </a:prstGeom>
          <a:noFill/>
          <a:ln>
            <a:noFill/>
          </a:ln>
        </p:spPr>
      </p:pic>
      <p:sp>
        <p:nvSpPr>
          <p:cNvPr id="655" name="Google Shape;65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119</a:t>
            </a:fld>
            <a:endParaRPr/>
          </a:p>
        </p:txBody>
      </p:sp>
      <p:sp>
        <p:nvSpPr>
          <p:cNvPr id="656" name="Google Shape;656;p64"/>
          <p:cNvSpPr txBox="1"/>
          <p:nvPr/>
        </p:nvSpPr>
        <p:spPr>
          <a:xfrm>
            <a:off x="334350" y="334925"/>
            <a:ext cx="8377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Georgia"/>
                <a:ea typeface="Georgia"/>
                <a:cs typeface="Georgia"/>
                <a:sym typeface="Georgia"/>
              </a:rPr>
              <a:t>Recurrent Model Vs. Transformer Model</a:t>
            </a:r>
            <a:endParaRPr sz="2500">
              <a:latin typeface="Georgia"/>
              <a:ea typeface="Georgia"/>
              <a:cs typeface="Georgia"/>
              <a:sym typeface="Georgia"/>
            </a:endParaRPr>
          </a:p>
        </p:txBody>
      </p:sp>
      <p:sp>
        <p:nvSpPr>
          <p:cNvPr id="657" name="Google Shape;657;p64"/>
          <p:cNvSpPr txBox="1"/>
          <p:nvPr/>
        </p:nvSpPr>
        <p:spPr>
          <a:xfrm>
            <a:off x="414950" y="1151350"/>
            <a:ext cx="30000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Georgia"/>
              <a:buAutoNum type="arabicPeriod"/>
            </a:pPr>
            <a:r>
              <a:rPr lang="en" sz="2000">
                <a:solidFill>
                  <a:schemeClr val="dk1"/>
                </a:solidFill>
                <a:latin typeface="Georgia"/>
                <a:ea typeface="Georgia"/>
                <a:cs typeface="Georgia"/>
                <a:sym typeface="Georgia"/>
              </a:rPr>
              <a:t>Recurrent Model</a:t>
            </a:r>
            <a:endParaRPr sz="2000"/>
          </a:p>
        </p:txBody>
      </p:sp>
      <p:sp>
        <p:nvSpPr>
          <p:cNvPr id="658" name="Google Shape;658;p64"/>
          <p:cNvSpPr txBox="1"/>
          <p:nvPr/>
        </p:nvSpPr>
        <p:spPr>
          <a:xfrm>
            <a:off x="414950" y="24193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Georgia"/>
                <a:ea typeface="Georgia"/>
                <a:cs typeface="Georgia"/>
                <a:sym typeface="Georgia"/>
              </a:rPr>
              <a:t>2.    Transformer Model</a:t>
            </a:r>
            <a:endParaRPr sz="2000"/>
          </a:p>
        </p:txBody>
      </p:sp>
      <p:pic>
        <p:nvPicPr>
          <p:cNvPr id="659" name="Google Shape;659;p64"/>
          <p:cNvPicPr preferRelativeResize="0"/>
          <p:nvPr/>
        </p:nvPicPr>
        <p:blipFill>
          <a:blip r:embed="rId8">
            <a:alphaModFix/>
          </a:blip>
          <a:stretch>
            <a:fillRect/>
          </a:stretch>
        </p:blipFill>
        <p:spPr>
          <a:xfrm>
            <a:off x="1865000" y="3067575"/>
            <a:ext cx="5695001" cy="1096585"/>
          </a:xfrm>
          <a:prstGeom prst="rect">
            <a:avLst/>
          </a:prstGeom>
          <a:noFill/>
          <a:ln>
            <a:noFill/>
          </a:ln>
        </p:spPr>
      </p:pic>
      <p:sp>
        <p:nvSpPr>
          <p:cNvPr id="660" name="Google Shape;660;p64"/>
          <p:cNvSpPr/>
          <p:nvPr/>
        </p:nvSpPr>
        <p:spPr>
          <a:xfrm>
            <a:off x="6609475" y="3356125"/>
            <a:ext cx="950400" cy="435900"/>
          </a:xfrm>
          <a:prstGeom prst="roundRect">
            <a:avLst>
              <a:gd name="adj" fmla="val 16667"/>
            </a:avLst>
          </a:prstGeom>
          <a:solidFill>
            <a:srgbClr val="F5F5A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T4</a:t>
            </a:r>
            <a:endParaRPr sz="2200">
              <a:latin typeface="Times New Roman"/>
              <a:ea typeface="Times New Roman"/>
              <a:cs typeface="Times New Roman"/>
              <a:sym typeface="Times New Roman"/>
            </a:endParaRPr>
          </a:p>
        </p:txBody>
      </p:sp>
      <p:pic>
        <p:nvPicPr>
          <p:cNvPr id="661" name="Google Shape;661;p64"/>
          <p:cNvPicPr preferRelativeResize="0"/>
          <p:nvPr/>
        </p:nvPicPr>
        <p:blipFill rotWithShape="1">
          <a:blip r:embed="rId8">
            <a:alphaModFix/>
          </a:blip>
          <a:srcRect b="74377"/>
          <a:stretch/>
        </p:blipFill>
        <p:spPr>
          <a:xfrm>
            <a:off x="1754102" y="2962525"/>
            <a:ext cx="5909300" cy="393600"/>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2"/>
                                        </p:tgtEl>
                                        <p:attrNameLst>
                                          <p:attrName>style.visibility</p:attrName>
                                        </p:attrNameLst>
                                      </p:cBhvr>
                                      <p:to>
                                        <p:strVal val="visible"/>
                                      </p:to>
                                    </p:set>
                                    <p:animEffect transition="in" filter="fade">
                                      <p:cBhvr>
                                        <p:cTn id="17" dur="1000"/>
                                        <p:tgtEl>
                                          <p:spTgt spid="6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3"/>
                                        </p:tgtEl>
                                        <p:attrNameLst>
                                          <p:attrName>style.visibility</p:attrName>
                                        </p:attrNameLst>
                                      </p:cBhvr>
                                      <p:to>
                                        <p:strVal val="visible"/>
                                      </p:to>
                                    </p:set>
                                    <p:animEffect transition="in" filter="fade">
                                      <p:cBhvr>
                                        <p:cTn id="22" dur="1000"/>
                                        <p:tgtEl>
                                          <p:spTgt spid="6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4"/>
                                        </p:tgtEl>
                                        <p:attrNameLst>
                                          <p:attrName>style.visibility</p:attrName>
                                        </p:attrNameLst>
                                      </p:cBhvr>
                                      <p:to>
                                        <p:strVal val="visible"/>
                                      </p:to>
                                    </p:set>
                                    <p:animEffect transition="in" filter="fade">
                                      <p:cBhvr>
                                        <p:cTn id="27" dur="1000"/>
                                        <p:tgtEl>
                                          <p:spTgt spid="6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8"/>
                                        </p:tgtEl>
                                        <p:attrNameLst>
                                          <p:attrName>style.visibility</p:attrName>
                                        </p:attrNameLst>
                                      </p:cBhvr>
                                      <p:to>
                                        <p:strVal val="visible"/>
                                      </p:to>
                                    </p:set>
                                    <p:animEffect transition="in" filter="fade">
                                      <p:cBhvr>
                                        <p:cTn id="32" dur="1000"/>
                                        <p:tgtEl>
                                          <p:spTgt spid="6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50"/>
                                        </p:tgtEl>
                                        <p:attrNameLst>
                                          <p:attrName>style.visibility</p:attrName>
                                        </p:attrNameLst>
                                      </p:cBhvr>
                                      <p:to>
                                        <p:strVal val="visible"/>
                                      </p:to>
                                    </p:set>
                                    <p:animEffect transition="in" filter="fade">
                                      <p:cBhvr>
                                        <p:cTn id="37" dur="1000"/>
                                        <p:tgtEl>
                                          <p:spTgt spid="6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50"/>
                                        </p:tgtEl>
                                      </p:cBhvr>
                                    </p:animEffect>
                                    <p:set>
                                      <p:cBhvr>
                                        <p:cTn id="42" dur="1" fill="hold">
                                          <p:stCondLst>
                                            <p:cond delay="1000"/>
                                          </p:stCondLst>
                                        </p:cTn>
                                        <p:tgtEl>
                                          <p:spTgt spid="65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659"/>
                                        </p:tgtEl>
                                        <p:attrNameLst>
                                          <p:attrName>style.visibility</p:attrName>
                                        </p:attrNameLst>
                                      </p:cBhvr>
                                      <p:to>
                                        <p:strVal val="visible"/>
                                      </p:to>
                                    </p:set>
                                    <p:animEffect transition="in" filter="fade">
                                      <p:cBhvr>
                                        <p:cTn id="45" dur="1000"/>
                                        <p:tgtEl>
                                          <p:spTgt spid="6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61"/>
                                        </p:tgtEl>
                                        <p:attrNameLst>
                                          <p:attrName>style.visibility</p:attrName>
                                        </p:attrNameLst>
                                      </p:cBhvr>
                                      <p:to>
                                        <p:strVal val="visible"/>
                                      </p:to>
                                    </p:set>
                                    <p:animEffect transition="in" filter="fade">
                                      <p:cBhvr>
                                        <p:cTn id="55" dur="10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graphicFrame>
        <p:nvGraphicFramePr>
          <p:cNvPr id="226" name="Google Shape;226;p27"/>
          <p:cNvGraphicFramePr/>
          <p:nvPr>
            <p:extLst>
              <p:ext uri="{D42A27DB-BD31-4B8C-83A1-F6EECF244321}">
                <p14:modId xmlns:p14="http://schemas.microsoft.com/office/powerpoint/2010/main" val="968234358"/>
              </p:ext>
            </p:extLst>
          </p:nvPr>
        </p:nvGraphicFramePr>
        <p:xfrm>
          <a:off x="323402" y="236400"/>
          <a:ext cx="8651787" cy="4088175"/>
        </p:xfrm>
        <a:graphic>
          <a:graphicData uri="http://schemas.openxmlformats.org/drawingml/2006/table">
            <a:tbl>
              <a:tblPr>
                <a:noFill/>
                <a:tableStyleId>{68D9A7AF-C877-446F-A0D7-CA929747E00A}</a:tableStyleId>
              </a:tblPr>
              <a:tblGrid>
                <a:gridCol w="3261733">
                  <a:extLst>
                    <a:ext uri="{9D8B030D-6E8A-4147-A177-3AD203B41FA5}">
                      <a16:colId xmlns:a16="http://schemas.microsoft.com/office/drawing/2014/main" val="20000"/>
                    </a:ext>
                  </a:extLst>
                </a:gridCol>
                <a:gridCol w="887141">
                  <a:extLst>
                    <a:ext uri="{9D8B030D-6E8A-4147-A177-3AD203B41FA5}">
                      <a16:colId xmlns:a16="http://schemas.microsoft.com/office/drawing/2014/main" val="20001"/>
                    </a:ext>
                  </a:extLst>
                </a:gridCol>
                <a:gridCol w="1133701">
                  <a:extLst>
                    <a:ext uri="{9D8B030D-6E8A-4147-A177-3AD203B41FA5}">
                      <a16:colId xmlns:a16="http://schemas.microsoft.com/office/drawing/2014/main" val="20002"/>
                    </a:ext>
                  </a:extLst>
                </a:gridCol>
                <a:gridCol w="1167618">
                  <a:extLst>
                    <a:ext uri="{9D8B030D-6E8A-4147-A177-3AD203B41FA5}">
                      <a16:colId xmlns:a16="http://schemas.microsoft.com/office/drawing/2014/main" val="20003"/>
                    </a:ext>
                  </a:extLst>
                </a:gridCol>
                <a:gridCol w="1181687">
                  <a:extLst>
                    <a:ext uri="{9D8B030D-6E8A-4147-A177-3AD203B41FA5}">
                      <a16:colId xmlns:a16="http://schemas.microsoft.com/office/drawing/2014/main" val="20004"/>
                    </a:ext>
                  </a:extLst>
                </a:gridCol>
                <a:gridCol w="1019907">
                  <a:extLst>
                    <a:ext uri="{9D8B030D-6E8A-4147-A177-3AD203B41FA5}">
                      <a16:colId xmlns:a16="http://schemas.microsoft.com/office/drawing/2014/main" val="731326321"/>
                    </a:ext>
                  </a:extLst>
                </a:gridCol>
              </a:tblGrid>
              <a:tr h="522375">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Method</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Concrete </a:t>
                      </a:r>
                    </a:p>
                    <a:p>
                      <a:pPr marL="0" lvl="0" indent="0" algn="ctr" rtl="0">
                        <a:spcBef>
                          <a:spcPts val="0"/>
                        </a:spcBef>
                        <a:spcAft>
                          <a:spcPts val="0"/>
                        </a:spcAft>
                        <a:buNone/>
                      </a:pPr>
                      <a:r>
                        <a:rPr lang="en" sz="1200" dirty="0">
                          <a:solidFill>
                            <a:schemeClr val="lt1"/>
                          </a:solidFill>
                          <a:latin typeface="Georgia"/>
                          <a:ea typeface="Georgia"/>
                          <a:cs typeface="Georgia"/>
                          <a:sym typeface="Georgia"/>
                        </a:rPr>
                        <a:t>Code</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Syntactic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Contextual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Code Naturalness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Multi</a:t>
                      </a:r>
                    </a:p>
                    <a:p>
                      <a:pPr marL="0" lvl="0" indent="0" algn="ctr" rtl="0">
                        <a:spcBef>
                          <a:spcPts val="0"/>
                        </a:spcBef>
                        <a:spcAft>
                          <a:spcPts val="0"/>
                        </a:spcAft>
                        <a:buNone/>
                      </a:pPr>
                      <a:r>
                        <a:rPr lang="en-US" sz="1200" dirty="0">
                          <a:solidFill>
                            <a:schemeClr val="lt1"/>
                          </a:solidFill>
                          <a:latin typeface="Georgia"/>
                          <a:ea typeface="Georgia"/>
                          <a:cs typeface="Georgia"/>
                          <a:sym typeface="Georgia"/>
                        </a:rPr>
                        <a:t>Modality</a:t>
                      </a:r>
                    </a:p>
                  </a:txBody>
                  <a:tcPr marL="91425" marR="91425" marT="45700" marB="4570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M. Tufano </a:t>
                      </a:r>
                      <a:r>
                        <a:rPr lang="en" sz="1200" i="1" dirty="0">
                          <a:latin typeface="Georgia"/>
                          <a:ea typeface="Georgia"/>
                          <a:cs typeface="Georgia"/>
                          <a:sym typeface="Georgia"/>
                        </a:rPr>
                        <a:t>et. al.</a:t>
                      </a:r>
                      <a:r>
                        <a:rPr lang="en" sz="1200" dirty="0">
                          <a:latin typeface="Georgia"/>
                          <a:ea typeface="Georgia"/>
                          <a:cs typeface="Georgia"/>
                          <a:sym typeface="Georgia"/>
                        </a:rPr>
                        <a:t> ASE 2018 [6], ICSE 2019 [7]</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SequenceR - Chen </a:t>
                      </a:r>
                      <a:r>
                        <a:rPr lang="en" sz="1200" i="1" dirty="0">
                          <a:latin typeface="Georgia"/>
                          <a:ea typeface="Georgia"/>
                          <a:cs typeface="Georgia"/>
                          <a:sym typeface="Georgia"/>
                        </a:rPr>
                        <a:t>et. al. </a:t>
                      </a:r>
                      <a:r>
                        <a:rPr lang="en" sz="1200" dirty="0">
                          <a:latin typeface="Georgia"/>
                          <a:ea typeface="Georgia"/>
                          <a:cs typeface="Georgia"/>
                          <a:sym typeface="Georgia"/>
                        </a:rPr>
                        <a:t>TSE 2019 [9]</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b="1" dirty="0">
                          <a:solidFill>
                            <a:schemeClr val="dk1"/>
                          </a:solidFill>
                          <a:latin typeface="Georgia"/>
                          <a:ea typeface="Georgia"/>
                          <a:cs typeface="Georgia"/>
                          <a:sym typeface="Georgia"/>
                        </a:rPr>
                        <a:t>CODIT - TSE 2020</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9DAF8"/>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CodeBERT* - Feng </a:t>
                      </a:r>
                      <a:r>
                        <a:rPr lang="en" sz="1200" i="1" dirty="0">
                          <a:latin typeface="Georgia"/>
                          <a:ea typeface="Georgia"/>
                          <a:cs typeface="Georgia"/>
                          <a:sym typeface="Georgia"/>
                        </a:rPr>
                        <a:t>et. al.</a:t>
                      </a:r>
                      <a:r>
                        <a:rPr lang="en" sz="1200" dirty="0">
                          <a:latin typeface="Georgia"/>
                          <a:ea typeface="Georgia"/>
                          <a:cs typeface="Georgia"/>
                          <a:sym typeface="Georgia"/>
                        </a:rPr>
                        <a:t> EMNLP 2020 [11]</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PLBART - NAACL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CoCoNut - Lutellier </a:t>
                      </a:r>
                      <a:r>
                        <a:rPr lang="en" sz="1200" i="1" dirty="0">
                          <a:latin typeface="Georgia"/>
                          <a:ea typeface="Georgia"/>
                          <a:cs typeface="Georgia"/>
                          <a:sym typeface="Georgia"/>
                        </a:rPr>
                        <a:t>et. al.</a:t>
                      </a:r>
                      <a:r>
                        <a:rPr lang="en" sz="1200" dirty="0">
                          <a:latin typeface="Georgia"/>
                          <a:ea typeface="Georgia"/>
                          <a:cs typeface="Georgia"/>
                          <a:sym typeface="Georgia"/>
                        </a:rPr>
                        <a:t> ISSTA 2020 [12]</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R. Tufano </a:t>
                      </a:r>
                      <a:r>
                        <a:rPr lang="en" sz="1200" i="1" dirty="0">
                          <a:latin typeface="Georgia"/>
                          <a:ea typeface="Georgia"/>
                          <a:cs typeface="Georgia"/>
                          <a:sym typeface="Georgia"/>
                        </a:rPr>
                        <a:t>et. al.</a:t>
                      </a:r>
                      <a:r>
                        <a:rPr lang="en" sz="1200" dirty="0">
                          <a:latin typeface="Georgia"/>
                          <a:ea typeface="Georgia"/>
                          <a:cs typeface="Georgia"/>
                          <a:sym typeface="Georgia"/>
                        </a:rPr>
                        <a:t> - ICSE 2021 [10]</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MODIT – ASE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9D2E9"/>
                    </a:solidFill>
                  </a:tcPr>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NatGen – FSE 2022</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extLst>
                  <a:ext uri="{0D108BD9-81ED-4DB2-BD59-A6C34878D82A}">
                    <a16:rowId xmlns:a16="http://schemas.microsoft.com/office/drawing/2014/main" val="10009"/>
                  </a:ext>
                </a:extLst>
              </a:tr>
            </a:tbl>
          </a:graphicData>
        </a:graphic>
      </p:graphicFrame>
      <p:grpSp>
        <p:nvGrpSpPr>
          <p:cNvPr id="239" name="Google Shape;239;p27"/>
          <p:cNvGrpSpPr/>
          <p:nvPr/>
        </p:nvGrpSpPr>
        <p:grpSpPr>
          <a:xfrm>
            <a:off x="924788" y="4425425"/>
            <a:ext cx="7386600" cy="405475"/>
            <a:chOff x="996325" y="4882625"/>
            <a:chExt cx="7386600" cy="405475"/>
          </a:xfrm>
        </p:grpSpPr>
        <p:grpSp>
          <p:nvGrpSpPr>
            <p:cNvPr id="240" name="Google Shape;240;p27"/>
            <p:cNvGrpSpPr/>
            <p:nvPr/>
          </p:nvGrpSpPr>
          <p:grpSpPr>
            <a:xfrm>
              <a:off x="996325" y="4882625"/>
              <a:ext cx="1849950" cy="400200"/>
              <a:chOff x="757425" y="4793000"/>
              <a:chExt cx="1849950" cy="400200"/>
            </a:xfrm>
          </p:grpSpPr>
          <p:pic>
            <p:nvPicPr>
              <p:cNvPr id="241" name="Google Shape;241;p27"/>
              <p:cNvPicPr preferRelativeResize="0"/>
              <p:nvPr/>
            </p:nvPicPr>
            <p:blipFill rotWithShape="1">
              <a:blip r:embed="rId3">
                <a:alphaModFix/>
              </a:blip>
              <a:srcRect l="5349" t="15424" r="49999" b="27340"/>
              <a:stretch/>
            </p:blipFill>
            <p:spPr>
              <a:xfrm>
                <a:off x="757425" y="4868625"/>
                <a:ext cx="227849" cy="248961"/>
              </a:xfrm>
              <a:prstGeom prst="rect">
                <a:avLst/>
              </a:prstGeom>
              <a:noFill/>
              <a:ln>
                <a:noFill/>
              </a:ln>
            </p:spPr>
          </p:pic>
          <p:sp>
            <p:nvSpPr>
              <p:cNvPr id="242" name="Google Shape;242;p27"/>
              <p:cNvSpPr txBox="1"/>
              <p:nvPr/>
            </p:nvSpPr>
            <p:spPr>
              <a:xfrm>
                <a:off x="985275" y="4793000"/>
                <a:ext cx="16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Used/Guaranteed</a:t>
                </a:r>
                <a:endParaRPr>
                  <a:latin typeface="Georgia"/>
                  <a:ea typeface="Georgia"/>
                  <a:cs typeface="Georgia"/>
                  <a:sym typeface="Georgia"/>
                </a:endParaRPr>
              </a:p>
            </p:txBody>
          </p:sp>
        </p:grpSp>
        <p:grpSp>
          <p:nvGrpSpPr>
            <p:cNvPr id="243" name="Google Shape;243;p27"/>
            <p:cNvGrpSpPr/>
            <p:nvPr/>
          </p:nvGrpSpPr>
          <p:grpSpPr>
            <a:xfrm>
              <a:off x="3059837" y="4887900"/>
              <a:ext cx="1330088" cy="400200"/>
              <a:chOff x="3278137" y="4798275"/>
              <a:chExt cx="1330088" cy="400200"/>
            </a:xfrm>
          </p:grpSpPr>
          <p:pic>
            <p:nvPicPr>
              <p:cNvPr id="244" name="Google Shape;244;p27"/>
              <p:cNvPicPr preferRelativeResize="0"/>
              <p:nvPr/>
            </p:nvPicPr>
            <p:blipFill rotWithShape="1">
              <a:blip r:embed="rId3">
                <a:alphaModFix/>
              </a:blip>
              <a:srcRect l="49959" t="13472" b="29292"/>
              <a:stretch/>
            </p:blipFill>
            <p:spPr>
              <a:xfrm>
                <a:off x="3278137" y="4868623"/>
                <a:ext cx="255350" cy="248961"/>
              </a:xfrm>
              <a:prstGeom prst="rect">
                <a:avLst/>
              </a:prstGeom>
              <a:noFill/>
              <a:ln>
                <a:noFill/>
              </a:ln>
            </p:spPr>
          </p:pic>
          <p:sp>
            <p:nvSpPr>
              <p:cNvPr id="245" name="Google Shape;245;p27"/>
              <p:cNvSpPr txBox="1"/>
              <p:nvPr/>
            </p:nvSpPr>
            <p:spPr>
              <a:xfrm>
                <a:off x="3430425" y="4798275"/>
                <a:ext cx="117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Not Used</a:t>
                </a:r>
                <a:endParaRPr>
                  <a:latin typeface="Georgia"/>
                  <a:ea typeface="Georgia"/>
                  <a:cs typeface="Georgia"/>
                  <a:sym typeface="Georgia"/>
                </a:endParaRPr>
              </a:p>
            </p:txBody>
          </p:sp>
        </p:grpSp>
        <p:grpSp>
          <p:nvGrpSpPr>
            <p:cNvPr id="246" name="Google Shape;246;p27"/>
            <p:cNvGrpSpPr/>
            <p:nvPr/>
          </p:nvGrpSpPr>
          <p:grpSpPr>
            <a:xfrm>
              <a:off x="4400500" y="4887900"/>
              <a:ext cx="1513425" cy="400200"/>
              <a:chOff x="5609400" y="4798275"/>
              <a:chExt cx="1513425" cy="400200"/>
            </a:xfrm>
          </p:grpSpPr>
          <p:pic>
            <p:nvPicPr>
              <p:cNvPr id="247" name="Google Shape;247;p27"/>
              <p:cNvPicPr preferRelativeResize="0"/>
              <p:nvPr/>
            </p:nvPicPr>
            <p:blipFill rotWithShape="1">
              <a:blip r:embed="rId4">
                <a:alphaModFix/>
              </a:blip>
              <a:srcRect l="8012" t="12957" r="8179" b="12704"/>
              <a:stretch/>
            </p:blipFill>
            <p:spPr>
              <a:xfrm>
                <a:off x="5609400" y="4869266"/>
                <a:ext cx="255349" cy="247671"/>
              </a:xfrm>
              <a:prstGeom prst="rect">
                <a:avLst/>
              </a:prstGeom>
              <a:noFill/>
              <a:ln>
                <a:noFill/>
              </a:ln>
            </p:spPr>
          </p:pic>
          <p:sp>
            <p:nvSpPr>
              <p:cNvPr id="248" name="Google Shape;248;p27"/>
              <p:cNvSpPr txBox="1"/>
              <p:nvPr/>
            </p:nvSpPr>
            <p:spPr>
              <a:xfrm>
                <a:off x="5792625" y="4798275"/>
                <a:ext cx="13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 guarantee</a:t>
                </a:r>
                <a:endParaRPr>
                  <a:latin typeface="Georgia"/>
                  <a:ea typeface="Georgia"/>
                  <a:cs typeface="Georgia"/>
                  <a:sym typeface="Georgia"/>
                </a:endParaRPr>
              </a:p>
            </p:txBody>
          </p:sp>
        </p:grpSp>
        <p:grpSp>
          <p:nvGrpSpPr>
            <p:cNvPr id="249" name="Google Shape;249;p27"/>
            <p:cNvGrpSpPr/>
            <p:nvPr/>
          </p:nvGrpSpPr>
          <p:grpSpPr>
            <a:xfrm>
              <a:off x="6223725" y="4887900"/>
              <a:ext cx="2159200" cy="400200"/>
              <a:chOff x="7508825" y="4798275"/>
              <a:chExt cx="2159200" cy="400200"/>
            </a:xfrm>
          </p:grpSpPr>
          <p:pic>
            <p:nvPicPr>
              <p:cNvPr id="250" name="Google Shape;250;p27"/>
              <p:cNvPicPr preferRelativeResize="0"/>
              <p:nvPr/>
            </p:nvPicPr>
            <p:blipFill rotWithShape="1">
              <a:blip r:embed="rId5">
                <a:alphaModFix/>
              </a:blip>
              <a:srcRect l="12424" t="12017" r="17771" b="18797"/>
              <a:stretch/>
            </p:blipFill>
            <p:spPr>
              <a:xfrm>
                <a:off x="7508825" y="4866552"/>
                <a:ext cx="255350" cy="253098"/>
              </a:xfrm>
              <a:prstGeom prst="rect">
                <a:avLst/>
              </a:prstGeom>
              <a:noFill/>
              <a:ln>
                <a:noFill/>
              </a:ln>
            </p:spPr>
          </p:pic>
          <p:sp>
            <p:nvSpPr>
              <p:cNvPr id="251" name="Google Shape;251;p27"/>
              <p:cNvSpPr txBox="1"/>
              <p:nvPr/>
            </p:nvSpPr>
            <p:spPr>
              <a:xfrm>
                <a:off x="7773825" y="4798275"/>
                <a:ext cx="189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Empirical guarantee</a:t>
                </a:r>
                <a:endParaRPr>
                  <a:latin typeface="Georgia"/>
                  <a:ea typeface="Georgia"/>
                  <a:cs typeface="Georgia"/>
                  <a:sym typeface="Georgia"/>
                </a:endParaRPr>
              </a:p>
            </p:txBody>
          </p:sp>
        </p:grpSp>
      </p:grpSp>
      <p:grpSp>
        <p:nvGrpSpPr>
          <p:cNvPr id="3" name="Group 2">
            <a:extLst>
              <a:ext uri="{FF2B5EF4-FFF2-40B4-BE49-F238E27FC236}">
                <a16:creationId xmlns:a16="http://schemas.microsoft.com/office/drawing/2014/main" id="{2F229ACB-7D9A-7333-4366-D69379C9EAF0}"/>
              </a:ext>
            </a:extLst>
          </p:cNvPr>
          <p:cNvGrpSpPr/>
          <p:nvPr/>
        </p:nvGrpSpPr>
        <p:grpSpPr>
          <a:xfrm>
            <a:off x="3955621" y="827361"/>
            <a:ext cx="255350" cy="3400702"/>
            <a:chOff x="4054934" y="827361"/>
            <a:chExt cx="255350" cy="3400702"/>
          </a:xfrm>
        </p:grpSpPr>
        <p:pic>
          <p:nvPicPr>
            <p:cNvPr id="228" name="Google Shape;228;p27"/>
            <p:cNvPicPr preferRelativeResize="0"/>
            <p:nvPr/>
          </p:nvPicPr>
          <p:blipFill rotWithShape="1">
            <a:blip r:embed="rId3">
              <a:alphaModFix/>
            </a:blip>
            <a:srcRect l="49959" t="13472" b="29292"/>
            <a:stretch/>
          </p:blipFill>
          <p:spPr>
            <a:xfrm>
              <a:off x="4054934" y="827361"/>
              <a:ext cx="255350" cy="248961"/>
            </a:xfrm>
            <a:prstGeom prst="rect">
              <a:avLst/>
            </a:prstGeom>
            <a:noFill/>
            <a:ln>
              <a:noFill/>
            </a:ln>
          </p:spPr>
        </p:pic>
        <p:pic>
          <p:nvPicPr>
            <p:cNvPr id="231" name="Google Shape;231;p27"/>
            <p:cNvPicPr preferRelativeResize="0"/>
            <p:nvPr/>
          </p:nvPicPr>
          <p:blipFill rotWithShape="1">
            <a:blip r:embed="rId3">
              <a:alphaModFix/>
            </a:blip>
            <a:srcRect l="5349" t="15424" r="49999" b="27340"/>
            <a:stretch/>
          </p:blipFill>
          <p:spPr>
            <a:xfrm>
              <a:off x="4068685" y="1222925"/>
              <a:ext cx="227849" cy="248961"/>
            </a:xfrm>
            <a:prstGeom prst="rect">
              <a:avLst/>
            </a:prstGeom>
            <a:noFill/>
            <a:ln>
              <a:noFill/>
            </a:ln>
          </p:spPr>
        </p:pic>
        <p:pic>
          <p:nvPicPr>
            <p:cNvPr id="235" name="Google Shape;235;p27"/>
            <p:cNvPicPr preferRelativeResize="0"/>
            <p:nvPr/>
          </p:nvPicPr>
          <p:blipFill rotWithShape="1">
            <a:blip r:embed="rId3">
              <a:alphaModFix/>
            </a:blip>
            <a:srcRect l="5349" t="15424" r="49999" b="27340"/>
            <a:stretch/>
          </p:blipFill>
          <p:spPr>
            <a:xfrm>
              <a:off x="4068685" y="1619788"/>
              <a:ext cx="227849" cy="248961"/>
            </a:xfrm>
            <a:prstGeom prst="rect">
              <a:avLst/>
            </a:prstGeom>
            <a:noFill/>
            <a:ln>
              <a:noFill/>
            </a:ln>
          </p:spPr>
        </p:pic>
        <p:pic>
          <p:nvPicPr>
            <p:cNvPr id="254" name="Google Shape;254;p27"/>
            <p:cNvPicPr preferRelativeResize="0"/>
            <p:nvPr/>
          </p:nvPicPr>
          <p:blipFill rotWithShape="1">
            <a:blip r:embed="rId3">
              <a:alphaModFix/>
            </a:blip>
            <a:srcRect l="5349" t="15424" r="49999" b="27340"/>
            <a:stretch/>
          </p:blipFill>
          <p:spPr>
            <a:xfrm>
              <a:off x="4068685" y="2426017"/>
              <a:ext cx="227849" cy="248961"/>
            </a:xfrm>
            <a:prstGeom prst="rect">
              <a:avLst/>
            </a:prstGeom>
            <a:noFill/>
            <a:ln>
              <a:noFill/>
            </a:ln>
          </p:spPr>
        </p:pic>
        <p:pic>
          <p:nvPicPr>
            <p:cNvPr id="256" name="Google Shape;256;p27"/>
            <p:cNvPicPr preferRelativeResize="0"/>
            <p:nvPr/>
          </p:nvPicPr>
          <p:blipFill rotWithShape="1">
            <a:blip r:embed="rId3">
              <a:alphaModFix/>
            </a:blip>
            <a:srcRect l="5349" t="15424" r="49999" b="27340"/>
            <a:stretch/>
          </p:blipFill>
          <p:spPr>
            <a:xfrm>
              <a:off x="4054935" y="2835267"/>
              <a:ext cx="227849" cy="248961"/>
            </a:xfrm>
            <a:prstGeom prst="rect">
              <a:avLst/>
            </a:prstGeom>
            <a:noFill/>
            <a:ln>
              <a:noFill/>
            </a:ln>
          </p:spPr>
        </p:pic>
        <p:pic>
          <p:nvPicPr>
            <p:cNvPr id="260" name="Google Shape;260;p27"/>
            <p:cNvPicPr preferRelativeResize="0"/>
            <p:nvPr/>
          </p:nvPicPr>
          <p:blipFill rotWithShape="1">
            <a:blip r:embed="rId3">
              <a:alphaModFix/>
            </a:blip>
            <a:srcRect l="49959" t="13472" b="29292"/>
            <a:stretch/>
          </p:blipFill>
          <p:spPr>
            <a:xfrm>
              <a:off x="4054934" y="3201978"/>
              <a:ext cx="255350" cy="248961"/>
            </a:xfrm>
            <a:prstGeom prst="rect">
              <a:avLst/>
            </a:prstGeom>
            <a:noFill/>
            <a:ln>
              <a:noFill/>
            </a:ln>
          </p:spPr>
        </p:pic>
        <p:pic>
          <p:nvPicPr>
            <p:cNvPr id="264" name="Google Shape;264;p27"/>
            <p:cNvPicPr preferRelativeResize="0"/>
            <p:nvPr/>
          </p:nvPicPr>
          <p:blipFill rotWithShape="1">
            <a:blip r:embed="rId3">
              <a:alphaModFix/>
            </a:blip>
            <a:srcRect l="5349" t="15424" r="49999" b="27340"/>
            <a:stretch/>
          </p:blipFill>
          <p:spPr>
            <a:xfrm>
              <a:off x="4068685" y="3587042"/>
              <a:ext cx="227849" cy="248961"/>
            </a:xfrm>
            <a:prstGeom prst="rect">
              <a:avLst/>
            </a:prstGeom>
            <a:noFill/>
            <a:ln>
              <a:noFill/>
            </a:ln>
          </p:spPr>
        </p:pic>
        <p:pic>
          <p:nvPicPr>
            <p:cNvPr id="270" name="Google Shape;270;p27"/>
            <p:cNvPicPr preferRelativeResize="0"/>
            <p:nvPr/>
          </p:nvPicPr>
          <p:blipFill rotWithShape="1">
            <a:blip r:embed="rId3">
              <a:alphaModFix/>
            </a:blip>
            <a:srcRect l="5349" t="15424" r="49999" b="27340"/>
            <a:stretch/>
          </p:blipFill>
          <p:spPr>
            <a:xfrm>
              <a:off x="4068685" y="2015069"/>
              <a:ext cx="227849" cy="248961"/>
            </a:xfrm>
            <a:prstGeom prst="rect">
              <a:avLst/>
            </a:prstGeom>
            <a:noFill/>
            <a:ln>
              <a:noFill/>
            </a:ln>
          </p:spPr>
        </p:pic>
        <p:pic>
          <p:nvPicPr>
            <p:cNvPr id="272" name="Google Shape;272;p27"/>
            <p:cNvPicPr preferRelativeResize="0"/>
            <p:nvPr/>
          </p:nvPicPr>
          <p:blipFill rotWithShape="1">
            <a:blip r:embed="rId3">
              <a:alphaModFix/>
            </a:blip>
            <a:srcRect l="5349" t="15424" r="49999" b="27340"/>
            <a:stretch/>
          </p:blipFill>
          <p:spPr>
            <a:xfrm>
              <a:off x="4068685" y="3979102"/>
              <a:ext cx="227849" cy="248961"/>
            </a:xfrm>
            <a:prstGeom prst="rect">
              <a:avLst/>
            </a:prstGeom>
            <a:noFill/>
            <a:ln>
              <a:noFill/>
            </a:ln>
          </p:spPr>
        </p:pic>
      </p:grpSp>
      <p:grpSp>
        <p:nvGrpSpPr>
          <p:cNvPr id="6" name="Group 5">
            <a:extLst>
              <a:ext uri="{FF2B5EF4-FFF2-40B4-BE49-F238E27FC236}">
                <a16:creationId xmlns:a16="http://schemas.microsoft.com/office/drawing/2014/main" id="{EDB856DF-9568-5263-92BA-73555EED36FB}"/>
              </a:ext>
            </a:extLst>
          </p:cNvPr>
          <p:cNvGrpSpPr/>
          <p:nvPr/>
        </p:nvGrpSpPr>
        <p:grpSpPr>
          <a:xfrm>
            <a:off x="8299773" y="806484"/>
            <a:ext cx="255350" cy="3400042"/>
            <a:chOff x="6903343" y="818925"/>
            <a:chExt cx="255350" cy="3400042"/>
          </a:xfrm>
        </p:grpSpPr>
        <p:pic>
          <p:nvPicPr>
            <p:cNvPr id="230" name="Google Shape;230;p27"/>
            <p:cNvPicPr preferRelativeResize="0"/>
            <p:nvPr/>
          </p:nvPicPr>
          <p:blipFill rotWithShape="1">
            <a:blip r:embed="rId3">
              <a:alphaModFix/>
            </a:blip>
            <a:srcRect l="49959" t="13472" b="29292"/>
            <a:stretch/>
          </p:blipFill>
          <p:spPr>
            <a:xfrm>
              <a:off x="6903343" y="818925"/>
              <a:ext cx="255350" cy="248961"/>
            </a:xfrm>
            <a:prstGeom prst="rect">
              <a:avLst/>
            </a:prstGeom>
            <a:noFill/>
            <a:ln>
              <a:noFill/>
            </a:ln>
          </p:spPr>
        </p:pic>
        <p:pic>
          <p:nvPicPr>
            <p:cNvPr id="234" name="Google Shape;234;p27"/>
            <p:cNvPicPr preferRelativeResize="0"/>
            <p:nvPr/>
          </p:nvPicPr>
          <p:blipFill rotWithShape="1">
            <a:blip r:embed="rId3">
              <a:alphaModFix/>
            </a:blip>
            <a:srcRect l="49959" t="13472" b="29292"/>
            <a:stretch/>
          </p:blipFill>
          <p:spPr>
            <a:xfrm>
              <a:off x="6903343" y="1215787"/>
              <a:ext cx="255350" cy="248961"/>
            </a:xfrm>
            <a:prstGeom prst="rect">
              <a:avLst/>
            </a:prstGeom>
            <a:noFill/>
            <a:ln>
              <a:noFill/>
            </a:ln>
          </p:spPr>
        </p:pic>
        <p:pic>
          <p:nvPicPr>
            <p:cNvPr id="238" name="Google Shape;238;p27"/>
            <p:cNvPicPr preferRelativeResize="0"/>
            <p:nvPr/>
          </p:nvPicPr>
          <p:blipFill rotWithShape="1">
            <a:blip r:embed="rId3">
              <a:alphaModFix/>
            </a:blip>
            <a:srcRect l="49959" t="13472" b="29292"/>
            <a:stretch/>
          </p:blipFill>
          <p:spPr>
            <a:xfrm>
              <a:off x="6903343" y="1611350"/>
              <a:ext cx="255350" cy="248961"/>
            </a:xfrm>
            <a:prstGeom prst="rect">
              <a:avLst/>
            </a:prstGeom>
            <a:noFill/>
            <a:ln>
              <a:noFill/>
            </a:ln>
          </p:spPr>
        </p:pic>
        <p:pic>
          <p:nvPicPr>
            <p:cNvPr id="255" name="Google Shape;255;p27"/>
            <p:cNvPicPr preferRelativeResize="0"/>
            <p:nvPr/>
          </p:nvPicPr>
          <p:blipFill rotWithShape="1">
            <a:blip r:embed="rId3">
              <a:alphaModFix/>
            </a:blip>
            <a:srcRect l="49959" t="13472" b="29292"/>
            <a:stretch/>
          </p:blipFill>
          <p:spPr>
            <a:xfrm>
              <a:off x="6903343" y="2420179"/>
              <a:ext cx="255350" cy="248961"/>
            </a:xfrm>
            <a:prstGeom prst="rect">
              <a:avLst/>
            </a:prstGeom>
            <a:noFill/>
            <a:ln>
              <a:noFill/>
            </a:ln>
          </p:spPr>
        </p:pic>
        <p:pic>
          <p:nvPicPr>
            <p:cNvPr id="259" name="Google Shape;259;p27"/>
            <p:cNvPicPr preferRelativeResize="0"/>
            <p:nvPr/>
          </p:nvPicPr>
          <p:blipFill rotWithShape="1">
            <a:blip r:embed="rId3">
              <a:alphaModFix/>
            </a:blip>
            <a:srcRect l="5349" t="15424" r="49999" b="27340"/>
            <a:stretch/>
          </p:blipFill>
          <p:spPr>
            <a:xfrm>
              <a:off x="6903344" y="2832031"/>
              <a:ext cx="227849" cy="248961"/>
            </a:xfrm>
            <a:prstGeom prst="rect">
              <a:avLst/>
            </a:prstGeom>
            <a:noFill/>
            <a:ln>
              <a:noFill/>
            </a:ln>
          </p:spPr>
        </p:pic>
        <p:pic>
          <p:nvPicPr>
            <p:cNvPr id="263" name="Google Shape;263;p27"/>
            <p:cNvPicPr preferRelativeResize="0"/>
            <p:nvPr/>
          </p:nvPicPr>
          <p:blipFill rotWithShape="1">
            <a:blip r:embed="rId3">
              <a:alphaModFix/>
            </a:blip>
            <a:srcRect l="5349" t="15424" r="49999" b="27340"/>
            <a:stretch/>
          </p:blipFill>
          <p:spPr>
            <a:xfrm>
              <a:off x="6917094" y="3186144"/>
              <a:ext cx="227849" cy="248961"/>
            </a:xfrm>
            <a:prstGeom prst="rect">
              <a:avLst/>
            </a:prstGeom>
            <a:noFill/>
            <a:ln>
              <a:noFill/>
            </a:ln>
          </p:spPr>
        </p:pic>
        <p:pic>
          <p:nvPicPr>
            <p:cNvPr id="267" name="Google Shape;267;p27"/>
            <p:cNvPicPr preferRelativeResize="0"/>
            <p:nvPr/>
          </p:nvPicPr>
          <p:blipFill rotWithShape="1">
            <a:blip r:embed="rId3">
              <a:alphaModFix/>
            </a:blip>
            <a:srcRect l="5349" t="15424" r="49999" b="27340"/>
            <a:stretch/>
          </p:blipFill>
          <p:spPr>
            <a:xfrm>
              <a:off x="6917094" y="3589006"/>
              <a:ext cx="227849" cy="248961"/>
            </a:xfrm>
            <a:prstGeom prst="rect">
              <a:avLst/>
            </a:prstGeom>
            <a:noFill/>
            <a:ln>
              <a:noFill/>
            </a:ln>
          </p:spPr>
        </p:pic>
        <p:pic>
          <p:nvPicPr>
            <p:cNvPr id="271" name="Google Shape;271;p27"/>
            <p:cNvPicPr preferRelativeResize="0"/>
            <p:nvPr/>
          </p:nvPicPr>
          <p:blipFill rotWithShape="1">
            <a:blip r:embed="rId3">
              <a:alphaModFix/>
            </a:blip>
            <a:srcRect l="49959" t="13472" b="29292"/>
            <a:stretch/>
          </p:blipFill>
          <p:spPr>
            <a:xfrm>
              <a:off x="6903343" y="2009231"/>
              <a:ext cx="255350" cy="248961"/>
            </a:xfrm>
            <a:prstGeom prst="rect">
              <a:avLst/>
            </a:prstGeom>
            <a:noFill/>
            <a:ln>
              <a:noFill/>
            </a:ln>
          </p:spPr>
        </p:pic>
        <p:pic>
          <p:nvPicPr>
            <p:cNvPr id="273" name="Google Shape;273;p27"/>
            <p:cNvPicPr preferRelativeResize="0"/>
            <p:nvPr/>
          </p:nvPicPr>
          <p:blipFill rotWithShape="1">
            <a:blip r:embed="rId3">
              <a:alphaModFix/>
            </a:blip>
            <a:srcRect l="5349" t="15424" r="49999" b="27340"/>
            <a:stretch/>
          </p:blipFill>
          <p:spPr>
            <a:xfrm>
              <a:off x="6908951" y="3970006"/>
              <a:ext cx="227849" cy="248961"/>
            </a:xfrm>
            <a:prstGeom prst="rect">
              <a:avLst/>
            </a:prstGeom>
            <a:noFill/>
            <a:ln>
              <a:noFill/>
            </a:ln>
          </p:spPr>
        </p:pic>
      </p:grpSp>
      <p:grpSp>
        <p:nvGrpSpPr>
          <p:cNvPr id="4" name="Group 3">
            <a:extLst>
              <a:ext uri="{FF2B5EF4-FFF2-40B4-BE49-F238E27FC236}">
                <a16:creationId xmlns:a16="http://schemas.microsoft.com/office/drawing/2014/main" id="{4BAD7688-C25B-3DAF-89B5-165DE9E0757E}"/>
              </a:ext>
            </a:extLst>
          </p:cNvPr>
          <p:cNvGrpSpPr/>
          <p:nvPr/>
        </p:nvGrpSpPr>
        <p:grpSpPr>
          <a:xfrm>
            <a:off x="4956060" y="818925"/>
            <a:ext cx="282861" cy="3415094"/>
            <a:chOff x="5244210" y="828003"/>
            <a:chExt cx="282861" cy="3415094"/>
          </a:xfrm>
        </p:grpSpPr>
        <p:pic>
          <p:nvPicPr>
            <p:cNvPr id="227" name="Google Shape;227;p27"/>
            <p:cNvPicPr preferRelativeResize="0"/>
            <p:nvPr/>
          </p:nvPicPr>
          <p:blipFill rotWithShape="1">
            <a:blip r:embed="rId4">
              <a:alphaModFix/>
            </a:blip>
            <a:srcRect l="8012" t="12957" r="8179" b="12704"/>
            <a:stretch/>
          </p:blipFill>
          <p:spPr>
            <a:xfrm>
              <a:off x="5271722" y="828003"/>
              <a:ext cx="255349" cy="247671"/>
            </a:xfrm>
            <a:prstGeom prst="rect">
              <a:avLst/>
            </a:prstGeom>
            <a:noFill/>
            <a:ln>
              <a:noFill/>
            </a:ln>
          </p:spPr>
        </p:pic>
        <p:pic>
          <p:nvPicPr>
            <p:cNvPr id="232" name="Google Shape;232;p27"/>
            <p:cNvPicPr preferRelativeResize="0"/>
            <p:nvPr/>
          </p:nvPicPr>
          <p:blipFill rotWithShape="1">
            <a:blip r:embed="rId4">
              <a:alphaModFix/>
            </a:blip>
            <a:srcRect l="8012" t="12957" r="8179" b="12704"/>
            <a:stretch/>
          </p:blipFill>
          <p:spPr>
            <a:xfrm>
              <a:off x="5271710" y="1224866"/>
              <a:ext cx="255349" cy="247671"/>
            </a:xfrm>
            <a:prstGeom prst="rect">
              <a:avLst/>
            </a:prstGeom>
            <a:noFill/>
            <a:ln>
              <a:noFill/>
            </a:ln>
          </p:spPr>
        </p:pic>
        <p:pic>
          <p:nvPicPr>
            <p:cNvPr id="236" name="Google Shape;236;p27"/>
            <p:cNvPicPr preferRelativeResize="0"/>
            <p:nvPr/>
          </p:nvPicPr>
          <p:blipFill rotWithShape="1">
            <a:blip r:embed="rId3">
              <a:alphaModFix/>
            </a:blip>
            <a:srcRect l="5349" t="15424" r="49999" b="27340"/>
            <a:stretch/>
          </p:blipFill>
          <p:spPr>
            <a:xfrm>
              <a:off x="5271710" y="1622388"/>
              <a:ext cx="227849" cy="248961"/>
            </a:xfrm>
            <a:prstGeom prst="rect">
              <a:avLst/>
            </a:prstGeom>
            <a:noFill/>
            <a:ln>
              <a:noFill/>
            </a:ln>
          </p:spPr>
        </p:pic>
        <p:pic>
          <p:nvPicPr>
            <p:cNvPr id="252" name="Google Shape;252;p27"/>
            <p:cNvPicPr preferRelativeResize="0"/>
            <p:nvPr/>
          </p:nvPicPr>
          <p:blipFill rotWithShape="1">
            <a:blip r:embed="rId5">
              <a:alphaModFix/>
            </a:blip>
            <a:srcRect l="12424" t="12017" r="17771" b="18797"/>
            <a:stretch/>
          </p:blipFill>
          <p:spPr>
            <a:xfrm>
              <a:off x="5257960" y="2429156"/>
              <a:ext cx="255350" cy="253098"/>
            </a:xfrm>
            <a:prstGeom prst="rect">
              <a:avLst/>
            </a:prstGeom>
            <a:noFill/>
            <a:ln>
              <a:noFill/>
            </a:ln>
          </p:spPr>
        </p:pic>
        <p:pic>
          <p:nvPicPr>
            <p:cNvPr id="257" name="Google Shape;257;p27"/>
            <p:cNvPicPr preferRelativeResize="0"/>
            <p:nvPr/>
          </p:nvPicPr>
          <p:blipFill rotWithShape="1">
            <a:blip r:embed="rId4">
              <a:alphaModFix/>
            </a:blip>
            <a:srcRect l="8012" t="12957" r="8179" b="12704"/>
            <a:stretch/>
          </p:blipFill>
          <p:spPr>
            <a:xfrm>
              <a:off x="5244210" y="2843083"/>
              <a:ext cx="255349" cy="247671"/>
            </a:xfrm>
            <a:prstGeom prst="rect">
              <a:avLst/>
            </a:prstGeom>
            <a:noFill/>
            <a:ln>
              <a:noFill/>
            </a:ln>
          </p:spPr>
        </p:pic>
        <p:pic>
          <p:nvPicPr>
            <p:cNvPr id="261" name="Google Shape;261;p27"/>
            <p:cNvPicPr preferRelativeResize="0"/>
            <p:nvPr/>
          </p:nvPicPr>
          <p:blipFill rotWithShape="1">
            <a:blip r:embed="rId4">
              <a:alphaModFix/>
            </a:blip>
            <a:srcRect l="8012" t="12957" r="8179" b="12704"/>
            <a:stretch/>
          </p:blipFill>
          <p:spPr>
            <a:xfrm>
              <a:off x="5257960" y="3197196"/>
              <a:ext cx="255349" cy="247671"/>
            </a:xfrm>
            <a:prstGeom prst="rect">
              <a:avLst/>
            </a:prstGeom>
            <a:noFill/>
            <a:ln>
              <a:noFill/>
            </a:ln>
          </p:spPr>
        </p:pic>
        <p:pic>
          <p:nvPicPr>
            <p:cNvPr id="265" name="Google Shape;265;p27"/>
            <p:cNvPicPr preferRelativeResize="0"/>
            <p:nvPr/>
          </p:nvPicPr>
          <p:blipFill rotWithShape="1">
            <a:blip r:embed="rId5">
              <a:alphaModFix/>
            </a:blip>
            <a:srcRect l="12424" t="12017" r="17771" b="18797"/>
            <a:stretch/>
          </p:blipFill>
          <p:spPr>
            <a:xfrm>
              <a:off x="5257960" y="3602681"/>
              <a:ext cx="255350" cy="253098"/>
            </a:xfrm>
            <a:prstGeom prst="rect">
              <a:avLst/>
            </a:prstGeom>
            <a:noFill/>
            <a:ln>
              <a:noFill/>
            </a:ln>
          </p:spPr>
        </p:pic>
        <p:pic>
          <p:nvPicPr>
            <p:cNvPr id="268" name="Google Shape;268;p27"/>
            <p:cNvPicPr preferRelativeResize="0"/>
            <p:nvPr/>
          </p:nvPicPr>
          <p:blipFill rotWithShape="1">
            <a:blip r:embed="rId5">
              <a:alphaModFix/>
            </a:blip>
            <a:srcRect l="12424" t="12017" r="17771" b="18797"/>
            <a:stretch/>
          </p:blipFill>
          <p:spPr>
            <a:xfrm>
              <a:off x="5257960" y="2018208"/>
              <a:ext cx="255350" cy="253098"/>
            </a:xfrm>
            <a:prstGeom prst="rect">
              <a:avLst/>
            </a:prstGeom>
            <a:noFill/>
            <a:ln>
              <a:noFill/>
            </a:ln>
          </p:spPr>
        </p:pic>
        <p:pic>
          <p:nvPicPr>
            <p:cNvPr id="51" name="Google Shape;265;p27">
              <a:extLst>
                <a:ext uri="{FF2B5EF4-FFF2-40B4-BE49-F238E27FC236}">
                  <a16:creationId xmlns:a16="http://schemas.microsoft.com/office/drawing/2014/main" id="{449958EF-6156-8015-6FD9-433FF741AADE}"/>
                </a:ext>
              </a:extLst>
            </p:cNvPr>
            <p:cNvPicPr preferRelativeResize="0"/>
            <p:nvPr/>
          </p:nvPicPr>
          <p:blipFill rotWithShape="1">
            <a:blip r:embed="rId5">
              <a:alphaModFix/>
            </a:blip>
            <a:srcRect l="12424" t="12017" r="17771" b="18797"/>
            <a:stretch/>
          </p:blipFill>
          <p:spPr>
            <a:xfrm>
              <a:off x="5271710" y="3989999"/>
              <a:ext cx="255350" cy="253098"/>
            </a:xfrm>
            <a:prstGeom prst="rect">
              <a:avLst/>
            </a:prstGeom>
            <a:noFill/>
            <a:ln>
              <a:noFill/>
            </a:ln>
          </p:spPr>
        </p:pic>
      </p:grpSp>
      <p:grpSp>
        <p:nvGrpSpPr>
          <p:cNvPr id="5" name="Group 4">
            <a:extLst>
              <a:ext uri="{FF2B5EF4-FFF2-40B4-BE49-F238E27FC236}">
                <a16:creationId xmlns:a16="http://schemas.microsoft.com/office/drawing/2014/main" id="{95FA04E5-7AE6-1C3B-7424-3A06B740D6A7}"/>
              </a:ext>
            </a:extLst>
          </p:cNvPr>
          <p:cNvGrpSpPr/>
          <p:nvPr/>
        </p:nvGrpSpPr>
        <p:grpSpPr>
          <a:xfrm>
            <a:off x="6107073" y="827361"/>
            <a:ext cx="269100" cy="3399400"/>
            <a:chOff x="6501160" y="828003"/>
            <a:chExt cx="269100" cy="3399400"/>
          </a:xfrm>
        </p:grpSpPr>
        <p:pic>
          <p:nvPicPr>
            <p:cNvPr id="229" name="Google Shape;229;p27"/>
            <p:cNvPicPr preferRelativeResize="0"/>
            <p:nvPr/>
          </p:nvPicPr>
          <p:blipFill rotWithShape="1">
            <a:blip r:embed="rId4">
              <a:alphaModFix/>
            </a:blip>
            <a:srcRect l="8012" t="12957" r="8179" b="12704"/>
            <a:stretch/>
          </p:blipFill>
          <p:spPr>
            <a:xfrm>
              <a:off x="6514910" y="828003"/>
              <a:ext cx="255349" cy="247671"/>
            </a:xfrm>
            <a:prstGeom prst="rect">
              <a:avLst/>
            </a:prstGeom>
            <a:noFill/>
            <a:ln>
              <a:noFill/>
            </a:ln>
          </p:spPr>
        </p:pic>
        <p:pic>
          <p:nvPicPr>
            <p:cNvPr id="233" name="Google Shape;233;p27"/>
            <p:cNvPicPr preferRelativeResize="0"/>
            <p:nvPr/>
          </p:nvPicPr>
          <p:blipFill rotWithShape="1">
            <a:blip r:embed="rId4">
              <a:alphaModFix/>
            </a:blip>
            <a:srcRect l="8012" t="12957" r="8179" b="12704"/>
            <a:stretch/>
          </p:blipFill>
          <p:spPr>
            <a:xfrm>
              <a:off x="6514910" y="1224866"/>
              <a:ext cx="255349" cy="247671"/>
            </a:xfrm>
            <a:prstGeom prst="rect">
              <a:avLst/>
            </a:prstGeom>
            <a:noFill/>
            <a:ln>
              <a:noFill/>
            </a:ln>
          </p:spPr>
        </p:pic>
        <p:pic>
          <p:nvPicPr>
            <p:cNvPr id="237" name="Google Shape;237;p27"/>
            <p:cNvPicPr preferRelativeResize="0"/>
            <p:nvPr/>
          </p:nvPicPr>
          <p:blipFill rotWithShape="1">
            <a:blip r:embed="rId4">
              <a:alphaModFix/>
            </a:blip>
            <a:srcRect l="8012" t="12957" r="8179" b="12704"/>
            <a:stretch/>
          </p:blipFill>
          <p:spPr>
            <a:xfrm>
              <a:off x="6514910" y="1621728"/>
              <a:ext cx="255349" cy="247671"/>
            </a:xfrm>
            <a:prstGeom prst="rect">
              <a:avLst/>
            </a:prstGeom>
            <a:noFill/>
            <a:ln>
              <a:noFill/>
            </a:ln>
          </p:spPr>
        </p:pic>
        <p:pic>
          <p:nvPicPr>
            <p:cNvPr id="253" name="Google Shape;253;p27"/>
            <p:cNvPicPr preferRelativeResize="0"/>
            <p:nvPr/>
          </p:nvPicPr>
          <p:blipFill rotWithShape="1">
            <a:blip r:embed="rId5">
              <a:alphaModFix/>
            </a:blip>
            <a:srcRect l="12424" t="12017" r="17771" b="18797"/>
            <a:stretch/>
          </p:blipFill>
          <p:spPr>
            <a:xfrm>
              <a:off x="6514910" y="2427843"/>
              <a:ext cx="255350" cy="253098"/>
            </a:xfrm>
            <a:prstGeom prst="rect">
              <a:avLst/>
            </a:prstGeom>
            <a:noFill/>
            <a:ln>
              <a:noFill/>
            </a:ln>
          </p:spPr>
        </p:pic>
        <p:pic>
          <p:nvPicPr>
            <p:cNvPr id="258" name="Google Shape;258;p27"/>
            <p:cNvPicPr preferRelativeResize="0"/>
            <p:nvPr/>
          </p:nvPicPr>
          <p:blipFill rotWithShape="1">
            <a:blip r:embed="rId4">
              <a:alphaModFix/>
            </a:blip>
            <a:srcRect l="8012" t="12957" r="8179" b="12704"/>
            <a:stretch/>
          </p:blipFill>
          <p:spPr>
            <a:xfrm>
              <a:off x="6501160" y="2841108"/>
              <a:ext cx="255349" cy="247671"/>
            </a:xfrm>
            <a:prstGeom prst="rect">
              <a:avLst/>
            </a:prstGeom>
            <a:noFill/>
            <a:ln>
              <a:noFill/>
            </a:ln>
          </p:spPr>
        </p:pic>
        <p:pic>
          <p:nvPicPr>
            <p:cNvPr id="262" name="Google Shape;262;p27"/>
            <p:cNvPicPr preferRelativeResize="0"/>
            <p:nvPr/>
          </p:nvPicPr>
          <p:blipFill rotWithShape="1">
            <a:blip r:embed="rId4">
              <a:alphaModFix/>
            </a:blip>
            <a:srcRect l="8012" t="12957" r="8179" b="12704"/>
            <a:stretch/>
          </p:blipFill>
          <p:spPr>
            <a:xfrm>
              <a:off x="6514910" y="3195221"/>
              <a:ext cx="255349" cy="247671"/>
            </a:xfrm>
            <a:prstGeom prst="rect">
              <a:avLst/>
            </a:prstGeom>
            <a:noFill/>
            <a:ln>
              <a:noFill/>
            </a:ln>
          </p:spPr>
        </p:pic>
        <p:pic>
          <p:nvPicPr>
            <p:cNvPr id="266" name="Google Shape;266;p27"/>
            <p:cNvPicPr preferRelativeResize="0"/>
            <p:nvPr/>
          </p:nvPicPr>
          <p:blipFill rotWithShape="1">
            <a:blip r:embed="rId5">
              <a:alphaModFix/>
            </a:blip>
            <a:srcRect l="12424" t="12017" r="17771" b="18797"/>
            <a:stretch/>
          </p:blipFill>
          <p:spPr>
            <a:xfrm>
              <a:off x="6514910" y="3601369"/>
              <a:ext cx="255350" cy="253098"/>
            </a:xfrm>
            <a:prstGeom prst="rect">
              <a:avLst/>
            </a:prstGeom>
            <a:noFill/>
            <a:ln>
              <a:noFill/>
            </a:ln>
          </p:spPr>
        </p:pic>
        <p:pic>
          <p:nvPicPr>
            <p:cNvPr id="269" name="Google Shape;269;p27"/>
            <p:cNvPicPr preferRelativeResize="0"/>
            <p:nvPr/>
          </p:nvPicPr>
          <p:blipFill rotWithShape="1">
            <a:blip r:embed="rId5">
              <a:alphaModFix/>
            </a:blip>
            <a:srcRect l="12424" t="12017" r="17771" b="18797"/>
            <a:stretch/>
          </p:blipFill>
          <p:spPr>
            <a:xfrm>
              <a:off x="6514910" y="2016896"/>
              <a:ext cx="255350" cy="253098"/>
            </a:xfrm>
            <a:prstGeom prst="rect">
              <a:avLst/>
            </a:prstGeom>
            <a:noFill/>
            <a:ln>
              <a:noFill/>
            </a:ln>
          </p:spPr>
        </p:pic>
        <p:pic>
          <p:nvPicPr>
            <p:cNvPr id="52" name="Google Shape;265;p27">
              <a:extLst>
                <a:ext uri="{FF2B5EF4-FFF2-40B4-BE49-F238E27FC236}">
                  <a16:creationId xmlns:a16="http://schemas.microsoft.com/office/drawing/2014/main" id="{B0CE642E-5268-6F1F-2B99-6E92AE49A6DE}"/>
                </a:ext>
              </a:extLst>
            </p:cNvPr>
            <p:cNvPicPr preferRelativeResize="0"/>
            <p:nvPr/>
          </p:nvPicPr>
          <p:blipFill rotWithShape="1">
            <a:blip r:embed="rId5">
              <a:alphaModFix/>
            </a:blip>
            <a:srcRect l="12424" t="12017" r="17771" b="18797"/>
            <a:stretch/>
          </p:blipFill>
          <p:spPr>
            <a:xfrm>
              <a:off x="6514909" y="3974305"/>
              <a:ext cx="255350" cy="253098"/>
            </a:xfrm>
            <a:prstGeom prst="rect">
              <a:avLst/>
            </a:prstGeom>
            <a:noFill/>
            <a:ln>
              <a:noFill/>
            </a:ln>
          </p:spPr>
        </p:pic>
      </p:grpSp>
      <p:pic>
        <p:nvPicPr>
          <p:cNvPr id="69" name="Google Shape;255;p27">
            <a:extLst>
              <a:ext uri="{FF2B5EF4-FFF2-40B4-BE49-F238E27FC236}">
                <a16:creationId xmlns:a16="http://schemas.microsoft.com/office/drawing/2014/main" id="{50ECD456-9F88-B12F-4A06-A428B3BB2FF9}"/>
              </a:ext>
            </a:extLst>
          </p:cNvPr>
          <p:cNvPicPr preferRelativeResize="0"/>
          <p:nvPr/>
        </p:nvPicPr>
        <p:blipFill rotWithShape="1">
          <a:blip r:embed="rId3">
            <a:alphaModFix/>
          </a:blip>
          <a:srcRect l="49959" t="13472" b="29292"/>
          <a:stretch/>
        </p:blipFill>
        <p:spPr>
          <a:xfrm>
            <a:off x="7236613" y="3197904"/>
            <a:ext cx="255350" cy="248961"/>
          </a:xfrm>
          <a:prstGeom prst="rect">
            <a:avLst/>
          </a:prstGeom>
          <a:noFill/>
          <a:ln>
            <a:noFill/>
          </a:ln>
        </p:spPr>
      </p:pic>
      <p:pic>
        <p:nvPicPr>
          <p:cNvPr id="72" name="Google Shape;233;p27">
            <a:extLst>
              <a:ext uri="{FF2B5EF4-FFF2-40B4-BE49-F238E27FC236}">
                <a16:creationId xmlns:a16="http://schemas.microsoft.com/office/drawing/2014/main" id="{490534EE-9B99-159D-1F0E-4F2042B7FC91}"/>
              </a:ext>
            </a:extLst>
          </p:cNvPr>
          <p:cNvPicPr preferRelativeResize="0"/>
          <p:nvPr/>
        </p:nvPicPr>
        <p:blipFill rotWithShape="1">
          <a:blip r:embed="rId4">
            <a:alphaModFix/>
          </a:blip>
          <a:srcRect l="8012" t="12957" r="8179" b="12704"/>
          <a:stretch/>
        </p:blipFill>
        <p:spPr>
          <a:xfrm>
            <a:off x="7210298" y="1231222"/>
            <a:ext cx="255349" cy="247671"/>
          </a:xfrm>
          <a:prstGeom prst="rect">
            <a:avLst/>
          </a:prstGeom>
          <a:noFill/>
          <a:ln>
            <a:noFill/>
          </a:ln>
        </p:spPr>
      </p:pic>
      <p:pic>
        <p:nvPicPr>
          <p:cNvPr id="73" name="Google Shape;237;p27">
            <a:extLst>
              <a:ext uri="{FF2B5EF4-FFF2-40B4-BE49-F238E27FC236}">
                <a16:creationId xmlns:a16="http://schemas.microsoft.com/office/drawing/2014/main" id="{12E29CAE-EDB0-3FAB-DD4F-0F063D56F736}"/>
              </a:ext>
            </a:extLst>
          </p:cNvPr>
          <p:cNvPicPr preferRelativeResize="0"/>
          <p:nvPr/>
        </p:nvPicPr>
        <p:blipFill rotWithShape="1">
          <a:blip r:embed="rId4">
            <a:alphaModFix/>
          </a:blip>
          <a:srcRect l="8012" t="12957" r="8179" b="12704"/>
          <a:stretch/>
        </p:blipFill>
        <p:spPr>
          <a:xfrm>
            <a:off x="7210298" y="1640880"/>
            <a:ext cx="255349" cy="247671"/>
          </a:xfrm>
          <a:prstGeom prst="rect">
            <a:avLst/>
          </a:prstGeom>
          <a:noFill/>
          <a:ln>
            <a:noFill/>
          </a:ln>
        </p:spPr>
      </p:pic>
      <p:pic>
        <p:nvPicPr>
          <p:cNvPr id="74" name="Google Shape;229;p27">
            <a:extLst>
              <a:ext uri="{FF2B5EF4-FFF2-40B4-BE49-F238E27FC236}">
                <a16:creationId xmlns:a16="http://schemas.microsoft.com/office/drawing/2014/main" id="{9F742B08-21E7-F2EC-8135-733F6F260B36}"/>
              </a:ext>
            </a:extLst>
          </p:cNvPr>
          <p:cNvPicPr preferRelativeResize="0"/>
          <p:nvPr/>
        </p:nvPicPr>
        <p:blipFill rotWithShape="1">
          <a:blip r:embed="rId4">
            <a:alphaModFix/>
          </a:blip>
          <a:srcRect l="8012" t="12957" r="8179" b="12704"/>
          <a:stretch/>
        </p:blipFill>
        <p:spPr>
          <a:xfrm>
            <a:off x="7210298" y="1987043"/>
            <a:ext cx="255349" cy="247671"/>
          </a:xfrm>
          <a:prstGeom prst="rect">
            <a:avLst/>
          </a:prstGeom>
          <a:noFill/>
          <a:ln>
            <a:noFill/>
          </a:ln>
        </p:spPr>
      </p:pic>
      <p:pic>
        <p:nvPicPr>
          <p:cNvPr id="75" name="Google Shape;233;p27">
            <a:extLst>
              <a:ext uri="{FF2B5EF4-FFF2-40B4-BE49-F238E27FC236}">
                <a16:creationId xmlns:a16="http://schemas.microsoft.com/office/drawing/2014/main" id="{7884DB69-5BF2-8062-1EBF-E9AAC2F58081}"/>
              </a:ext>
            </a:extLst>
          </p:cNvPr>
          <p:cNvPicPr preferRelativeResize="0"/>
          <p:nvPr/>
        </p:nvPicPr>
        <p:blipFill rotWithShape="1">
          <a:blip r:embed="rId4">
            <a:alphaModFix/>
          </a:blip>
          <a:srcRect l="8012" t="12957" r="8179" b="12704"/>
          <a:stretch/>
        </p:blipFill>
        <p:spPr>
          <a:xfrm>
            <a:off x="7210298" y="2400928"/>
            <a:ext cx="255349" cy="247671"/>
          </a:xfrm>
          <a:prstGeom prst="rect">
            <a:avLst/>
          </a:prstGeom>
          <a:noFill/>
          <a:ln>
            <a:noFill/>
          </a:ln>
        </p:spPr>
      </p:pic>
      <p:pic>
        <p:nvPicPr>
          <p:cNvPr id="76" name="Google Shape;237;p27">
            <a:extLst>
              <a:ext uri="{FF2B5EF4-FFF2-40B4-BE49-F238E27FC236}">
                <a16:creationId xmlns:a16="http://schemas.microsoft.com/office/drawing/2014/main" id="{39058C43-1292-01D4-28DB-B6EE0E860BAA}"/>
              </a:ext>
            </a:extLst>
          </p:cNvPr>
          <p:cNvPicPr preferRelativeResize="0"/>
          <p:nvPr/>
        </p:nvPicPr>
        <p:blipFill rotWithShape="1">
          <a:blip r:embed="rId4">
            <a:alphaModFix/>
          </a:blip>
          <a:srcRect l="8012" t="12957" r="8179" b="12704"/>
          <a:stretch/>
        </p:blipFill>
        <p:spPr>
          <a:xfrm>
            <a:off x="7210298" y="2810586"/>
            <a:ext cx="255349" cy="247671"/>
          </a:xfrm>
          <a:prstGeom prst="rect">
            <a:avLst/>
          </a:prstGeom>
          <a:noFill/>
          <a:ln>
            <a:noFill/>
          </a:ln>
        </p:spPr>
      </p:pic>
      <p:pic>
        <p:nvPicPr>
          <p:cNvPr id="77" name="Google Shape;228;p27">
            <a:extLst>
              <a:ext uri="{FF2B5EF4-FFF2-40B4-BE49-F238E27FC236}">
                <a16:creationId xmlns:a16="http://schemas.microsoft.com/office/drawing/2014/main" id="{0EC1DF5D-2B3D-1B15-3405-C77423CD8002}"/>
              </a:ext>
            </a:extLst>
          </p:cNvPr>
          <p:cNvPicPr preferRelativeResize="0"/>
          <p:nvPr/>
        </p:nvPicPr>
        <p:blipFill rotWithShape="1">
          <a:blip r:embed="rId3">
            <a:alphaModFix/>
          </a:blip>
          <a:srcRect l="49959" t="13472" b="29292"/>
          <a:stretch/>
        </p:blipFill>
        <p:spPr>
          <a:xfrm>
            <a:off x="7210297" y="818279"/>
            <a:ext cx="255350" cy="248961"/>
          </a:xfrm>
          <a:prstGeom prst="rect">
            <a:avLst/>
          </a:prstGeom>
          <a:noFill/>
          <a:ln>
            <a:noFill/>
          </a:ln>
        </p:spPr>
      </p:pic>
      <p:pic>
        <p:nvPicPr>
          <p:cNvPr id="78" name="Google Shape;261;p27">
            <a:extLst>
              <a:ext uri="{FF2B5EF4-FFF2-40B4-BE49-F238E27FC236}">
                <a16:creationId xmlns:a16="http://schemas.microsoft.com/office/drawing/2014/main" id="{95AF33C0-A24B-5702-5C40-A7E1BB82D5E7}"/>
              </a:ext>
            </a:extLst>
          </p:cNvPr>
          <p:cNvPicPr preferRelativeResize="0"/>
          <p:nvPr/>
        </p:nvPicPr>
        <p:blipFill rotWithShape="1">
          <a:blip r:embed="rId4">
            <a:alphaModFix/>
          </a:blip>
          <a:srcRect l="8012" t="12957" r="8179" b="12704"/>
          <a:stretch/>
        </p:blipFill>
        <p:spPr>
          <a:xfrm>
            <a:off x="7236614" y="3593603"/>
            <a:ext cx="255349" cy="247671"/>
          </a:xfrm>
          <a:prstGeom prst="rect">
            <a:avLst/>
          </a:prstGeom>
          <a:noFill/>
          <a:ln>
            <a:noFill/>
          </a:ln>
        </p:spPr>
      </p:pic>
      <p:pic>
        <p:nvPicPr>
          <p:cNvPr id="80" name="Google Shape;265;p27">
            <a:extLst>
              <a:ext uri="{FF2B5EF4-FFF2-40B4-BE49-F238E27FC236}">
                <a16:creationId xmlns:a16="http://schemas.microsoft.com/office/drawing/2014/main" id="{A039EFAA-B473-1E3D-750C-EA4F19F11269}"/>
              </a:ext>
            </a:extLst>
          </p:cNvPr>
          <p:cNvPicPr preferRelativeResize="0"/>
          <p:nvPr/>
        </p:nvPicPr>
        <p:blipFill rotWithShape="1">
          <a:blip r:embed="rId5">
            <a:alphaModFix/>
          </a:blip>
          <a:srcRect l="12424" t="12017" r="17771" b="18797"/>
          <a:stretch/>
        </p:blipFill>
        <p:spPr>
          <a:xfrm>
            <a:off x="7210297" y="3979411"/>
            <a:ext cx="255350" cy="253098"/>
          </a:xfrm>
          <a:prstGeom prst="rect">
            <a:avLst/>
          </a:prstGeom>
          <a:noFill/>
          <a:ln>
            <a:noFill/>
          </a:ln>
        </p:spPr>
      </p:pic>
      <p:pic>
        <p:nvPicPr>
          <p:cNvPr id="81" name="Picture 2">
            <a:extLst>
              <a:ext uri="{FF2B5EF4-FFF2-40B4-BE49-F238E27FC236}">
                <a16:creationId xmlns:a16="http://schemas.microsoft.com/office/drawing/2014/main" id="{425A5B72-E08E-88F8-A345-E72F1E4617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A1915C-BAC7-91D4-6A7E-3BFEED77C4A6}"/>
              </a:ext>
            </a:extLst>
          </p:cNvPr>
          <p:cNvSpPr txBox="1"/>
          <p:nvPr/>
        </p:nvSpPr>
        <p:spPr>
          <a:xfrm>
            <a:off x="896450" y="4703705"/>
            <a:ext cx="8232310" cy="338554"/>
          </a:xfrm>
          <a:prstGeom prst="rect">
            <a:avLst/>
          </a:prstGeom>
          <a:noFill/>
        </p:spPr>
        <p:txBody>
          <a:bodyPr wrap="square" rtlCol="0">
            <a:spAutoFit/>
          </a:bodyPr>
          <a:lstStyle/>
          <a:p>
            <a:r>
              <a:rPr lang="en-US" sz="1600" b="1" dirty="0"/>
              <a:t>*</a:t>
            </a:r>
            <a:r>
              <a:rPr lang="en-US" sz="900" b="1" dirty="0"/>
              <a:t> While CodeBERT is an encoder only pretrained model, it has been used for program repair with a transformer decoder trained from scratch. </a:t>
            </a:r>
          </a:p>
        </p:txBody>
      </p:sp>
    </p:spTree>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105"/>
          <p:cNvPicPr preferRelativeResize="0"/>
          <p:nvPr/>
        </p:nvPicPr>
        <p:blipFill>
          <a:blip r:embed="rId3">
            <a:alphaModFix/>
          </a:blip>
          <a:stretch>
            <a:fillRect/>
          </a:stretch>
        </p:blipFill>
        <p:spPr>
          <a:xfrm>
            <a:off x="1066807" y="2257427"/>
            <a:ext cx="7454556" cy="2278011"/>
          </a:xfrm>
          <a:prstGeom prst="rect">
            <a:avLst/>
          </a:prstGeom>
          <a:noFill/>
          <a:ln>
            <a:noFill/>
          </a:ln>
        </p:spPr>
      </p:pic>
      <p:pic>
        <p:nvPicPr>
          <p:cNvPr id="1089" name="Google Shape;1089;p105"/>
          <p:cNvPicPr preferRelativeResize="0"/>
          <p:nvPr/>
        </p:nvPicPr>
        <p:blipFill>
          <a:blip r:embed="rId4">
            <a:alphaModFix/>
          </a:blip>
          <a:stretch>
            <a:fillRect/>
          </a:stretch>
        </p:blipFill>
        <p:spPr>
          <a:xfrm>
            <a:off x="1066807" y="2261800"/>
            <a:ext cx="7454556" cy="2269283"/>
          </a:xfrm>
          <a:prstGeom prst="rect">
            <a:avLst/>
          </a:prstGeom>
          <a:noFill/>
          <a:ln>
            <a:noFill/>
          </a:ln>
        </p:spPr>
      </p:pic>
      <p:pic>
        <p:nvPicPr>
          <p:cNvPr id="1090" name="Google Shape;1090;p105"/>
          <p:cNvPicPr preferRelativeResize="0"/>
          <p:nvPr/>
        </p:nvPicPr>
        <p:blipFill>
          <a:blip r:embed="rId5">
            <a:alphaModFix/>
          </a:blip>
          <a:stretch>
            <a:fillRect/>
          </a:stretch>
        </p:blipFill>
        <p:spPr>
          <a:xfrm>
            <a:off x="1066679" y="2262693"/>
            <a:ext cx="7488712" cy="2269283"/>
          </a:xfrm>
          <a:prstGeom prst="rect">
            <a:avLst/>
          </a:prstGeom>
          <a:noFill/>
          <a:ln>
            <a:noFill/>
          </a:ln>
        </p:spPr>
      </p:pic>
      <p:sp>
        <p:nvSpPr>
          <p:cNvPr id="1091" name="Google Shape;109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120</a:t>
            </a:fld>
            <a:endParaRPr/>
          </a:p>
        </p:txBody>
      </p:sp>
      <p:pic>
        <p:nvPicPr>
          <p:cNvPr id="1092" name="Google Shape;1092;p105"/>
          <p:cNvPicPr preferRelativeResize="0"/>
          <p:nvPr/>
        </p:nvPicPr>
        <p:blipFill>
          <a:blip r:embed="rId6">
            <a:alphaModFix/>
          </a:blip>
          <a:stretch>
            <a:fillRect/>
          </a:stretch>
        </p:blipFill>
        <p:spPr>
          <a:xfrm>
            <a:off x="1066800" y="460165"/>
            <a:ext cx="7010225" cy="1196511"/>
          </a:xfrm>
          <a:prstGeom prst="rect">
            <a:avLst/>
          </a:prstGeom>
          <a:noFill/>
          <a:ln>
            <a:noFill/>
          </a:ln>
        </p:spPr>
      </p:pic>
      <p:pic>
        <p:nvPicPr>
          <p:cNvPr id="1093" name="Google Shape;1093;p105"/>
          <p:cNvPicPr preferRelativeResize="0"/>
          <p:nvPr/>
        </p:nvPicPr>
        <p:blipFill>
          <a:blip r:embed="rId7">
            <a:alphaModFix/>
          </a:blip>
          <a:stretch>
            <a:fillRect/>
          </a:stretch>
        </p:blipFill>
        <p:spPr>
          <a:xfrm>
            <a:off x="1066800" y="2261789"/>
            <a:ext cx="7710726" cy="2269283"/>
          </a:xfrm>
          <a:prstGeom prst="rect">
            <a:avLst/>
          </a:prstGeom>
          <a:noFill/>
          <a:ln>
            <a:noFill/>
          </a:ln>
        </p:spPr>
      </p:pic>
      <p:pic>
        <p:nvPicPr>
          <p:cNvPr id="1094" name="Google Shape;1094;p105"/>
          <p:cNvPicPr preferRelativeResize="0"/>
          <p:nvPr/>
        </p:nvPicPr>
        <p:blipFill>
          <a:blip r:embed="rId8">
            <a:alphaModFix/>
          </a:blip>
          <a:stretch>
            <a:fillRect/>
          </a:stretch>
        </p:blipFill>
        <p:spPr>
          <a:xfrm>
            <a:off x="1066799" y="2258332"/>
            <a:ext cx="7710726" cy="2278011"/>
          </a:xfrm>
          <a:prstGeom prst="rect">
            <a:avLst/>
          </a:prstGeom>
          <a:noFill/>
          <a:ln>
            <a:noFill/>
          </a:ln>
        </p:spPr>
      </p:pic>
      <p:sp>
        <p:nvSpPr>
          <p:cNvPr id="1095" name="Google Shape;1095;p105"/>
          <p:cNvSpPr/>
          <p:nvPr/>
        </p:nvSpPr>
        <p:spPr>
          <a:xfrm>
            <a:off x="1425125" y="3748475"/>
            <a:ext cx="8784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5"/>
          <p:cNvSpPr/>
          <p:nvPr/>
        </p:nvSpPr>
        <p:spPr>
          <a:xfrm>
            <a:off x="6314850" y="3051750"/>
            <a:ext cx="8199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animEffect transition="in" filter="fade">
                                      <p:cBhvr>
                                        <p:cTn id="7" dur="1000"/>
                                        <p:tgtEl>
                                          <p:spTgt spid="10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93"/>
                                        </p:tgtEl>
                                      </p:cBhvr>
                                    </p:animEffect>
                                    <p:set>
                                      <p:cBhvr>
                                        <p:cTn id="12" dur="1" fill="hold">
                                          <p:stCondLst>
                                            <p:cond delay="1000"/>
                                          </p:stCondLst>
                                        </p:cTn>
                                        <p:tgtEl>
                                          <p:spTgt spid="109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94"/>
                                        </p:tgtEl>
                                        <p:attrNameLst>
                                          <p:attrName>style.visibility</p:attrName>
                                        </p:attrNameLst>
                                      </p:cBhvr>
                                      <p:to>
                                        <p:strVal val="visible"/>
                                      </p:to>
                                    </p:set>
                                    <p:animEffect transition="in" filter="fade">
                                      <p:cBhvr>
                                        <p:cTn id="15" dur="1000"/>
                                        <p:tgtEl>
                                          <p:spTgt spid="10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1094"/>
                                        </p:tgtEl>
                                      </p:cBhvr>
                                    </p:animEffect>
                                    <p:set>
                                      <p:cBhvr>
                                        <p:cTn id="20" dur="1" fill="hold">
                                          <p:stCondLst>
                                            <p:cond delay="1000"/>
                                          </p:stCondLst>
                                        </p:cTn>
                                        <p:tgtEl>
                                          <p:spTgt spid="109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animEffect transition="in" filter="fade">
                                      <p:cBhvr>
                                        <p:cTn id="23" dur="1000"/>
                                        <p:tgtEl>
                                          <p:spTgt spid="10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1088"/>
                                        </p:tgtEl>
                                      </p:cBhvr>
                                    </p:animEffect>
                                    <p:set>
                                      <p:cBhvr>
                                        <p:cTn id="28" dur="1" fill="hold">
                                          <p:stCondLst>
                                            <p:cond delay="1000"/>
                                          </p:stCondLst>
                                        </p:cTn>
                                        <p:tgtEl>
                                          <p:spTgt spid="108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089"/>
                                        </p:tgtEl>
                                        <p:attrNameLst>
                                          <p:attrName>style.visibility</p:attrName>
                                        </p:attrNameLst>
                                      </p:cBhvr>
                                      <p:to>
                                        <p:strVal val="visible"/>
                                      </p:to>
                                    </p:set>
                                    <p:animEffect transition="in" filter="fade">
                                      <p:cBhvr>
                                        <p:cTn id="31" dur="1000"/>
                                        <p:tgtEl>
                                          <p:spTgt spid="10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1089"/>
                                        </p:tgtEl>
                                      </p:cBhvr>
                                    </p:animEffect>
                                    <p:set>
                                      <p:cBhvr>
                                        <p:cTn id="36" dur="1" fill="hold">
                                          <p:stCondLst>
                                            <p:cond delay="1000"/>
                                          </p:stCondLst>
                                        </p:cTn>
                                        <p:tgtEl>
                                          <p:spTgt spid="108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90"/>
                                        </p:tgtEl>
                                        <p:attrNameLst>
                                          <p:attrName>style.visibility</p:attrName>
                                        </p:attrNameLst>
                                      </p:cBhvr>
                                      <p:to>
                                        <p:strVal val="visible"/>
                                      </p:to>
                                    </p:set>
                                    <p:animEffect transition="in" filter="fade">
                                      <p:cBhvr>
                                        <p:cTn id="39" dur="1000"/>
                                        <p:tgtEl>
                                          <p:spTgt spid="10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95"/>
                                        </p:tgtEl>
                                        <p:attrNameLst>
                                          <p:attrName>style.visibility</p:attrName>
                                        </p:attrNameLst>
                                      </p:cBhvr>
                                      <p:to>
                                        <p:strVal val="visible"/>
                                      </p:to>
                                    </p:set>
                                    <p:animEffect transition="in" filter="fade">
                                      <p:cBhvr>
                                        <p:cTn id="44" dur="1000"/>
                                        <p:tgtEl>
                                          <p:spTgt spid="1095"/>
                                        </p:tgtEl>
                                      </p:cBhvr>
                                    </p:animEffect>
                                  </p:childTnLst>
                                </p:cTn>
                              </p:par>
                              <p:par>
                                <p:cTn id="45" presetID="10" presetClass="entr" presetSubtype="0" fill="hold" nodeType="withEffect">
                                  <p:stCondLst>
                                    <p:cond delay="0"/>
                                  </p:stCondLst>
                                  <p:childTnLst>
                                    <p:set>
                                      <p:cBhvr>
                                        <p:cTn id="46" dur="1" fill="hold">
                                          <p:stCondLst>
                                            <p:cond delay="0"/>
                                          </p:stCondLst>
                                        </p:cTn>
                                        <p:tgtEl>
                                          <p:spTgt spid="1096"/>
                                        </p:tgtEl>
                                        <p:attrNameLst>
                                          <p:attrName>style.visibility</p:attrName>
                                        </p:attrNameLst>
                                      </p:cBhvr>
                                      <p:to>
                                        <p:strVal val="visible"/>
                                      </p:to>
                                    </p:set>
                                    <p:animEffect transition="in" filter="fade">
                                      <p:cBhvr>
                                        <p:cTn id="47" dur="1000"/>
                                        <p:tgtEl>
                                          <p:spTgt spid="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103"/>
          <p:cNvPicPr preferRelativeResize="0"/>
          <p:nvPr/>
        </p:nvPicPr>
        <p:blipFill>
          <a:blip r:embed="rId3">
            <a:alphaModFix/>
          </a:blip>
          <a:stretch>
            <a:fillRect/>
          </a:stretch>
        </p:blipFill>
        <p:spPr>
          <a:xfrm>
            <a:off x="457200" y="1039175"/>
            <a:ext cx="4394149" cy="2936326"/>
          </a:xfrm>
          <a:prstGeom prst="rect">
            <a:avLst/>
          </a:prstGeom>
          <a:noFill/>
          <a:ln>
            <a:noFill/>
          </a:ln>
        </p:spPr>
      </p:pic>
      <p:sp>
        <p:nvSpPr>
          <p:cNvPr id="1072" name="Google Shape;107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BERT - Pretrained Transformer Encoder</a:t>
            </a:r>
            <a:endParaRPr sz="1800"/>
          </a:p>
        </p:txBody>
      </p:sp>
      <p:sp>
        <p:nvSpPr>
          <p:cNvPr id="1073" name="Google Shape;1073;p103"/>
          <p:cNvSpPr txBox="1"/>
          <p:nvPr/>
        </p:nvSpPr>
        <p:spPr>
          <a:xfrm>
            <a:off x="5212700" y="1568425"/>
            <a:ext cx="36195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Pre-training:</a:t>
            </a:r>
            <a:r>
              <a:rPr lang="en">
                <a:latin typeface="Georgia"/>
                <a:ea typeface="Georgia"/>
                <a:cs typeface="Georgia"/>
                <a:sym typeface="Georgia"/>
              </a:rPr>
              <a:t> </a:t>
            </a:r>
            <a:endParaRPr>
              <a:latin typeface="Georgia"/>
              <a:ea typeface="Georgia"/>
              <a:cs typeface="Georgia"/>
              <a:sym typeface="Georgia"/>
            </a:endParaRPr>
          </a:p>
          <a:p>
            <a:pPr marL="0" lvl="0" indent="0" algn="l" rtl="0">
              <a:spcBef>
                <a:spcPts val="0"/>
              </a:spcBef>
              <a:spcAft>
                <a:spcPts val="0"/>
              </a:spcAft>
              <a:buNone/>
            </a:pPr>
            <a:r>
              <a:rPr lang="en">
                <a:latin typeface="Georgia"/>
                <a:ea typeface="Georgia"/>
                <a:cs typeface="Georgia"/>
                <a:sym typeface="Georgia"/>
              </a:rPr>
              <a:t>Task agnostic Masked Language Model.</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1074" name="Google Shape;1074;p103"/>
          <p:cNvSpPr/>
          <p:nvPr/>
        </p:nvSpPr>
        <p:spPr>
          <a:xfrm>
            <a:off x="1523550" y="4174775"/>
            <a:ext cx="6096900" cy="622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Georgia"/>
                <a:ea typeface="Georgia"/>
                <a:cs typeface="Georgia"/>
                <a:sym typeface="Georgia"/>
              </a:rPr>
              <a:t>SE usage:</a:t>
            </a:r>
            <a:r>
              <a:rPr lang="en" sz="1800">
                <a:latin typeface="Georgia"/>
                <a:ea typeface="Georgia"/>
                <a:cs typeface="Georgia"/>
                <a:sym typeface="Georgia"/>
              </a:rPr>
              <a:t> Better </a:t>
            </a:r>
            <a:r>
              <a:rPr lang="en" sz="1800" b="1">
                <a:solidFill>
                  <a:srgbClr val="351C75"/>
                </a:solidFill>
                <a:latin typeface="Georgia"/>
                <a:ea typeface="Georgia"/>
                <a:cs typeface="Georgia"/>
                <a:sym typeface="Georgia"/>
              </a:rPr>
              <a:t>Suitable</a:t>
            </a:r>
            <a:r>
              <a:rPr lang="en" sz="1800">
                <a:latin typeface="Georgia"/>
                <a:ea typeface="Georgia"/>
                <a:cs typeface="Georgia"/>
                <a:sym typeface="Georgia"/>
              </a:rPr>
              <a:t> for </a:t>
            </a:r>
            <a:r>
              <a:rPr lang="en" sz="1800" b="1">
                <a:solidFill>
                  <a:srgbClr val="274E13"/>
                </a:solidFill>
                <a:latin typeface="Georgia"/>
                <a:ea typeface="Georgia"/>
                <a:cs typeface="Georgia"/>
                <a:sym typeface="Georgia"/>
              </a:rPr>
              <a:t>Understanding Code</a:t>
            </a:r>
            <a:r>
              <a:rPr lang="en" sz="1800">
                <a:latin typeface="Georgia"/>
                <a:ea typeface="Georgia"/>
                <a:cs typeface="Georgia"/>
                <a:sym typeface="Georgia"/>
              </a:rPr>
              <a:t>.</a:t>
            </a:r>
            <a:endParaRPr sz="1800">
              <a:latin typeface="Georgia"/>
              <a:ea typeface="Georgia"/>
              <a:cs typeface="Georgia"/>
              <a:sym typeface="Georgia"/>
            </a:endParaRPr>
          </a:p>
        </p:txBody>
      </p:sp>
      <p:sp>
        <p:nvSpPr>
          <p:cNvPr id="1075" name="Google Shape;107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121</a:t>
            </a:fld>
            <a:endParaRPr/>
          </a:p>
        </p:txBody>
      </p:sp>
      <p:sp>
        <p:nvSpPr>
          <p:cNvPr id="1076" name="Google Shape;1076;p103"/>
          <p:cNvSpPr/>
          <p:nvPr/>
        </p:nvSpPr>
        <p:spPr>
          <a:xfrm>
            <a:off x="5212700" y="2753650"/>
            <a:ext cx="3476100" cy="775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0000FF"/>
              </a:buClr>
              <a:buSzPts val="1400"/>
              <a:buFont typeface="Georgia"/>
              <a:buAutoNum type="arabicPeriod"/>
            </a:pPr>
            <a:r>
              <a:rPr lang="en" dirty="0">
                <a:solidFill>
                  <a:srgbClr val="0000FF"/>
                </a:solidFill>
                <a:latin typeface="Georgia"/>
                <a:ea typeface="Georgia"/>
                <a:cs typeface="Georgia"/>
                <a:sym typeface="Georgia"/>
              </a:rPr>
              <a:t>CuBERT - Kanade </a:t>
            </a:r>
            <a:r>
              <a:rPr lang="en" i="1" dirty="0">
                <a:solidFill>
                  <a:srgbClr val="0000FF"/>
                </a:solidFill>
                <a:latin typeface="Georgia"/>
                <a:ea typeface="Georgia"/>
                <a:cs typeface="Georgia"/>
                <a:sym typeface="Georgia"/>
              </a:rPr>
              <a:t>et. al.</a:t>
            </a:r>
            <a:r>
              <a:rPr lang="en" dirty="0">
                <a:solidFill>
                  <a:srgbClr val="0000FF"/>
                </a:solidFill>
                <a:latin typeface="Georgia"/>
                <a:ea typeface="Georgia"/>
                <a:cs typeface="Georgia"/>
                <a:sym typeface="Georgia"/>
              </a:rPr>
              <a:t> 2020.</a:t>
            </a:r>
            <a:endParaRPr dirty="0">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dirty="0">
                <a:solidFill>
                  <a:srgbClr val="0000FF"/>
                </a:solidFill>
                <a:latin typeface="Georgia"/>
                <a:ea typeface="Georgia"/>
                <a:cs typeface="Georgia"/>
                <a:sym typeface="Georgia"/>
              </a:rPr>
              <a:t>CodeBERT - Feng </a:t>
            </a:r>
            <a:r>
              <a:rPr lang="en" i="1" dirty="0">
                <a:solidFill>
                  <a:srgbClr val="0000FF"/>
                </a:solidFill>
                <a:latin typeface="Georgia"/>
                <a:ea typeface="Georgia"/>
                <a:cs typeface="Georgia"/>
                <a:sym typeface="Georgia"/>
              </a:rPr>
              <a:t>et. al.</a:t>
            </a:r>
            <a:r>
              <a:rPr lang="en" dirty="0">
                <a:solidFill>
                  <a:srgbClr val="0000FF"/>
                </a:solidFill>
                <a:latin typeface="Georgia"/>
                <a:ea typeface="Georgia"/>
                <a:cs typeface="Georgia"/>
                <a:sym typeface="Georgia"/>
              </a:rPr>
              <a:t> 2020.</a:t>
            </a:r>
            <a:endParaRPr dirty="0">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dirty="0">
                <a:solidFill>
                  <a:srgbClr val="0000FF"/>
                </a:solidFill>
                <a:latin typeface="Georgia"/>
                <a:ea typeface="Georgia"/>
                <a:cs typeface="Georgia"/>
                <a:sym typeface="Georgia"/>
              </a:rPr>
              <a:t>GraphCodeBERT - Guo </a:t>
            </a:r>
            <a:r>
              <a:rPr lang="en" i="1" dirty="0">
                <a:solidFill>
                  <a:srgbClr val="0000FF"/>
                </a:solidFill>
                <a:latin typeface="Georgia"/>
                <a:ea typeface="Georgia"/>
                <a:cs typeface="Georgia"/>
                <a:sym typeface="Georgia"/>
              </a:rPr>
              <a:t>et. al.</a:t>
            </a:r>
            <a:r>
              <a:rPr lang="en" dirty="0">
                <a:solidFill>
                  <a:srgbClr val="0000FF"/>
                </a:solidFill>
                <a:latin typeface="Georgia"/>
                <a:ea typeface="Georgia"/>
                <a:cs typeface="Georgia"/>
                <a:sym typeface="Georgia"/>
              </a:rPr>
              <a:t> 2021</a:t>
            </a:r>
            <a:endParaRPr dirty="0">
              <a:solidFill>
                <a:srgbClr val="0000FF"/>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p:cTn id="7" dur="1000"/>
                                        <p:tgtEl>
                                          <p:spTgt spid="10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3">
                                            <p:txEl>
                                              <p:pRg st="1" end="1"/>
                                            </p:txEl>
                                          </p:spTgt>
                                        </p:tgtEl>
                                        <p:attrNameLst>
                                          <p:attrName>style.visibility</p:attrName>
                                        </p:attrNameLst>
                                      </p:cBhvr>
                                      <p:to>
                                        <p:strVal val="visible"/>
                                      </p:to>
                                    </p:set>
                                    <p:animEffect transition="in" filter="fade">
                                      <p:cBhvr>
                                        <p:cTn id="12" dur="1000"/>
                                        <p:tgtEl>
                                          <p:spTgt spid="10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3">
                                            <p:txEl>
                                              <p:pRg st="2" end="2"/>
                                            </p:txEl>
                                          </p:spTgt>
                                        </p:tgtEl>
                                        <p:attrNameLst>
                                          <p:attrName>style.visibility</p:attrName>
                                        </p:attrNameLst>
                                      </p:cBhvr>
                                      <p:to>
                                        <p:strVal val="visible"/>
                                      </p:to>
                                    </p:set>
                                    <p:animEffect transition="in" filter="fade">
                                      <p:cBhvr>
                                        <p:cTn id="17" dur="1000"/>
                                        <p:tgtEl>
                                          <p:spTgt spid="10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3">
                                            <p:txEl>
                                              <p:pRg st="3" end="3"/>
                                            </p:txEl>
                                          </p:spTgt>
                                        </p:tgtEl>
                                        <p:attrNameLst>
                                          <p:attrName>style.visibility</p:attrName>
                                        </p:attrNameLst>
                                      </p:cBhvr>
                                      <p:to>
                                        <p:strVal val="visible"/>
                                      </p:to>
                                    </p:set>
                                    <p:animEffect transition="in" filter="fade">
                                      <p:cBhvr>
                                        <p:cTn id="22" dur="1000"/>
                                        <p:tgtEl>
                                          <p:spTgt spid="10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4"/>
                                        </p:tgtEl>
                                        <p:attrNameLst>
                                          <p:attrName>style.visibility</p:attrName>
                                        </p:attrNameLst>
                                      </p:cBhvr>
                                      <p:to>
                                        <p:strVal val="visible"/>
                                      </p:to>
                                    </p:set>
                                    <p:animEffect transition="in" filter="fade">
                                      <p:cBhvr>
                                        <p:cTn id="27" dur="1000"/>
                                        <p:tgtEl>
                                          <p:spTgt spid="1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6"/>
                                        </p:tgtEl>
                                        <p:attrNameLst>
                                          <p:attrName>style.visibility</p:attrName>
                                        </p:attrNameLst>
                                      </p:cBhvr>
                                      <p:to>
                                        <p:strVal val="visible"/>
                                      </p:to>
                                    </p:set>
                                    <p:animEffect transition="in" filter="fade">
                                      <p:cBhvr>
                                        <p:cTn id="32" dur="10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122</a:t>
            </a:fld>
            <a:endParaRPr/>
          </a:p>
        </p:txBody>
      </p:sp>
      <p:pic>
        <p:nvPicPr>
          <p:cNvPr id="1082" name="Google Shape;1082;p104"/>
          <p:cNvPicPr preferRelativeResize="0"/>
          <p:nvPr/>
        </p:nvPicPr>
        <p:blipFill>
          <a:blip r:embed="rId3">
            <a:alphaModFix/>
          </a:blip>
          <a:stretch>
            <a:fillRect/>
          </a:stretch>
        </p:blipFill>
        <p:spPr>
          <a:xfrm>
            <a:off x="1423975" y="955900"/>
            <a:ext cx="6296025" cy="1838325"/>
          </a:xfrm>
          <a:prstGeom prst="rect">
            <a:avLst/>
          </a:prstGeom>
          <a:noFill/>
          <a:ln>
            <a:noFill/>
          </a:ln>
        </p:spPr>
      </p:pic>
      <p:sp>
        <p:nvSpPr>
          <p:cNvPr id="1083" name="Google Shape;1083;p104"/>
          <p:cNvSpPr/>
          <p:nvPr/>
        </p:nvSpPr>
        <p:spPr>
          <a:xfrm>
            <a:off x="1106075" y="3229850"/>
            <a:ext cx="6960300" cy="11517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CC0000"/>
                </a:solidFill>
                <a:latin typeface="Georgia"/>
                <a:ea typeface="Georgia"/>
                <a:cs typeface="Georgia"/>
                <a:sym typeface="Georgia"/>
              </a:rPr>
              <a:t>Knowledge about </a:t>
            </a:r>
            <a:r>
              <a:rPr lang="en" sz="2200" b="1">
                <a:solidFill>
                  <a:srgbClr val="FF0000"/>
                </a:solidFill>
                <a:latin typeface="Georgia"/>
                <a:ea typeface="Georgia"/>
                <a:cs typeface="Georgia"/>
                <a:sym typeface="Georgia"/>
              </a:rPr>
              <a:t>generation</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is</a:t>
            </a:r>
            <a:r>
              <a:rPr lang="en" sz="2200">
                <a:solidFill>
                  <a:srgbClr val="FF0000"/>
                </a:solidFill>
                <a:latin typeface="Georgia"/>
                <a:ea typeface="Georgia"/>
                <a:cs typeface="Georgia"/>
                <a:sym typeface="Georgia"/>
              </a:rPr>
              <a:t> </a:t>
            </a:r>
            <a:r>
              <a:rPr lang="en" sz="2200" b="1">
                <a:solidFill>
                  <a:srgbClr val="FF0000"/>
                </a:solidFill>
                <a:latin typeface="Georgia"/>
                <a:ea typeface="Georgia"/>
                <a:cs typeface="Georgia"/>
                <a:sym typeface="Georgia"/>
              </a:rPr>
              <a:t>not</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embedded in Decoder</a:t>
            </a:r>
            <a:r>
              <a:rPr lang="en" sz="2200">
                <a:solidFill>
                  <a:srgbClr val="FF0000"/>
                </a:solidFill>
                <a:latin typeface="Georgia"/>
                <a:ea typeface="Georgia"/>
                <a:cs typeface="Georgia"/>
                <a:sym typeface="Georgia"/>
              </a:rPr>
              <a:t>. </a:t>
            </a:r>
            <a:endParaRPr sz="2200">
              <a:solidFill>
                <a:srgbClr val="FF0000"/>
              </a:solidFill>
              <a:latin typeface="Georgia"/>
              <a:ea typeface="Georgia"/>
              <a:cs typeface="Georgia"/>
              <a:sym typeface="Georgia"/>
            </a:endParaRPr>
          </a:p>
        </p:txBody>
      </p:sp>
    </p:spTree>
  </p:cSld>
  <p:clrMapOvr>
    <a:masterClrMapping/>
  </p:clrMapOvr>
  <p:transition spd="med">
    <p:pull/>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123</a:t>
            </a:fld>
            <a:endParaRPr/>
          </a:p>
        </p:txBody>
      </p:sp>
      <p:sp>
        <p:nvSpPr>
          <p:cNvPr id="1136" name="Google Shape;1136;p109"/>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CodeBERT vs. CodeGPT vs. PLBART</a:t>
            </a:r>
            <a:endParaRPr sz="2520">
              <a:solidFill>
                <a:srgbClr val="000000"/>
              </a:solidFill>
              <a:latin typeface="Georgia"/>
              <a:ea typeface="Georgia"/>
              <a:cs typeface="Georgia"/>
              <a:sym typeface="Georgia"/>
            </a:endParaRPr>
          </a:p>
        </p:txBody>
      </p:sp>
      <p:grpSp>
        <p:nvGrpSpPr>
          <p:cNvPr id="1137" name="Google Shape;1137;p109"/>
          <p:cNvGrpSpPr/>
          <p:nvPr/>
        </p:nvGrpSpPr>
        <p:grpSpPr>
          <a:xfrm>
            <a:off x="164400" y="1139350"/>
            <a:ext cx="4338125" cy="1557575"/>
            <a:chOff x="164400" y="1291750"/>
            <a:chExt cx="4338125" cy="1557575"/>
          </a:xfrm>
        </p:grpSpPr>
        <p:sp>
          <p:nvSpPr>
            <p:cNvPr id="1138" name="Google Shape;1138;p109"/>
            <p:cNvSpPr/>
            <p:nvPr/>
          </p:nvSpPr>
          <p:spPr>
            <a:xfrm>
              <a:off x="164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109"/>
            <p:cNvGrpSpPr/>
            <p:nvPr/>
          </p:nvGrpSpPr>
          <p:grpSpPr>
            <a:xfrm>
              <a:off x="240325" y="1390900"/>
              <a:ext cx="4262200" cy="1458425"/>
              <a:chOff x="240325" y="1390900"/>
              <a:chExt cx="4262200" cy="1458425"/>
            </a:xfrm>
          </p:grpSpPr>
          <p:pic>
            <p:nvPicPr>
              <p:cNvPr id="1140" name="Google Shape;1140;p109"/>
              <p:cNvPicPr preferRelativeResize="0"/>
              <p:nvPr/>
            </p:nvPicPr>
            <p:blipFill rotWithShape="1">
              <a:blip r:embed="rId3">
                <a:alphaModFix/>
              </a:blip>
              <a:srcRect l="6664"/>
              <a:stretch/>
            </p:blipFill>
            <p:spPr>
              <a:xfrm>
                <a:off x="240325" y="1390900"/>
                <a:ext cx="4262200" cy="1148450"/>
              </a:xfrm>
              <a:prstGeom prst="rect">
                <a:avLst/>
              </a:prstGeom>
              <a:noFill/>
              <a:ln>
                <a:noFill/>
              </a:ln>
            </p:spPr>
          </p:pic>
          <p:sp>
            <p:nvSpPr>
              <p:cNvPr id="1141" name="Google Shape;1141;p109"/>
              <p:cNvSpPr txBox="1"/>
              <p:nvPr/>
            </p:nvSpPr>
            <p:spPr>
              <a:xfrm>
                <a:off x="2029275" y="2449125"/>
                <a:ext cx="6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BERT</a:t>
                </a:r>
                <a:endParaRPr>
                  <a:latin typeface="Times New Roman"/>
                  <a:ea typeface="Times New Roman"/>
                  <a:cs typeface="Times New Roman"/>
                  <a:sym typeface="Times New Roman"/>
                </a:endParaRPr>
              </a:p>
            </p:txBody>
          </p:sp>
        </p:grpSp>
      </p:grpSp>
      <p:grpSp>
        <p:nvGrpSpPr>
          <p:cNvPr id="1142" name="Google Shape;1142;p109"/>
          <p:cNvGrpSpPr/>
          <p:nvPr/>
        </p:nvGrpSpPr>
        <p:grpSpPr>
          <a:xfrm>
            <a:off x="4660200" y="1139350"/>
            <a:ext cx="4338000" cy="1557575"/>
            <a:chOff x="4736400" y="1291750"/>
            <a:chExt cx="4338000" cy="1557575"/>
          </a:xfrm>
        </p:grpSpPr>
        <p:pic>
          <p:nvPicPr>
            <p:cNvPr id="1143" name="Google Shape;1143;p109"/>
            <p:cNvPicPr preferRelativeResize="0"/>
            <p:nvPr/>
          </p:nvPicPr>
          <p:blipFill>
            <a:blip r:embed="rId4">
              <a:alphaModFix/>
            </a:blip>
            <a:stretch>
              <a:fillRect/>
            </a:stretch>
          </p:blipFill>
          <p:spPr>
            <a:xfrm>
              <a:off x="4807325" y="1428231"/>
              <a:ext cx="4262199" cy="1073794"/>
            </a:xfrm>
            <a:prstGeom prst="rect">
              <a:avLst/>
            </a:prstGeom>
            <a:noFill/>
            <a:ln>
              <a:noFill/>
            </a:ln>
          </p:spPr>
        </p:pic>
        <p:sp>
          <p:nvSpPr>
            <p:cNvPr id="1144" name="Google Shape;1144;p109"/>
            <p:cNvSpPr txBox="1"/>
            <p:nvPr/>
          </p:nvSpPr>
          <p:spPr>
            <a:xfrm>
              <a:off x="6664080" y="2449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GPT</a:t>
              </a:r>
              <a:endParaRPr>
                <a:latin typeface="Times New Roman"/>
                <a:ea typeface="Times New Roman"/>
                <a:cs typeface="Times New Roman"/>
                <a:sym typeface="Times New Roman"/>
              </a:endParaRPr>
            </a:p>
          </p:txBody>
        </p:sp>
        <p:sp>
          <p:nvSpPr>
            <p:cNvPr id="1145" name="Google Shape;1145;p109"/>
            <p:cNvSpPr/>
            <p:nvPr/>
          </p:nvSpPr>
          <p:spPr>
            <a:xfrm>
              <a:off x="4736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9"/>
          <p:cNvGrpSpPr/>
          <p:nvPr/>
        </p:nvGrpSpPr>
        <p:grpSpPr>
          <a:xfrm>
            <a:off x="1904125" y="2815750"/>
            <a:ext cx="5335751" cy="1771275"/>
            <a:chOff x="1904125" y="2891950"/>
            <a:chExt cx="5335751" cy="1771275"/>
          </a:xfrm>
        </p:grpSpPr>
        <p:pic>
          <p:nvPicPr>
            <p:cNvPr id="1147" name="Google Shape;1147;p109"/>
            <p:cNvPicPr preferRelativeResize="0"/>
            <p:nvPr/>
          </p:nvPicPr>
          <p:blipFill>
            <a:blip r:embed="rId5">
              <a:alphaModFix/>
            </a:blip>
            <a:stretch>
              <a:fillRect/>
            </a:stretch>
          </p:blipFill>
          <p:spPr>
            <a:xfrm>
              <a:off x="1904125" y="2920732"/>
              <a:ext cx="5335751" cy="1428293"/>
            </a:xfrm>
            <a:prstGeom prst="rect">
              <a:avLst/>
            </a:prstGeom>
            <a:noFill/>
            <a:ln>
              <a:noFill/>
            </a:ln>
          </p:spPr>
        </p:pic>
        <p:sp>
          <p:nvSpPr>
            <p:cNvPr id="1148" name="Google Shape;1148;p109"/>
            <p:cNvSpPr/>
            <p:nvPr/>
          </p:nvSpPr>
          <p:spPr>
            <a:xfrm>
              <a:off x="1981725" y="2891950"/>
              <a:ext cx="5231100" cy="16875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9"/>
            <p:cNvSpPr txBox="1"/>
            <p:nvPr/>
          </p:nvSpPr>
          <p:spPr>
            <a:xfrm>
              <a:off x="4229850" y="4263025"/>
              <a:ext cx="9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PLBART</a:t>
              </a:r>
              <a:endParaRPr>
                <a:latin typeface="Times New Roman"/>
                <a:ea typeface="Times New Roman"/>
                <a:cs typeface="Times New Roman"/>
                <a:sym typeface="Times New Roman"/>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gtEl>
                                        <p:attrNameLst>
                                          <p:attrName>style.visibility</p:attrName>
                                        </p:attrNameLst>
                                      </p:cBhvr>
                                      <p:to>
                                        <p:strVal val="visible"/>
                                      </p:to>
                                    </p:set>
                                    <p:animEffect transition="in" filter="fade">
                                      <p:cBhvr>
                                        <p:cTn id="7" dur="800"/>
                                        <p:tgtEl>
                                          <p:spTgt spid="1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2"/>
                                        </p:tgtEl>
                                        <p:attrNameLst>
                                          <p:attrName>style.visibility</p:attrName>
                                        </p:attrNameLst>
                                      </p:cBhvr>
                                      <p:to>
                                        <p:strVal val="visible"/>
                                      </p:to>
                                    </p:set>
                                    <p:animEffect transition="in" filter="fade">
                                      <p:cBhvr>
                                        <p:cTn id="12" dur="1000"/>
                                        <p:tgtEl>
                                          <p:spTgt spid="1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6"/>
                                        </p:tgtEl>
                                        <p:attrNameLst>
                                          <p:attrName>style.visibility</p:attrName>
                                        </p:attrNameLst>
                                      </p:cBhvr>
                                      <p:to>
                                        <p:strVal val="visible"/>
                                      </p:to>
                                    </p:set>
                                    <p:animEffect transition="in" filter="fade">
                                      <p:cBhvr>
                                        <p:cTn id="17" dur="1000"/>
                                        <p:tgtEl>
                                          <p:spTgt spid="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6" name="Picture 2">
            <a:extLst>
              <a:ext uri="{FF2B5EF4-FFF2-40B4-BE49-F238E27FC236}">
                <a16:creationId xmlns:a16="http://schemas.microsoft.com/office/drawing/2014/main" id="{E72898D7-6BE9-2320-3FBC-7B41E7415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26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10" name="Google Shape;210;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351C75"/>
                </a:solidFill>
                <a:latin typeface="Courier New"/>
                <a:ea typeface="Courier New"/>
                <a:cs typeface="Courier New"/>
                <a:sym typeface="Courier New"/>
              </a:rPr>
              <a:t>Encoder</a:t>
            </a:r>
            <a:r>
              <a:rPr lang="en" sz="1600">
                <a:latin typeface="Courier New"/>
                <a:ea typeface="Courier New"/>
                <a:cs typeface="Courier New"/>
                <a:sym typeface="Courier New"/>
              </a:rPr>
              <a:t> encodes the input code to a vector or matrix</a:t>
            </a:r>
            <a:r>
              <a:rPr lang="en" sz="1600" b="1">
                <a:latin typeface="Courier New"/>
                <a:ea typeface="Courier New"/>
                <a:cs typeface="Courier New"/>
                <a:sym typeface="Courier New"/>
              </a:rPr>
              <a:t>.</a:t>
            </a:r>
            <a:endParaRPr sz="1600" b="1">
              <a:latin typeface="Courier New"/>
              <a:ea typeface="Courier New"/>
              <a:cs typeface="Courier New"/>
              <a:sym typeface="Courier New"/>
            </a:endParaRPr>
          </a:p>
        </p:txBody>
      </p:sp>
      <p:sp>
        <p:nvSpPr>
          <p:cNvPr id="211" name="Google Shape;211;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Decoder </a:t>
            </a:r>
            <a:r>
              <a:rPr lang="en" sz="1800">
                <a:latin typeface="Courier New"/>
                <a:ea typeface="Courier New"/>
                <a:cs typeface="Courier New"/>
                <a:sym typeface="Courier New"/>
              </a:rPr>
              <a:t>generates the edited code.</a:t>
            </a:r>
            <a:endParaRPr sz="1800">
              <a:latin typeface="Courier New"/>
              <a:ea typeface="Courier New"/>
              <a:cs typeface="Courier New"/>
              <a:sym typeface="Courier New"/>
            </a:endParaRPr>
          </a:p>
        </p:txBody>
      </p:sp>
      <p:sp>
        <p:nvSpPr>
          <p:cNvPr id="212" name="Google Shape;21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213" name="Google Shape;213;p25"/>
          <p:cNvPicPr preferRelativeResize="0"/>
          <p:nvPr/>
        </p:nvPicPr>
        <p:blipFill>
          <a:blip r:embed="rId3">
            <a:alphaModFix/>
          </a:blip>
          <a:stretch>
            <a:fillRect/>
          </a:stretch>
        </p:blipFill>
        <p:spPr>
          <a:xfrm>
            <a:off x="1027314" y="1611950"/>
            <a:ext cx="7089383" cy="1919600"/>
          </a:xfrm>
          <a:prstGeom prst="rect">
            <a:avLst/>
          </a:prstGeom>
          <a:noFill/>
          <a:ln>
            <a:noFill/>
          </a:ln>
        </p:spPr>
      </p:pic>
      <p:pic>
        <p:nvPicPr>
          <p:cNvPr id="214" name="Google Shape;214;p25"/>
          <p:cNvPicPr preferRelativeResize="0"/>
          <p:nvPr/>
        </p:nvPicPr>
        <p:blipFill rotWithShape="1">
          <a:blip r:embed="rId3">
            <a:alphaModFix/>
          </a:blip>
          <a:srcRect r="40269"/>
          <a:stretch/>
        </p:blipFill>
        <p:spPr>
          <a:xfrm>
            <a:off x="1027326" y="1611950"/>
            <a:ext cx="4234550" cy="1919600"/>
          </a:xfrm>
          <a:prstGeom prst="rect">
            <a:avLst/>
          </a:prstGeom>
          <a:noFill/>
          <a:ln>
            <a:noFill/>
          </a:ln>
        </p:spPr>
      </p:pic>
      <p:pic>
        <p:nvPicPr>
          <p:cNvPr id="8" name="Picture 2">
            <a:extLst>
              <a:ext uri="{FF2B5EF4-FFF2-40B4-BE49-F238E27FC236}">
                <a16:creationId xmlns:a16="http://schemas.microsoft.com/office/drawing/2014/main" id="{2764707F-D0C6-3D1F-2049-D34067260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Desired Properties of </a:t>
            </a: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Encoder and Decoder</a:t>
            </a:r>
            <a:endParaRPr sz="4800">
              <a:solidFill>
                <a:srgbClr val="FFFFFF"/>
              </a:solidFill>
              <a:latin typeface="Georgia"/>
              <a:ea typeface="Georgia"/>
              <a:cs typeface="Georgia"/>
              <a:sym typeface="Georgia"/>
            </a:endParaRPr>
          </a:p>
        </p:txBody>
      </p:sp>
      <p:sp>
        <p:nvSpPr>
          <p:cNvPr id="279" name="Google Shape;2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4" name="Picture 2">
            <a:extLst>
              <a:ext uri="{FF2B5EF4-FFF2-40B4-BE49-F238E27FC236}">
                <a16:creationId xmlns:a16="http://schemas.microsoft.com/office/drawing/2014/main" id="{27F47131-63A8-36F3-E870-267CDF591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9" name="Picture 2">
            <a:extLst>
              <a:ext uri="{FF2B5EF4-FFF2-40B4-BE49-F238E27FC236}">
                <a16:creationId xmlns:a16="http://schemas.microsoft.com/office/drawing/2014/main" id="{0225296E-0E22-48E2-AFD7-3ED77BDCD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A2B49EAD-2EDF-4D53-9EF1-AD87647658FC}"/>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16</a:t>
            </a:fld>
            <a:endParaRPr lang="en" sz="900" dirty="0"/>
          </a:p>
        </p:txBody>
      </p:sp>
      <p:pic>
        <p:nvPicPr>
          <p:cNvPr id="7" name="Google Shape;188;p23">
            <a:extLst>
              <a:ext uri="{FF2B5EF4-FFF2-40B4-BE49-F238E27FC236}">
                <a16:creationId xmlns:a16="http://schemas.microsoft.com/office/drawing/2014/main" id="{FBC18F54-6973-4427-A715-8FD0A07C0E3E}"/>
              </a:ext>
            </a:extLst>
          </p:cNvPr>
          <p:cNvPicPr preferRelativeResize="0"/>
          <p:nvPr/>
        </p:nvPicPr>
        <p:blipFill>
          <a:blip r:embed="rId4">
            <a:alphaModFix/>
          </a:blip>
          <a:stretch>
            <a:fillRect/>
          </a:stretch>
        </p:blipFill>
        <p:spPr>
          <a:xfrm>
            <a:off x="863453" y="1734957"/>
            <a:ext cx="2806687" cy="2097027"/>
          </a:xfrm>
          <a:prstGeom prst="rect">
            <a:avLst/>
          </a:prstGeom>
          <a:noFill/>
          <a:ln>
            <a:noFill/>
          </a:ln>
        </p:spPr>
      </p:pic>
      <p:sp>
        <p:nvSpPr>
          <p:cNvPr id="10" name="Google Shape;190;p23">
            <a:extLst>
              <a:ext uri="{FF2B5EF4-FFF2-40B4-BE49-F238E27FC236}">
                <a16:creationId xmlns:a16="http://schemas.microsoft.com/office/drawing/2014/main" id="{F628897C-848A-4E3B-92A2-DC984002F915}"/>
              </a:ext>
            </a:extLst>
          </p:cNvPr>
          <p:cNvSpPr/>
          <p:nvPr/>
        </p:nvSpPr>
        <p:spPr>
          <a:xfrm>
            <a:off x="758044" y="3284576"/>
            <a:ext cx="1635630" cy="904133"/>
          </a:xfrm>
          <a:prstGeom prst="cloudCallout">
            <a:avLst>
              <a:gd name="adj1" fmla="val 40887"/>
              <a:gd name="adj2" fmla="val -96100"/>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Syntax Structure</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grpSp>
        <p:nvGrpSpPr>
          <p:cNvPr id="2" name="Group 1">
            <a:extLst>
              <a:ext uri="{FF2B5EF4-FFF2-40B4-BE49-F238E27FC236}">
                <a16:creationId xmlns:a16="http://schemas.microsoft.com/office/drawing/2014/main" id="{48787182-B245-FDF8-BAC7-71AC8698E4A1}"/>
              </a:ext>
            </a:extLst>
          </p:cNvPr>
          <p:cNvGrpSpPr/>
          <p:nvPr/>
        </p:nvGrpSpPr>
        <p:grpSpPr>
          <a:xfrm>
            <a:off x="3349446" y="1151091"/>
            <a:ext cx="5397363" cy="3291203"/>
            <a:chOff x="3349446" y="1151091"/>
            <a:chExt cx="5397363" cy="3291203"/>
          </a:xfrm>
        </p:grpSpPr>
        <p:pic>
          <p:nvPicPr>
            <p:cNvPr id="11" name="Picture 10">
              <a:extLst>
                <a:ext uri="{FF2B5EF4-FFF2-40B4-BE49-F238E27FC236}">
                  <a16:creationId xmlns:a16="http://schemas.microsoft.com/office/drawing/2014/main" id="{F0788C64-34D6-46A6-82AB-DD59AE0E6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738" y="1501649"/>
              <a:ext cx="3240799" cy="2454871"/>
            </a:xfrm>
            <a:prstGeom prst="rect">
              <a:avLst/>
            </a:prstGeom>
          </p:spPr>
        </p:pic>
        <p:pic>
          <p:nvPicPr>
            <p:cNvPr id="12" name="Picture 11">
              <a:extLst>
                <a:ext uri="{FF2B5EF4-FFF2-40B4-BE49-F238E27FC236}">
                  <a16:creationId xmlns:a16="http://schemas.microsoft.com/office/drawing/2014/main" id="{57946DC8-7391-4B4D-8C52-BC0F6B9CB1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04811" y="1501649"/>
              <a:ext cx="3240799" cy="2454870"/>
            </a:xfrm>
            <a:prstGeom prst="rect">
              <a:avLst/>
            </a:prstGeom>
          </p:spPr>
        </p:pic>
        <p:sp>
          <p:nvSpPr>
            <p:cNvPr id="13" name="Google Shape;190;p23">
              <a:extLst>
                <a:ext uri="{FF2B5EF4-FFF2-40B4-BE49-F238E27FC236}">
                  <a16:creationId xmlns:a16="http://schemas.microsoft.com/office/drawing/2014/main" id="{15CC2362-4FB2-4AE7-A662-F62249502A8C}"/>
                </a:ext>
              </a:extLst>
            </p:cNvPr>
            <p:cNvSpPr/>
            <p:nvPr/>
          </p:nvSpPr>
          <p:spPr>
            <a:xfrm>
              <a:off x="6770111" y="3637542"/>
              <a:ext cx="1976698" cy="804752"/>
            </a:xfrm>
            <a:prstGeom prst="cloudCallout">
              <a:avLst>
                <a:gd name="adj1" fmla="val -26793"/>
                <a:gd name="adj2" fmla="val -112066"/>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Data</a:t>
              </a:r>
              <a:r>
                <a:rPr lang="en" sz="1050" dirty="0">
                  <a:latin typeface="Poppins" panose="00000500000000000000" pitchFamily="2" charset="0"/>
                  <a:ea typeface="Georgia"/>
                  <a:cs typeface="Poppins" panose="00000500000000000000" pitchFamily="2" charset="0"/>
                  <a:sym typeface="Georgia"/>
                </a:rPr>
                <a:t> Dependency</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4" name="Google Shape;190;p23">
              <a:extLst>
                <a:ext uri="{FF2B5EF4-FFF2-40B4-BE49-F238E27FC236}">
                  <a16:creationId xmlns:a16="http://schemas.microsoft.com/office/drawing/2014/main" id="{626805CC-B3F7-495B-8C51-F0597B83A338}"/>
                </a:ext>
              </a:extLst>
            </p:cNvPr>
            <p:cNvSpPr/>
            <p:nvPr/>
          </p:nvSpPr>
          <p:spPr>
            <a:xfrm>
              <a:off x="3349446" y="1151091"/>
              <a:ext cx="1470649" cy="701114"/>
            </a:xfrm>
            <a:prstGeom prst="cloudCallout">
              <a:avLst>
                <a:gd name="adj1" fmla="val 48842"/>
                <a:gd name="adj2" fmla="val 86462"/>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900" b="1" dirty="0">
                  <a:solidFill>
                    <a:srgbClr val="002060"/>
                  </a:solidFill>
                  <a:latin typeface="Poppins" panose="00000500000000000000" pitchFamily="2" charset="0"/>
                  <a:ea typeface="Georgia"/>
                  <a:cs typeface="Poppins" panose="00000500000000000000" pitchFamily="2" charset="0"/>
                  <a:sym typeface="Georgia"/>
                </a:rPr>
                <a:t>Control</a:t>
              </a:r>
              <a:r>
                <a:rPr lang="en" sz="900" dirty="0">
                  <a:latin typeface="Poppins" panose="00000500000000000000" pitchFamily="2" charset="0"/>
                  <a:ea typeface="Georgia"/>
                  <a:cs typeface="Poppins" panose="00000500000000000000" pitchFamily="2" charset="0"/>
                  <a:sym typeface="Georgia"/>
                </a:rPr>
                <a:t> Dependency</a:t>
              </a:r>
              <a:endParaRPr sz="900" b="1" dirty="0">
                <a:solidFill>
                  <a:srgbClr val="10B312"/>
                </a:solidFill>
                <a:latin typeface="Poppins" panose="00000500000000000000" pitchFamily="2" charset="0"/>
                <a:ea typeface="Georgia"/>
                <a:cs typeface="Poppins" panose="00000500000000000000" pitchFamily="2" charset="0"/>
                <a:sym typeface="Georgia"/>
              </a:endParaRPr>
            </a:p>
          </p:txBody>
        </p:sp>
      </p:grpSp>
      <p:sp>
        <p:nvSpPr>
          <p:cNvPr id="16" name="Google Shape;289;p29">
            <a:extLst>
              <a:ext uri="{FF2B5EF4-FFF2-40B4-BE49-F238E27FC236}">
                <a16:creationId xmlns:a16="http://schemas.microsoft.com/office/drawing/2014/main" id="{ADCC009F-FB64-E6A1-8599-A76A1B3D4BE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750">
                <a:latin typeface="Georgia"/>
                <a:ea typeface="Georgia"/>
                <a:cs typeface="Georgia"/>
                <a:sym typeface="Georgia"/>
              </a:rPr>
              <a:t>Properties of Source Code.</a:t>
            </a:r>
          </a:p>
          <a:p>
            <a:pPr>
              <a:buSzPct val="39285"/>
            </a:pPr>
            <a:endParaRPr lang="en-US" dirty="0">
              <a:latin typeface="Georgia"/>
              <a:ea typeface="Georgia"/>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p:nvPr/>
        </p:nvSpPr>
        <p:spPr>
          <a:xfrm>
            <a:off x="1114525" y="1183350"/>
            <a:ext cx="1400436" cy="17739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Source Code</a:t>
            </a:r>
            <a:endParaRPr sz="2500" b="1">
              <a:latin typeface="Courier New"/>
              <a:ea typeface="Courier New"/>
              <a:cs typeface="Courier New"/>
              <a:sym typeface="Courier New"/>
            </a:endParaRPr>
          </a:p>
        </p:txBody>
      </p:sp>
      <p:sp>
        <p:nvSpPr>
          <p:cNvPr id="306" name="Google Shape;306;p31"/>
          <p:cNvSpPr/>
          <p:nvPr/>
        </p:nvSpPr>
        <p:spPr>
          <a:xfrm>
            <a:off x="2741500" y="1766750"/>
            <a:ext cx="816900" cy="348000"/>
          </a:xfrm>
          <a:prstGeom prst="rightArrow">
            <a:avLst>
              <a:gd name="adj1" fmla="val 50000"/>
              <a:gd name="adj2" fmla="val 50000"/>
            </a:avLst>
          </a:prstGeom>
          <a:solidFill>
            <a:srgbClr val="CFE2F3"/>
          </a:solidFill>
          <a:ln w="9525"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309" name="Google Shape;309;p31"/>
          <p:cNvPicPr preferRelativeResize="0"/>
          <p:nvPr/>
        </p:nvPicPr>
        <p:blipFill rotWithShape="1">
          <a:blip r:embed="rId3">
            <a:alphaModFix/>
          </a:blip>
          <a:srcRect l="4396" t="36970" r="61177" b="37949"/>
          <a:stretch/>
        </p:blipFill>
        <p:spPr>
          <a:xfrm>
            <a:off x="3784950" y="1454915"/>
            <a:ext cx="4264092" cy="757414"/>
          </a:xfrm>
          <a:prstGeom prst="rect">
            <a:avLst/>
          </a:prstGeom>
          <a:noFill/>
          <a:ln>
            <a:noFill/>
          </a:ln>
        </p:spPr>
      </p:pic>
      <p:sp>
        <p:nvSpPr>
          <p:cNvPr id="312" name="Google Shape;312;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Encoder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0" name="Picture 2">
            <a:extLst>
              <a:ext uri="{FF2B5EF4-FFF2-40B4-BE49-F238E27FC236}">
                <a16:creationId xmlns:a16="http://schemas.microsoft.com/office/drawing/2014/main" id="{35BD2139-CEE6-1E20-9DA1-8A74DB5A0C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9686D7A-95EF-4F74-3F40-BC89E83478CB}"/>
              </a:ext>
            </a:extLst>
          </p:cNvPr>
          <p:cNvSpPr/>
          <p:nvPr/>
        </p:nvSpPr>
        <p:spPr>
          <a:xfrm>
            <a:off x="3869871" y="1510393"/>
            <a:ext cx="4098472" cy="701936"/>
          </a:xfrm>
          <a:prstGeom prst="roundRect">
            <a:avLst>
              <a:gd name="adj" fmla="val 9688"/>
            </a:avLst>
          </a:prstGeom>
          <a:solidFill>
            <a:srgbClr val="B4A8F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Encoder</a:t>
            </a:r>
          </a:p>
        </p:txBody>
      </p:sp>
      <p:sp>
        <p:nvSpPr>
          <p:cNvPr id="307" name="Google Shape;307;p31"/>
          <p:cNvSpPr/>
          <p:nvPr/>
        </p:nvSpPr>
        <p:spPr>
          <a:xfrm>
            <a:off x="2069680" y="3218175"/>
            <a:ext cx="2645400" cy="976200"/>
          </a:xfrm>
          <a:prstGeom prst="cloudCallout">
            <a:avLst>
              <a:gd name="adj1" fmla="val 79664"/>
              <a:gd name="adj2" fmla="val -147374"/>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Georgia"/>
                <a:ea typeface="Georgia"/>
                <a:cs typeface="Georgia"/>
                <a:sym typeface="Georgia"/>
              </a:rPr>
              <a:t>Understand </a:t>
            </a:r>
            <a:r>
              <a:rPr lang="en" sz="2200" b="1">
                <a:solidFill>
                  <a:srgbClr val="1A0684"/>
                </a:solidFill>
                <a:latin typeface="Georgia"/>
                <a:ea typeface="Georgia"/>
                <a:cs typeface="Georgia"/>
                <a:sym typeface="Georgia"/>
              </a:rPr>
              <a:t>Structure</a:t>
            </a:r>
            <a:endParaRPr sz="2200" b="1">
              <a:solidFill>
                <a:srgbClr val="1A0684"/>
              </a:solidFill>
              <a:latin typeface="Georgia"/>
              <a:ea typeface="Georgia"/>
              <a:cs typeface="Georgia"/>
              <a:sym typeface="Georgia"/>
            </a:endParaRPr>
          </a:p>
        </p:txBody>
      </p:sp>
      <p:sp>
        <p:nvSpPr>
          <p:cNvPr id="311" name="Google Shape;311;p31"/>
          <p:cNvSpPr/>
          <p:nvPr/>
        </p:nvSpPr>
        <p:spPr>
          <a:xfrm>
            <a:off x="5569855" y="3281250"/>
            <a:ext cx="3176953" cy="976200"/>
          </a:xfrm>
          <a:prstGeom prst="cloudCallout">
            <a:avLst>
              <a:gd name="adj1" fmla="val -52093"/>
              <a:gd name="adj2" fmla="val -153603"/>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Georgia"/>
                <a:ea typeface="Georgia"/>
                <a:cs typeface="Georgia"/>
                <a:sym typeface="Georgia"/>
              </a:rPr>
              <a:t>Understand </a:t>
            </a:r>
            <a:r>
              <a:rPr lang="en" sz="2200" b="1" dirty="0">
                <a:solidFill>
                  <a:srgbClr val="1A0684"/>
                </a:solidFill>
                <a:latin typeface="Georgia"/>
                <a:ea typeface="Georgia"/>
                <a:cs typeface="Georgia"/>
                <a:sym typeface="Georgia"/>
              </a:rPr>
              <a:t>Dependency</a:t>
            </a:r>
            <a:endParaRPr sz="2200" b="1" dirty="0">
              <a:solidFill>
                <a:srgbClr val="1A0684"/>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500"/>
                                        <p:tgtEl>
                                          <p:spTgt spid="307"/>
                                        </p:tgtEl>
                                        <p:attrNameLst>
                                          <p:attrName>ppt_w</p:attrName>
                                        </p:attrNameLst>
                                      </p:cBhvr>
                                      <p:tavLst>
                                        <p:tav tm="0">
                                          <p:val>
                                            <p:strVal val="0"/>
                                          </p:val>
                                        </p:tav>
                                        <p:tav tm="100000">
                                          <p:val>
                                            <p:strVal val="#ppt_w"/>
                                          </p:val>
                                        </p:tav>
                                      </p:tavLst>
                                    </p:anim>
                                    <p:anim calcmode="lin" valueType="num">
                                      <p:cBhvr additive="base">
                                        <p:cTn id="8" dur="500"/>
                                        <p:tgtEl>
                                          <p:spTgt spid="30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11"/>
                                        </p:tgtEl>
                                        <p:attrNameLst>
                                          <p:attrName>style.visibility</p:attrName>
                                        </p:attrNameLst>
                                      </p:cBhvr>
                                      <p:to>
                                        <p:strVal val="visible"/>
                                      </p:to>
                                    </p:set>
                                    <p:anim calcmode="lin" valueType="num">
                                      <p:cBhvr additive="base">
                                        <p:cTn id="13" dur="500"/>
                                        <p:tgtEl>
                                          <p:spTgt spid="311"/>
                                        </p:tgtEl>
                                        <p:attrNameLst>
                                          <p:attrName>ppt_w</p:attrName>
                                        </p:attrNameLst>
                                      </p:cBhvr>
                                      <p:tavLst>
                                        <p:tav tm="0">
                                          <p:val>
                                            <p:strVal val="0"/>
                                          </p:val>
                                        </p:tav>
                                        <p:tav tm="100000">
                                          <p:val>
                                            <p:strVal val="#ppt_w"/>
                                          </p:val>
                                        </p:tav>
                                      </p:tavLst>
                                    </p:anim>
                                    <p:anim calcmode="lin" valueType="num">
                                      <p:cBhvr additive="base">
                                        <p:cTn id="14" dur="500"/>
                                        <p:tgtEl>
                                          <p:spTgt spid="3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p:nvPr/>
        </p:nvSpPr>
        <p:spPr>
          <a:xfrm>
            <a:off x="4896075" y="1307400"/>
            <a:ext cx="3731700" cy="927916"/>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SzPts val="2100"/>
              <a:buFont typeface="Georgia"/>
              <a:buAutoNum type="arabicPeriod"/>
            </a:pPr>
            <a:r>
              <a:rPr lang="en" sz="2100" dirty="0">
                <a:solidFill>
                  <a:srgbClr val="351C75"/>
                </a:solidFill>
                <a:latin typeface="Georgia"/>
                <a:ea typeface="Georgia"/>
                <a:cs typeface="Georgia"/>
                <a:sym typeface="Georgia"/>
              </a:rPr>
              <a:t>Syntactic</a:t>
            </a:r>
            <a:r>
              <a:rPr lang="en" sz="2100" dirty="0">
                <a:solidFill>
                  <a:schemeClr val="dk1"/>
                </a:solidFill>
                <a:latin typeface="Georgia"/>
                <a:ea typeface="Georgia"/>
                <a:cs typeface="Georgia"/>
                <a:sym typeface="Georgia"/>
              </a:rPr>
              <a:t> correctness.</a:t>
            </a:r>
            <a:endParaRPr sz="2100" dirty="0">
              <a:solidFill>
                <a:schemeClr val="dk1"/>
              </a:solidFill>
              <a:latin typeface="Georgia"/>
              <a:ea typeface="Georgia"/>
              <a:cs typeface="Georgia"/>
              <a:sym typeface="Georgia"/>
            </a:endParaRPr>
          </a:p>
          <a:p>
            <a:pPr marL="457200" lvl="0" indent="-361950" algn="l" rtl="0">
              <a:lnSpc>
                <a:spcPct val="115000"/>
              </a:lnSpc>
              <a:spcBef>
                <a:spcPts val="0"/>
              </a:spcBef>
              <a:spcAft>
                <a:spcPts val="0"/>
              </a:spcAft>
              <a:buSzPts val="2100"/>
              <a:buFont typeface="Georgia"/>
              <a:buAutoNum type="arabicPeriod"/>
            </a:pPr>
            <a:r>
              <a:rPr lang="en" sz="2100" dirty="0">
                <a:solidFill>
                  <a:srgbClr val="741B47"/>
                </a:solidFill>
                <a:latin typeface="Georgia"/>
                <a:ea typeface="Georgia"/>
                <a:cs typeface="Georgia"/>
                <a:sym typeface="Georgia"/>
              </a:rPr>
              <a:t>Semantic</a:t>
            </a:r>
            <a:r>
              <a:rPr lang="en" sz="2100" dirty="0">
                <a:solidFill>
                  <a:schemeClr val="dk1"/>
                </a:solidFill>
                <a:latin typeface="Georgia"/>
                <a:ea typeface="Georgia"/>
                <a:cs typeface="Georgia"/>
                <a:sym typeface="Georgia"/>
              </a:rPr>
              <a:t> correctness.</a:t>
            </a:r>
            <a:endParaRPr sz="2100" dirty="0">
              <a:solidFill>
                <a:schemeClr val="dk1"/>
              </a:solidFill>
              <a:latin typeface="Georgia"/>
              <a:ea typeface="Georgia"/>
              <a:cs typeface="Georgia"/>
              <a:sym typeface="Georgia"/>
            </a:endParaRPr>
          </a:p>
        </p:txBody>
      </p:sp>
      <p:sp>
        <p:nvSpPr>
          <p:cNvPr id="318" name="Google Shape;318;p32"/>
          <p:cNvSpPr/>
          <p:nvPr/>
        </p:nvSpPr>
        <p:spPr>
          <a:xfrm>
            <a:off x="738425" y="2510225"/>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Syntactically Incorrect</a:t>
            </a:r>
            <a:endParaRPr sz="1800" b="1">
              <a:latin typeface="Courier New"/>
              <a:ea typeface="Courier New"/>
              <a:cs typeface="Courier New"/>
              <a:sym typeface="Courier New"/>
            </a:endParaRPr>
          </a:p>
        </p:txBody>
      </p:sp>
      <p:grpSp>
        <p:nvGrpSpPr>
          <p:cNvPr id="319" name="Google Shape;319;p32"/>
          <p:cNvGrpSpPr/>
          <p:nvPr/>
        </p:nvGrpSpPr>
        <p:grpSpPr>
          <a:xfrm>
            <a:off x="665040" y="2917607"/>
            <a:ext cx="3750850" cy="1701883"/>
            <a:chOff x="363950" y="2932325"/>
            <a:chExt cx="4208050" cy="1926600"/>
          </a:xfrm>
        </p:grpSpPr>
        <p:sp>
          <p:nvSpPr>
            <p:cNvPr id="320" name="Google Shape;320;p32"/>
            <p:cNvSpPr/>
            <p:nvPr/>
          </p:nvSpPr>
          <p:spPr>
            <a:xfrm>
              <a:off x="363950" y="2932325"/>
              <a:ext cx="4100700" cy="1926600"/>
            </a:xfrm>
            <a:prstGeom prst="roundRect">
              <a:avLst>
                <a:gd name="adj" fmla="val 4899"/>
              </a:avLst>
            </a:prstGeom>
            <a:solidFill>
              <a:srgbClr val="E5E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32"/>
            <p:cNvPicPr preferRelativeResize="0"/>
            <p:nvPr/>
          </p:nvPicPr>
          <p:blipFill>
            <a:blip r:embed="rId3">
              <a:alphaModFix/>
            </a:blip>
            <a:stretch>
              <a:fillRect/>
            </a:stretch>
          </p:blipFill>
          <p:spPr>
            <a:xfrm>
              <a:off x="363950" y="2940819"/>
              <a:ext cx="4208050" cy="1845956"/>
            </a:xfrm>
            <a:prstGeom prst="rect">
              <a:avLst/>
            </a:prstGeom>
            <a:noFill/>
            <a:ln>
              <a:noFill/>
            </a:ln>
          </p:spPr>
        </p:pic>
      </p:grpSp>
      <p:grpSp>
        <p:nvGrpSpPr>
          <p:cNvPr id="322" name="Google Shape;322;p32"/>
          <p:cNvGrpSpPr/>
          <p:nvPr/>
        </p:nvGrpSpPr>
        <p:grpSpPr>
          <a:xfrm>
            <a:off x="4631150" y="2932325"/>
            <a:ext cx="3902575" cy="1701883"/>
            <a:chOff x="4631150" y="2932325"/>
            <a:chExt cx="4383011" cy="1926600"/>
          </a:xfrm>
        </p:grpSpPr>
        <p:sp>
          <p:nvSpPr>
            <p:cNvPr id="323" name="Google Shape;323;p32"/>
            <p:cNvSpPr/>
            <p:nvPr/>
          </p:nvSpPr>
          <p:spPr>
            <a:xfrm>
              <a:off x="4675275" y="2932325"/>
              <a:ext cx="4270800" cy="1926600"/>
            </a:xfrm>
            <a:prstGeom prst="roundRect">
              <a:avLst>
                <a:gd name="adj" fmla="val 4899"/>
              </a:avLst>
            </a:prstGeom>
            <a:solidFill>
              <a:srgbClr val="F7DE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32"/>
            <p:cNvPicPr preferRelativeResize="0"/>
            <p:nvPr/>
          </p:nvPicPr>
          <p:blipFill>
            <a:blip r:embed="rId4">
              <a:alphaModFix/>
            </a:blip>
            <a:stretch>
              <a:fillRect/>
            </a:stretch>
          </p:blipFill>
          <p:spPr>
            <a:xfrm>
              <a:off x="4631150" y="2940825"/>
              <a:ext cx="4383011" cy="1845950"/>
            </a:xfrm>
            <a:prstGeom prst="rect">
              <a:avLst/>
            </a:prstGeom>
            <a:noFill/>
            <a:ln>
              <a:noFill/>
            </a:ln>
          </p:spPr>
        </p:pic>
      </p:grpSp>
      <p:sp>
        <p:nvSpPr>
          <p:cNvPr id="325" name="Google Shape;325;p32"/>
          <p:cNvSpPr/>
          <p:nvPr/>
        </p:nvSpPr>
        <p:spPr>
          <a:xfrm>
            <a:off x="4848720" y="2527580"/>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Courier New"/>
                <a:ea typeface="Courier New"/>
                <a:cs typeface="Courier New"/>
                <a:sym typeface="Courier New"/>
              </a:rPr>
              <a:t>Semantically Incorrect</a:t>
            </a:r>
            <a:endParaRPr sz="1800" b="1" dirty="0">
              <a:latin typeface="Courier New"/>
              <a:ea typeface="Courier New"/>
              <a:cs typeface="Courier New"/>
              <a:sym typeface="Courier New"/>
            </a:endParaRPr>
          </a:p>
        </p:txBody>
      </p:sp>
      <p:sp>
        <p:nvSpPr>
          <p:cNvPr id="326" name="Google Shape;326;p32"/>
          <p:cNvSpPr/>
          <p:nvPr/>
        </p:nvSpPr>
        <p:spPr>
          <a:xfrm>
            <a:off x="2867413" y="3116816"/>
            <a:ext cx="271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6986156" y="3378858"/>
            <a:ext cx="271500" cy="16579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329" name="Google Shape;329;p32"/>
          <p:cNvSpPr/>
          <p:nvPr/>
        </p:nvSpPr>
        <p:spPr>
          <a:xfrm>
            <a:off x="5747624" y="3560690"/>
            <a:ext cx="1375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2"/>
          <p:cNvPicPr preferRelativeResize="0"/>
          <p:nvPr/>
        </p:nvPicPr>
        <p:blipFill rotWithShape="1">
          <a:blip r:embed="rId5">
            <a:alphaModFix/>
          </a:blip>
          <a:srcRect l="64598" t="11042" b="33521"/>
          <a:stretch/>
        </p:blipFill>
        <p:spPr>
          <a:xfrm>
            <a:off x="1041250" y="1070275"/>
            <a:ext cx="3323224" cy="1268700"/>
          </a:xfrm>
          <a:prstGeom prst="rect">
            <a:avLst/>
          </a:prstGeom>
          <a:noFill/>
          <a:ln>
            <a:noFill/>
          </a:ln>
        </p:spPr>
      </p:pic>
      <p:sp>
        <p:nvSpPr>
          <p:cNvPr id="331" name="Google Shape;331;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Decoder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7" name="Picture 2">
            <a:extLst>
              <a:ext uri="{FF2B5EF4-FFF2-40B4-BE49-F238E27FC236}">
                <a16:creationId xmlns:a16="http://schemas.microsoft.com/office/drawing/2014/main" id="{88D42714-84FE-A819-1EFF-6283B85563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02097F85-944B-0D5B-9FF5-76E2C5213AFF}"/>
              </a:ext>
            </a:extLst>
          </p:cNvPr>
          <p:cNvSpPr/>
          <p:nvPr/>
        </p:nvSpPr>
        <p:spPr>
          <a:xfrm>
            <a:off x="1041250" y="1695286"/>
            <a:ext cx="3271852" cy="573748"/>
          </a:xfrm>
          <a:prstGeom prst="roundRect">
            <a:avLst>
              <a:gd name="adj" fmla="val 9688"/>
            </a:avLst>
          </a:prstGeom>
          <a:solidFill>
            <a:srgbClr val="B9FDC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Decoder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5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500"/>
                                        <p:tgtEl>
                                          <p:spTgt spid="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6"/>
                                        </p:tgtEl>
                                        <p:attrNameLst>
                                          <p:attrName>style.visibility</p:attrName>
                                        </p:attrNameLst>
                                      </p:cBhvr>
                                      <p:to>
                                        <p:strVal val="visible"/>
                                      </p:to>
                                    </p:set>
                                    <p:animEffect transition="in" filter="fade">
                                      <p:cBhvr>
                                        <p:cTn id="15" dur="500"/>
                                        <p:tgtEl>
                                          <p:spTgt spid="3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5"/>
                                        </p:tgtEl>
                                        <p:attrNameLst>
                                          <p:attrName>style.visibility</p:attrName>
                                        </p:attrNameLst>
                                      </p:cBhvr>
                                      <p:to>
                                        <p:strVal val="visible"/>
                                      </p:to>
                                    </p:set>
                                    <p:animEffect transition="in" filter="fade">
                                      <p:cBhvr>
                                        <p:cTn id="20" dur="500"/>
                                        <p:tgtEl>
                                          <p:spTgt spid="325"/>
                                        </p:tgtEl>
                                      </p:cBhvr>
                                    </p:animEffect>
                                  </p:childTnLst>
                                </p:cTn>
                              </p:par>
                              <p:par>
                                <p:cTn id="21" presetID="10" presetClass="entr" presetSubtype="0" fill="hold" nodeType="withEffect">
                                  <p:stCondLst>
                                    <p:cond delay="0"/>
                                  </p:stCondLst>
                                  <p:childTnLst>
                                    <p:set>
                                      <p:cBhvr>
                                        <p:cTn id="22" dur="1" fill="hold">
                                          <p:stCondLst>
                                            <p:cond delay="0"/>
                                          </p:stCondLst>
                                        </p:cTn>
                                        <p:tgtEl>
                                          <p:spTgt spid="322"/>
                                        </p:tgtEl>
                                        <p:attrNameLst>
                                          <p:attrName>style.visibility</p:attrName>
                                        </p:attrNameLst>
                                      </p:cBhvr>
                                      <p:to>
                                        <p:strVal val="visible"/>
                                      </p:to>
                                    </p:set>
                                    <p:animEffect transition="in" filter="fade">
                                      <p:cBhvr>
                                        <p:cTn id="23" dur="500"/>
                                        <p:tgtEl>
                                          <p:spTgt spid="3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fade">
                                      <p:cBhvr>
                                        <p:cTn id="28" dur="500"/>
                                        <p:tgtEl>
                                          <p:spTgt spid="3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animEffect transition="in" filter="fade">
                                      <p:cBhvr>
                                        <p:cTn id="33" dur="5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E8897283-A663-49D6-ACFE-6C5F3AB8F879}"/>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19</a:t>
            </a:fld>
            <a:endParaRPr lang="en" sz="900" dirty="0"/>
          </a:p>
        </p:txBody>
      </p:sp>
      <p:sp>
        <p:nvSpPr>
          <p:cNvPr id="18" name="Google Shape;331;p32">
            <a:extLst>
              <a:ext uri="{FF2B5EF4-FFF2-40B4-BE49-F238E27FC236}">
                <a16:creationId xmlns:a16="http://schemas.microsoft.com/office/drawing/2014/main" id="{8A555863-E174-1BC5-2B8A-8835BF0BB9C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Code Editing as Understanding and Generation</a:t>
            </a:r>
          </a:p>
        </p:txBody>
      </p:sp>
      <p:pic>
        <p:nvPicPr>
          <p:cNvPr id="72" name="Picture 2">
            <a:extLst>
              <a:ext uri="{FF2B5EF4-FFF2-40B4-BE49-F238E27FC236}">
                <a16:creationId xmlns:a16="http://schemas.microsoft.com/office/drawing/2014/main" id="{69DC3D4A-BE63-5D8D-00BC-282D591E47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FF0941-EA57-E621-D0F3-18B1B60E7A25}"/>
              </a:ext>
            </a:extLst>
          </p:cNvPr>
          <p:cNvGrpSpPr/>
          <p:nvPr/>
        </p:nvGrpSpPr>
        <p:grpSpPr>
          <a:xfrm>
            <a:off x="4294721" y="1264171"/>
            <a:ext cx="4035536" cy="3170204"/>
            <a:chOff x="4294721" y="1264171"/>
            <a:chExt cx="4035536" cy="3170204"/>
          </a:xfrm>
        </p:grpSpPr>
        <p:pic>
          <p:nvPicPr>
            <p:cNvPr id="53" name="Graphic 52" descr="Arrow: Straight with solid fill">
              <a:extLst>
                <a:ext uri="{FF2B5EF4-FFF2-40B4-BE49-F238E27FC236}">
                  <a16:creationId xmlns:a16="http://schemas.microsoft.com/office/drawing/2014/main" id="{3745942F-CE49-9C44-66C7-E3F2A84A7C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815913" y="2585964"/>
              <a:ext cx="779809" cy="558746"/>
            </a:xfrm>
            <a:prstGeom prst="rect">
              <a:avLst/>
            </a:prstGeom>
          </p:spPr>
        </p:pic>
        <p:grpSp>
          <p:nvGrpSpPr>
            <p:cNvPr id="54" name="Group 53">
              <a:extLst>
                <a:ext uri="{FF2B5EF4-FFF2-40B4-BE49-F238E27FC236}">
                  <a16:creationId xmlns:a16="http://schemas.microsoft.com/office/drawing/2014/main" id="{3B225ACF-0D54-AEF8-F5D6-CA56C1553E59}"/>
                </a:ext>
              </a:extLst>
            </p:cNvPr>
            <p:cNvGrpSpPr/>
            <p:nvPr/>
          </p:nvGrpSpPr>
          <p:grpSpPr>
            <a:xfrm>
              <a:off x="4294721" y="1264171"/>
              <a:ext cx="1421971" cy="3170204"/>
              <a:chOff x="2003065" y="945902"/>
              <a:chExt cx="2325866" cy="5188112"/>
            </a:xfrm>
          </p:grpSpPr>
          <p:grpSp>
            <p:nvGrpSpPr>
              <p:cNvPr id="56" name="Group 55">
                <a:extLst>
                  <a:ext uri="{FF2B5EF4-FFF2-40B4-BE49-F238E27FC236}">
                    <a16:creationId xmlns:a16="http://schemas.microsoft.com/office/drawing/2014/main" id="{53B68539-274E-99DE-8288-F2CB6CD0DA2D}"/>
                  </a:ext>
                </a:extLst>
              </p:cNvPr>
              <p:cNvGrpSpPr/>
              <p:nvPr/>
            </p:nvGrpSpPr>
            <p:grpSpPr>
              <a:xfrm>
                <a:off x="2003065" y="945902"/>
                <a:ext cx="2242284" cy="604421"/>
                <a:chOff x="2003065" y="816362"/>
                <a:chExt cx="2242284" cy="604421"/>
              </a:xfrm>
            </p:grpSpPr>
            <p:sp>
              <p:nvSpPr>
                <p:cNvPr id="70" name="Freeform 323">
                  <a:extLst>
                    <a:ext uri="{FF2B5EF4-FFF2-40B4-BE49-F238E27FC236}">
                      <a16:creationId xmlns:a16="http://schemas.microsoft.com/office/drawing/2014/main" id="{B3CE1FF6-F93A-316C-120E-7998C602BB7C}"/>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71" name="TextBox 70">
                  <a:extLst>
                    <a:ext uri="{FF2B5EF4-FFF2-40B4-BE49-F238E27FC236}">
                      <a16:creationId xmlns:a16="http://schemas.microsoft.com/office/drawing/2014/main" id="{4F7AF1DB-1CC4-B518-1293-E80ECB29338A}"/>
                    </a:ext>
                  </a:extLst>
                </p:cNvPr>
                <p:cNvSpPr txBox="1"/>
                <p:nvPr/>
              </p:nvSpPr>
              <p:spPr>
                <a:xfrm>
                  <a:off x="2003065" y="816362"/>
                  <a:ext cx="2242284" cy="604421"/>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57" name="Group 56">
                <a:extLst>
                  <a:ext uri="{FF2B5EF4-FFF2-40B4-BE49-F238E27FC236}">
                    <a16:creationId xmlns:a16="http://schemas.microsoft.com/office/drawing/2014/main" id="{D380BC23-18BD-71C3-C40C-A9302F6DAA6A}"/>
                  </a:ext>
                </a:extLst>
              </p:cNvPr>
              <p:cNvGrpSpPr/>
              <p:nvPr/>
            </p:nvGrpSpPr>
            <p:grpSpPr>
              <a:xfrm>
                <a:off x="2003065" y="5529594"/>
                <a:ext cx="2325866" cy="604420"/>
                <a:chOff x="1991077" y="5529594"/>
                <a:chExt cx="2325866" cy="604420"/>
              </a:xfrm>
            </p:grpSpPr>
            <p:sp>
              <p:nvSpPr>
                <p:cNvPr id="68" name="Freeform 325">
                  <a:extLst>
                    <a:ext uri="{FF2B5EF4-FFF2-40B4-BE49-F238E27FC236}">
                      <a16:creationId xmlns:a16="http://schemas.microsoft.com/office/drawing/2014/main" id="{D72A96D2-E1F1-F7D4-ED85-167509965FFF}"/>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69" name="TextBox 68">
                  <a:extLst>
                    <a:ext uri="{FF2B5EF4-FFF2-40B4-BE49-F238E27FC236}">
                      <a16:creationId xmlns:a16="http://schemas.microsoft.com/office/drawing/2014/main" id="{005BE8CE-FAEB-9728-7D9D-2E5CB7A3D9E9}"/>
                    </a:ext>
                  </a:extLst>
                </p:cNvPr>
                <p:cNvSpPr txBox="1"/>
                <p:nvPr/>
              </p:nvSpPr>
              <p:spPr>
                <a:xfrm>
                  <a:off x="1991077" y="5529594"/>
                  <a:ext cx="2325866" cy="604420"/>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58" name="Group 57">
                <a:extLst>
                  <a:ext uri="{FF2B5EF4-FFF2-40B4-BE49-F238E27FC236}">
                    <a16:creationId xmlns:a16="http://schemas.microsoft.com/office/drawing/2014/main" id="{959F135C-F70C-765A-F631-16F47549AE1D}"/>
                  </a:ext>
                </a:extLst>
              </p:cNvPr>
              <p:cNvGrpSpPr/>
              <p:nvPr/>
            </p:nvGrpSpPr>
            <p:grpSpPr>
              <a:xfrm>
                <a:off x="2007323" y="1708632"/>
                <a:ext cx="2242284" cy="3669299"/>
                <a:chOff x="1521548" y="1314030"/>
                <a:chExt cx="2242284" cy="3669299"/>
              </a:xfrm>
            </p:grpSpPr>
            <p:grpSp>
              <p:nvGrpSpPr>
                <p:cNvPr id="64" name="Group 63">
                  <a:extLst>
                    <a:ext uri="{FF2B5EF4-FFF2-40B4-BE49-F238E27FC236}">
                      <a16:creationId xmlns:a16="http://schemas.microsoft.com/office/drawing/2014/main" id="{CB2B3E64-4652-9195-3A33-421BF8C6093E}"/>
                    </a:ext>
                  </a:extLst>
                </p:cNvPr>
                <p:cNvGrpSpPr/>
                <p:nvPr/>
              </p:nvGrpSpPr>
              <p:grpSpPr>
                <a:xfrm>
                  <a:off x="1521548" y="1314030"/>
                  <a:ext cx="2242284" cy="2200000"/>
                  <a:chOff x="1750148" y="2909194"/>
                  <a:chExt cx="2242284" cy="2200000"/>
                </a:xfrm>
              </p:grpSpPr>
              <p:sp>
                <p:nvSpPr>
                  <p:cNvPr id="66" name="Freeform 70">
                    <a:extLst>
                      <a:ext uri="{FF2B5EF4-FFF2-40B4-BE49-F238E27FC236}">
                        <a16:creationId xmlns:a16="http://schemas.microsoft.com/office/drawing/2014/main" id="{1348D750-E31D-D9F7-0B82-809B4BCF8DE1}"/>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67" name="Google Shape;188;p23">
                    <a:extLst>
                      <a:ext uri="{FF2B5EF4-FFF2-40B4-BE49-F238E27FC236}">
                        <a16:creationId xmlns:a16="http://schemas.microsoft.com/office/drawing/2014/main" id="{B9184574-51F0-BF56-1F8E-108092BAD9DC}"/>
                      </a:ext>
                    </a:extLst>
                  </p:cNvPr>
                  <p:cNvPicPr preferRelativeResize="0"/>
                  <p:nvPr/>
                </p:nvPicPr>
                <p:blipFill>
                  <a:blip r:embed="rId6">
                    <a:alphaModFix/>
                  </a:blip>
                  <a:stretch>
                    <a:fillRect/>
                  </a:stretch>
                </p:blipFill>
                <p:spPr>
                  <a:xfrm>
                    <a:off x="1994470" y="3042544"/>
                    <a:ext cx="1742000" cy="1313090"/>
                  </a:xfrm>
                  <a:prstGeom prst="rect">
                    <a:avLst/>
                  </a:prstGeom>
                  <a:noFill/>
                  <a:ln>
                    <a:noFill/>
                  </a:ln>
                </p:spPr>
              </p:pic>
            </p:grpSp>
            <p:sp>
              <p:nvSpPr>
                <p:cNvPr id="65" name="Freeform 69">
                  <a:extLst>
                    <a:ext uri="{FF2B5EF4-FFF2-40B4-BE49-F238E27FC236}">
                      <a16:creationId xmlns:a16="http://schemas.microsoft.com/office/drawing/2014/main" id="{65911C68-3C42-06ED-D1FC-FB2E6E83D1CF}"/>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59" name="Straight Connector 58">
                <a:extLst>
                  <a:ext uri="{FF2B5EF4-FFF2-40B4-BE49-F238E27FC236}">
                    <a16:creationId xmlns:a16="http://schemas.microsoft.com/office/drawing/2014/main" id="{87A117B5-3265-532A-A282-48F9E80DFFCE}"/>
                  </a:ext>
                </a:extLst>
              </p:cNvPr>
              <p:cNvCxnSpPr>
                <a:cxnSpLocks/>
                <a:stCxn id="66" idx="6"/>
                <a:endCxn id="70"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FD98C0-22B4-A3CC-FDA2-85314BFE5081}"/>
                  </a:ext>
                </a:extLst>
              </p:cNvPr>
              <p:cNvCxnSpPr>
                <a:cxnSpLocks/>
                <a:stCxn id="68" idx="6"/>
                <a:endCxn id="65"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CFE8C106-B89B-E4EA-4B03-2904B0E4F593}"/>
                  </a:ext>
                </a:extLst>
              </p:cNvPr>
              <p:cNvGrpSpPr/>
              <p:nvPr/>
            </p:nvGrpSpPr>
            <p:grpSpPr>
              <a:xfrm>
                <a:off x="2346348" y="3908632"/>
                <a:ext cx="1711433" cy="1144706"/>
                <a:chOff x="6139747" y="1641739"/>
                <a:chExt cx="4330302" cy="3273161"/>
              </a:xfrm>
            </p:grpSpPr>
            <p:pic>
              <p:nvPicPr>
                <p:cNvPr id="62" name="Picture 61">
                  <a:extLst>
                    <a:ext uri="{FF2B5EF4-FFF2-40B4-BE49-F238E27FC236}">
                      <a16:creationId xmlns:a16="http://schemas.microsoft.com/office/drawing/2014/main" id="{BF376E13-D07D-C358-85F7-5FCD6BD15D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63" name="Picture 62">
                  <a:extLst>
                    <a:ext uri="{FF2B5EF4-FFF2-40B4-BE49-F238E27FC236}">
                      <a16:creationId xmlns:a16="http://schemas.microsoft.com/office/drawing/2014/main" id="{84E8938D-F6FF-C126-9894-2C015439E4D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55" name="TextBox 54">
              <a:extLst>
                <a:ext uri="{FF2B5EF4-FFF2-40B4-BE49-F238E27FC236}">
                  <a16:creationId xmlns:a16="http://schemas.microsoft.com/office/drawing/2014/main" id="{503192F5-86AE-4F35-B4BB-97392BBF56CB}"/>
                </a:ext>
              </a:extLst>
            </p:cNvPr>
            <p:cNvSpPr txBox="1"/>
            <p:nvPr/>
          </p:nvSpPr>
          <p:spPr>
            <a:xfrm>
              <a:off x="5716691" y="3022466"/>
              <a:ext cx="970837" cy="307777"/>
            </a:xfrm>
            <a:prstGeom prst="rect">
              <a:avLst/>
            </a:prstGeom>
            <a:noFill/>
          </p:spPr>
          <p:txBody>
            <a:bodyPr wrap="square" rtlCol="0">
              <a:spAutoFit/>
            </a:bodyPr>
            <a:lstStyle/>
            <a:p>
              <a:pPr algn="ctr"/>
              <a:r>
                <a:rPr lang="en-US" dirty="0">
                  <a:latin typeface="Georgia" panose="02040502050405020303" pitchFamily="18" charset="0"/>
                </a:rPr>
                <a:t>Encoding</a:t>
              </a:r>
            </a:p>
          </p:txBody>
        </p:sp>
        <p:pic>
          <p:nvPicPr>
            <p:cNvPr id="8" name="Picture 7">
              <a:extLst>
                <a:ext uri="{FF2B5EF4-FFF2-40B4-BE49-F238E27FC236}">
                  <a16:creationId xmlns:a16="http://schemas.microsoft.com/office/drawing/2014/main" id="{D86926AE-F79A-9290-E834-E9DB95E16CF6}"/>
                </a:ext>
              </a:extLst>
            </p:cNvPr>
            <p:cNvPicPr>
              <a:picLocks noChangeAspect="1"/>
            </p:cNvPicPr>
            <p:nvPr/>
          </p:nvPicPr>
          <p:blipFill>
            <a:blip r:embed="rId9"/>
            <a:stretch>
              <a:fillRect/>
            </a:stretch>
          </p:blipFill>
          <p:spPr>
            <a:xfrm>
              <a:off x="6644706" y="2148617"/>
              <a:ext cx="1685551" cy="1278486"/>
            </a:xfrm>
            <a:prstGeom prst="rect">
              <a:avLst/>
            </a:prstGeom>
          </p:spPr>
        </p:pic>
      </p:grpSp>
      <p:grpSp>
        <p:nvGrpSpPr>
          <p:cNvPr id="10" name="Group 9">
            <a:extLst>
              <a:ext uri="{FF2B5EF4-FFF2-40B4-BE49-F238E27FC236}">
                <a16:creationId xmlns:a16="http://schemas.microsoft.com/office/drawing/2014/main" id="{406ECCEA-5FBA-3B54-DF10-6E4A0E79DC72}"/>
              </a:ext>
            </a:extLst>
          </p:cNvPr>
          <p:cNvGrpSpPr/>
          <p:nvPr/>
        </p:nvGrpSpPr>
        <p:grpSpPr>
          <a:xfrm>
            <a:off x="890134" y="1217845"/>
            <a:ext cx="2791320" cy="1584667"/>
            <a:chOff x="739059" y="898077"/>
            <a:chExt cx="2877325" cy="1801068"/>
          </a:xfrm>
        </p:grpSpPr>
        <p:grpSp>
          <p:nvGrpSpPr>
            <p:cNvPr id="7" name="Group 6">
              <a:extLst>
                <a:ext uri="{FF2B5EF4-FFF2-40B4-BE49-F238E27FC236}">
                  <a16:creationId xmlns:a16="http://schemas.microsoft.com/office/drawing/2014/main" id="{3B67D977-1C60-933E-EAD8-689CC3B79C51}"/>
                </a:ext>
              </a:extLst>
            </p:cNvPr>
            <p:cNvGrpSpPr/>
            <p:nvPr/>
          </p:nvGrpSpPr>
          <p:grpSpPr>
            <a:xfrm>
              <a:off x="925744" y="898077"/>
              <a:ext cx="2690640" cy="1801068"/>
              <a:chOff x="1143795" y="1061583"/>
              <a:chExt cx="2690640" cy="1801068"/>
            </a:xfrm>
          </p:grpSpPr>
          <p:sp>
            <p:nvSpPr>
              <p:cNvPr id="46" name="TextBox 45">
                <a:extLst>
                  <a:ext uri="{FF2B5EF4-FFF2-40B4-BE49-F238E27FC236}">
                    <a16:creationId xmlns:a16="http://schemas.microsoft.com/office/drawing/2014/main" id="{0C2FBE20-2103-FD49-AA69-8C235DC8B1B9}"/>
                  </a:ext>
                </a:extLst>
              </p:cNvPr>
              <p:cNvSpPr txBox="1"/>
              <p:nvPr/>
            </p:nvSpPr>
            <p:spPr>
              <a:xfrm>
                <a:off x="1208088" y="1061583"/>
                <a:ext cx="2626347" cy="707887"/>
              </a:xfrm>
              <a:prstGeom prst="rect">
                <a:avLst/>
              </a:prstGeom>
              <a:noFill/>
            </p:spPr>
            <p:txBody>
              <a:bodyPr wrap="square" rtlCol="0" anchor="b">
                <a:spAutoFit/>
              </a:bodyPr>
              <a:lstStyle/>
              <a:p>
                <a:pPr algn="ctr"/>
                <a:r>
                  <a:rPr lang="en-US" sz="2000" b="1" spc="-11" dirty="0">
                    <a:solidFill>
                      <a:srgbClr val="5649F9"/>
                    </a:solidFill>
                    <a:latin typeface="Georgia" panose="02040502050405020303" pitchFamily="18" charset="0"/>
                    <a:cs typeface="Poppins" panose="00000500000000000000" pitchFamily="2" charset="0"/>
                  </a:rPr>
                  <a:t>Understanding </a:t>
                </a:r>
              </a:p>
              <a:p>
                <a:pPr algn="ctr"/>
                <a:r>
                  <a:rPr lang="en-US" sz="2000" b="1" spc="-11" dirty="0">
                    <a:solidFill>
                      <a:srgbClr val="5649F9"/>
                    </a:solidFill>
                    <a:latin typeface="Georgia" panose="02040502050405020303" pitchFamily="18" charset="0"/>
                    <a:cs typeface="Poppins" panose="00000500000000000000" pitchFamily="2" charset="0"/>
                  </a:rPr>
                  <a:t>Source Code</a:t>
                </a:r>
              </a:p>
            </p:txBody>
          </p:sp>
          <p:sp>
            <p:nvSpPr>
              <p:cNvPr id="47" name="TextBox 46">
                <a:extLst>
                  <a:ext uri="{FF2B5EF4-FFF2-40B4-BE49-F238E27FC236}">
                    <a16:creationId xmlns:a16="http://schemas.microsoft.com/office/drawing/2014/main" id="{97BB74DA-A64A-9F41-946C-019700ED38FA}"/>
                  </a:ext>
                </a:extLst>
              </p:cNvPr>
              <p:cNvSpPr txBox="1"/>
              <p:nvPr/>
            </p:nvSpPr>
            <p:spPr>
              <a:xfrm>
                <a:off x="1143795" y="1630197"/>
                <a:ext cx="2626347"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Understanding Structure</a:t>
                </a:r>
              </a:p>
              <a:p>
                <a:pPr algn="ctr">
                  <a:lnSpc>
                    <a:spcPts val="1350"/>
                  </a:lnSpc>
                </a:pPr>
                <a:r>
                  <a:rPr lang="en-US" sz="1200" spc="-8" dirty="0">
                    <a:latin typeface="Georgia" panose="02040502050405020303" pitchFamily="18" charset="0"/>
                    <a:cs typeface="Poppins" panose="00000500000000000000" pitchFamily="2" charset="0"/>
                  </a:rPr>
                  <a:t>And Functionality of Source Code</a:t>
                </a:r>
              </a:p>
            </p:txBody>
          </p:sp>
          <p:grpSp>
            <p:nvGrpSpPr>
              <p:cNvPr id="3" name="Group 2">
                <a:extLst>
                  <a:ext uri="{FF2B5EF4-FFF2-40B4-BE49-F238E27FC236}">
                    <a16:creationId xmlns:a16="http://schemas.microsoft.com/office/drawing/2014/main" id="{37426740-1E82-4726-88A7-A48886A5F506}"/>
                  </a:ext>
                </a:extLst>
              </p:cNvPr>
              <p:cNvGrpSpPr/>
              <p:nvPr/>
            </p:nvGrpSpPr>
            <p:grpSpPr>
              <a:xfrm>
                <a:off x="2088843" y="2092248"/>
                <a:ext cx="736249" cy="770403"/>
                <a:chOff x="2600816" y="4200900"/>
                <a:chExt cx="981665" cy="1027204"/>
              </a:xfrm>
            </p:grpSpPr>
            <p:pic>
              <p:nvPicPr>
                <p:cNvPr id="48" name="Picture 47">
                  <a:extLst>
                    <a:ext uri="{FF2B5EF4-FFF2-40B4-BE49-F238E27FC236}">
                      <a16:creationId xmlns:a16="http://schemas.microsoft.com/office/drawing/2014/main" id="{BDCA86F4-5EBE-EF45-BC17-64995746BF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00949" y="4505918"/>
                  <a:ext cx="381397" cy="500860"/>
                </a:xfrm>
                <a:prstGeom prst="rect">
                  <a:avLst/>
                </a:prstGeom>
              </p:spPr>
            </p:pic>
            <p:sp>
              <p:nvSpPr>
                <p:cNvPr id="49" name="Freeform 70">
                  <a:extLst>
                    <a:ext uri="{FF2B5EF4-FFF2-40B4-BE49-F238E27FC236}">
                      <a16:creationId xmlns:a16="http://schemas.microsoft.com/office/drawing/2014/main" id="{77A76C0A-FB68-6C4E-AF02-F283FAE22A38}"/>
                    </a:ext>
                  </a:extLst>
                </p:cNvPr>
                <p:cNvSpPr>
                  <a:spLocks noChangeArrowheads="1"/>
                </p:cNvSpPr>
                <p:nvPr/>
              </p:nvSpPr>
              <p:spPr bwMode="auto">
                <a:xfrm>
                  <a:off x="2600816" y="4200900"/>
                  <a:ext cx="981665" cy="1027204"/>
                </a:xfrm>
                <a:custGeom>
                  <a:avLst/>
                  <a:gdLst>
                    <a:gd name="T0" fmla="*/ 74 w 1674"/>
                    <a:gd name="T1" fmla="*/ 494 h 1673"/>
                    <a:gd name="T2" fmla="*/ 74 w 1674"/>
                    <a:gd name="T3" fmla="*/ 494 h 1673"/>
                    <a:gd name="T4" fmla="*/ 836 w 1674"/>
                    <a:gd name="T5" fmla="*/ 0 h 1673"/>
                    <a:gd name="T6" fmla="*/ 836 w 1674"/>
                    <a:gd name="T7" fmla="*/ 0 h 1673"/>
                    <a:gd name="T8" fmla="*/ 1673 w 1674"/>
                    <a:gd name="T9" fmla="*/ 836 h 1673"/>
                    <a:gd name="T10" fmla="*/ 1673 w 1674"/>
                    <a:gd name="T11" fmla="*/ 836 h 1673"/>
                    <a:gd name="T12" fmla="*/ 836 w 1674"/>
                    <a:gd name="T13" fmla="*/ 1672 h 1673"/>
                    <a:gd name="T14" fmla="*/ 836 w 1674"/>
                    <a:gd name="T15" fmla="*/ 1672 h 1673"/>
                    <a:gd name="T16" fmla="*/ 74 w 1674"/>
                    <a:gd name="T17" fmla="*/ 1178 h 1673"/>
                    <a:gd name="T18" fmla="*/ 74 w 1674"/>
                    <a:gd name="T19" fmla="*/ 1178 h 1673"/>
                    <a:gd name="T20" fmla="*/ 0 w 1674"/>
                    <a:gd name="T21" fmla="*/ 836 h 1673"/>
                    <a:gd name="T22" fmla="*/ 0 w 1674"/>
                    <a:gd name="T23" fmla="*/ 836 h 1673"/>
                    <a:gd name="T24" fmla="*/ 74 w 1674"/>
                    <a:gd name="T25" fmla="*/ 494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4" h="1673">
                      <a:moveTo>
                        <a:pt x="74" y="494"/>
                      </a:moveTo>
                      <a:lnTo>
                        <a:pt x="74" y="494"/>
                      </a:lnTo>
                      <a:cubicBezTo>
                        <a:pt x="204" y="203"/>
                        <a:pt x="497" y="0"/>
                        <a:pt x="836" y="0"/>
                      </a:cubicBezTo>
                      <a:lnTo>
                        <a:pt x="836" y="0"/>
                      </a:lnTo>
                      <a:cubicBezTo>
                        <a:pt x="1298" y="0"/>
                        <a:pt x="1673" y="374"/>
                        <a:pt x="1673" y="836"/>
                      </a:cubicBezTo>
                      <a:lnTo>
                        <a:pt x="1673" y="836"/>
                      </a:lnTo>
                      <a:cubicBezTo>
                        <a:pt x="1673" y="1298"/>
                        <a:pt x="1298" y="1672"/>
                        <a:pt x="836" y="1672"/>
                      </a:cubicBezTo>
                      <a:lnTo>
                        <a:pt x="836" y="1672"/>
                      </a:lnTo>
                      <a:cubicBezTo>
                        <a:pt x="497" y="1672"/>
                        <a:pt x="204" y="1469"/>
                        <a:pt x="74" y="1178"/>
                      </a:cubicBezTo>
                      <a:lnTo>
                        <a:pt x="74" y="1178"/>
                      </a:lnTo>
                      <a:cubicBezTo>
                        <a:pt x="26" y="1073"/>
                        <a:pt x="0" y="958"/>
                        <a:pt x="0" y="836"/>
                      </a:cubicBezTo>
                      <a:lnTo>
                        <a:pt x="0" y="836"/>
                      </a:lnTo>
                      <a:cubicBezTo>
                        <a:pt x="0" y="714"/>
                        <a:pt x="26" y="599"/>
                        <a:pt x="74" y="494"/>
                      </a:cubicBezTo>
                    </a:path>
                  </a:pathLst>
                </a:custGeom>
                <a:solidFill>
                  <a:srgbClr val="0000FF">
                    <a:alpha val="20000"/>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grpSp>
        <p:pic>
          <p:nvPicPr>
            <p:cNvPr id="39" name="Google Shape;214;p25">
              <a:extLst>
                <a:ext uri="{FF2B5EF4-FFF2-40B4-BE49-F238E27FC236}">
                  <a16:creationId xmlns:a16="http://schemas.microsoft.com/office/drawing/2014/main" id="{10C6D758-A31E-6481-FC83-FE4E210A3A22}"/>
                </a:ext>
              </a:extLst>
            </p:cNvPr>
            <p:cNvPicPr preferRelativeResize="0"/>
            <p:nvPr/>
          </p:nvPicPr>
          <p:blipFill rotWithShape="1">
            <a:blip r:embed="rId11">
              <a:alphaModFix/>
            </a:blip>
            <a:srcRect l="4575" t="38532" r="61373" b="37952"/>
            <a:stretch/>
          </p:blipFill>
          <p:spPr>
            <a:xfrm>
              <a:off x="739059" y="2189484"/>
              <a:ext cx="1057047" cy="241583"/>
            </a:xfrm>
            <a:prstGeom prst="rect">
              <a:avLst/>
            </a:prstGeom>
            <a:noFill/>
            <a:ln>
              <a:noFill/>
            </a:ln>
          </p:spPr>
        </p:pic>
      </p:grpSp>
      <p:grpSp>
        <p:nvGrpSpPr>
          <p:cNvPr id="11" name="Group 10">
            <a:extLst>
              <a:ext uri="{FF2B5EF4-FFF2-40B4-BE49-F238E27FC236}">
                <a16:creationId xmlns:a16="http://schemas.microsoft.com/office/drawing/2014/main" id="{6441E6BE-DFF0-B2BE-4A3B-50BDE2F146E0}"/>
              </a:ext>
            </a:extLst>
          </p:cNvPr>
          <p:cNvGrpSpPr/>
          <p:nvPr/>
        </p:nvGrpSpPr>
        <p:grpSpPr>
          <a:xfrm>
            <a:off x="877752" y="3046753"/>
            <a:ext cx="2946826" cy="1675664"/>
            <a:chOff x="726677" y="2849273"/>
            <a:chExt cx="2937412" cy="1769777"/>
          </a:xfrm>
        </p:grpSpPr>
        <p:grpSp>
          <p:nvGrpSpPr>
            <p:cNvPr id="2" name="Group 1">
              <a:extLst>
                <a:ext uri="{FF2B5EF4-FFF2-40B4-BE49-F238E27FC236}">
                  <a16:creationId xmlns:a16="http://schemas.microsoft.com/office/drawing/2014/main" id="{B8D4BCA5-6B38-D4DF-85E7-DC00A22C4682}"/>
                </a:ext>
              </a:extLst>
            </p:cNvPr>
            <p:cNvGrpSpPr/>
            <p:nvPr/>
          </p:nvGrpSpPr>
          <p:grpSpPr>
            <a:xfrm>
              <a:off x="813743" y="2849273"/>
              <a:ext cx="2850346" cy="1769777"/>
              <a:chOff x="1031794" y="2730682"/>
              <a:chExt cx="2850346" cy="1769777"/>
            </a:xfrm>
          </p:grpSpPr>
          <p:grpSp>
            <p:nvGrpSpPr>
              <p:cNvPr id="5" name="Group 4">
                <a:extLst>
                  <a:ext uri="{FF2B5EF4-FFF2-40B4-BE49-F238E27FC236}">
                    <a16:creationId xmlns:a16="http://schemas.microsoft.com/office/drawing/2014/main" id="{DEF9F383-3730-444C-B878-F78B4D9AE083}"/>
                  </a:ext>
                </a:extLst>
              </p:cNvPr>
              <p:cNvGrpSpPr/>
              <p:nvPr/>
            </p:nvGrpSpPr>
            <p:grpSpPr>
              <a:xfrm>
                <a:off x="2088843" y="3719760"/>
                <a:ext cx="736249" cy="780699"/>
                <a:chOff x="7680566" y="3338388"/>
                <a:chExt cx="1713103" cy="1040932"/>
              </a:xfrm>
            </p:grpSpPr>
            <p:pic>
              <p:nvPicPr>
                <p:cNvPr id="33" name="Picture 4" descr="Browser Code Outline Symbol In A Circle Vector SVG Icon (2) - SVG Repo">
                  <a:extLst>
                    <a:ext uri="{FF2B5EF4-FFF2-40B4-BE49-F238E27FC236}">
                      <a16:creationId xmlns:a16="http://schemas.microsoft.com/office/drawing/2014/main" id="{981B49DE-CFE3-2340-96BB-7E6B33F8A6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85743" y="3565540"/>
                  <a:ext cx="973104" cy="591286"/>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258">
                  <a:extLst>
                    <a:ext uri="{FF2B5EF4-FFF2-40B4-BE49-F238E27FC236}">
                      <a16:creationId xmlns:a16="http://schemas.microsoft.com/office/drawing/2014/main" id="{330243FB-0B9F-1041-A672-3ECC0983E05C}"/>
                    </a:ext>
                  </a:extLst>
                </p:cNvPr>
                <p:cNvSpPr>
                  <a:spLocks noChangeArrowheads="1"/>
                </p:cNvSpPr>
                <p:nvPr/>
              </p:nvSpPr>
              <p:spPr bwMode="auto">
                <a:xfrm>
                  <a:off x="7680566" y="3338388"/>
                  <a:ext cx="1713103" cy="1040932"/>
                </a:xfrm>
                <a:custGeom>
                  <a:avLst/>
                  <a:gdLst>
                    <a:gd name="T0" fmla="*/ 73 w 1673"/>
                    <a:gd name="T1" fmla="*/ 495 h 1673"/>
                    <a:gd name="T2" fmla="*/ 73 w 1673"/>
                    <a:gd name="T3" fmla="*/ 495 h 1673"/>
                    <a:gd name="T4" fmla="*/ 836 w 1673"/>
                    <a:gd name="T5" fmla="*/ 0 h 1673"/>
                    <a:gd name="T6" fmla="*/ 836 w 1673"/>
                    <a:gd name="T7" fmla="*/ 0 h 1673"/>
                    <a:gd name="T8" fmla="*/ 1672 w 1673"/>
                    <a:gd name="T9" fmla="*/ 837 h 1673"/>
                    <a:gd name="T10" fmla="*/ 1672 w 1673"/>
                    <a:gd name="T11" fmla="*/ 837 h 1673"/>
                    <a:gd name="T12" fmla="*/ 836 w 1673"/>
                    <a:gd name="T13" fmla="*/ 1672 h 1673"/>
                    <a:gd name="T14" fmla="*/ 836 w 1673"/>
                    <a:gd name="T15" fmla="*/ 1672 h 1673"/>
                    <a:gd name="T16" fmla="*/ 73 w 1673"/>
                    <a:gd name="T17" fmla="*/ 1178 h 1673"/>
                    <a:gd name="T18" fmla="*/ 73 w 1673"/>
                    <a:gd name="T19" fmla="*/ 1178 h 1673"/>
                    <a:gd name="T20" fmla="*/ 0 w 1673"/>
                    <a:gd name="T21" fmla="*/ 837 h 1673"/>
                    <a:gd name="T22" fmla="*/ 0 w 1673"/>
                    <a:gd name="T23" fmla="*/ 837 h 1673"/>
                    <a:gd name="T24" fmla="*/ 73 w 1673"/>
                    <a:gd name="T25" fmla="*/ 495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3" h="1673">
                      <a:moveTo>
                        <a:pt x="73" y="495"/>
                      </a:moveTo>
                      <a:lnTo>
                        <a:pt x="73" y="495"/>
                      </a:lnTo>
                      <a:cubicBezTo>
                        <a:pt x="204" y="204"/>
                        <a:pt x="496" y="0"/>
                        <a:pt x="836" y="0"/>
                      </a:cubicBezTo>
                      <a:lnTo>
                        <a:pt x="836" y="0"/>
                      </a:lnTo>
                      <a:cubicBezTo>
                        <a:pt x="1298" y="0"/>
                        <a:pt x="1672" y="375"/>
                        <a:pt x="1672" y="837"/>
                      </a:cubicBezTo>
                      <a:lnTo>
                        <a:pt x="1672" y="837"/>
                      </a:lnTo>
                      <a:cubicBezTo>
                        <a:pt x="1672" y="1298"/>
                        <a:pt x="1298" y="1672"/>
                        <a:pt x="836" y="1672"/>
                      </a:cubicBezTo>
                      <a:lnTo>
                        <a:pt x="836" y="1672"/>
                      </a:lnTo>
                      <a:cubicBezTo>
                        <a:pt x="496" y="1672"/>
                        <a:pt x="204" y="1470"/>
                        <a:pt x="73" y="1178"/>
                      </a:cubicBezTo>
                      <a:lnTo>
                        <a:pt x="73" y="1178"/>
                      </a:lnTo>
                      <a:cubicBezTo>
                        <a:pt x="26" y="1074"/>
                        <a:pt x="0" y="959"/>
                        <a:pt x="0" y="837"/>
                      </a:cubicBezTo>
                      <a:lnTo>
                        <a:pt x="0" y="837"/>
                      </a:lnTo>
                      <a:cubicBezTo>
                        <a:pt x="0" y="715"/>
                        <a:pt x="26" y="599"/>
                        <a:pt x="73" y="495"/>
                      </a:cubicBezTo>
                    </a:path>
                  </a:pathLst>
                </a:custGeom>
                <a:solidFill>
                  <a:srgbClr val="B9FDCE">
                    <a:alpha val="38039"/>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sp>
            <p:nvSpPr>
              <p:cNvPr id="36" name="TextBox 35">
                <a:extLst>
                  <a:ext uri="{FF2B5EF4-FFF2-40B4-BE49-F238E27FC236}">
                    <a16:creationId xmlns:a16="http://schemas.microsoft.com/office/drawing/2014/main" id="{B021FDF5-E017-A047-ACA4-AC804ACC45C7}"/>
                  </a:ext>
                </a:extLst>
              </p:cNvPr>
              <p:cNvSpPr txBox="1"/>
              <p:nvPr/>
            </p:nvSpPr>
            <p:spPr>
              <a:xfrm>
                <a:off x="1191499" y="2730682"/>
                <a:ext cx="2626347" cy="707886"/>
              </a:xfrm>
              <a:prstGeom prst="rect">
                <a:avLst/>
              </a:prstGeom>
              <a:noFill/>
            </p:spPr>
            <p:txBody>
              <a:bodyPr wrap="square" rtlCol="0" anchor="b">
                <a:spAutoFit/>
              </a:bodyPr>
              <a:lstStyle/>
              <a:p>
                <a:pPr algn="ctr"/>
                <a:r>
                  <a:rPr lang="en-US" sz="2000" b="1" spc="-11" dirty="0">
                    <a:solidFill>
                      <a:schemeClr val="accent4">
                        <a:lumMod val="75000"/>
                      </a:schemeClr>
                    </a:solidFill>
                    <a:latin typeface="Georgia" panose="02040502050405020303" pitchFamily="18" charset="0"/>
                    <a:cs typeface="Poppins" panose="00000500000000000000" pitchFamily="2" charset="0"/>
                  </a:rPr>
                  <a:t>Generating </a:t>
                </a:r>
              </a:p>
              <a:p>
                <a:pPr algn="ctr"/>
                <a:r>
                  <a:rPr lang="en-US" sz="2000" b="1" spc="-11" dirty="0">
                    <a:solidFill>
                      <a:schemeClr val="accent4">
                        <a:lumMod val="75000"/>
                      </a:schemeClr>
                    </a:solidFill>
                    <a:latin typeface="Georgia" panose="02040502050405020303" pitchFamily="18" charset="0"/>
                    <a:cs typeface="Poppins" panose="00000500000000000000" pitchFamily="2" charset="0"/>
                  </a:rPr>
                  <a:t>Source Code</a:t>
                </a:r>
              </a:p>
            </p:txBody>
          </p:sp>
          <p:sp>
            <p:nvSpPr>
              <p:cNvPr id="37" name="TextBox 36">
                <a:extLst>
                  <a:ext uri="{FF2B5EF4-FFF2-40B4-BE49-F238E27FC236}">
                    <a16:creationId xmlns:a16="http://schemas.microsoft.com/office/drawing/2014/main" id="{124B24F0-5E92-7A44-9F28-12BD9511FAF6}"/>
                  </a:ext>
                </a:extLst>
              </p:cNvPr>
              <p:cNvSpPr txBox="1"/>
              <p:nvPr/>
            </p:nvSpPr>
            <p:spPr>
              <a:xfrm>
                <a:off x="1031794" y="3302210"/>
                <a:ext cx="2850346"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Ensuring the Syntactic and Semantic Correctness for Generating Source Code</a:t>
                </a:r>
              </a:p>
            </p:txBody>
          </p:sp>
        </p:grpSp>
        <p:pic>
          <p:nvPicPr>
            <p:cNvPr id="40" name="Google Shape;214;p25">
              <a:extLst>
                <a:ext uri="{FF2B5EF4-FFF2-40B4-BE49-F238E27FC236}">
                  <a16:creationId xmlns:a16="http://schemas.microsoft.com/office/drawing/2014/main" id="{4E14AD4C-B894-B235-93E9-48ED4EEFE0FF}"/>
                </a:ext>
              </a:extLst>
            </p:cNvPr>
            <p:cNvPicPr preferRelativeResize="0"/>
            <p:nvPr/>
          </p:nvPicPr>
          <p:blipFill rotWithShape="1">
            <a:blip r:embed="rId11">
              <a:alphaModFix/>
            </a:blip>
            <a:srcRect l="64885" t="38242" r="1063" b="38242"/>
            <a:stretch/>
          </p:blipFill>
          <p:spPr>
            <a:xfrm>
              <a:off x="726677" y="4111250"/>
              <a:ext cx="1057047" cy="241583"/>
            </a:xfrm>
            <a:prstGeom prst="rect">
              <a:avLst/>
            </a:prstGeom>
            <a:noFill/>
            <a:ln>
              <a:noFill/>
            </a:ln>
          </p:spPr>
        </p:pic>
      </p:grpSp>
    </p:spTree>
    <p:extLst>
      <p:ext uri="{BB962C8B-B14F-4D97-AF65-F5344CB8AC3E}">
        <p14:creationId xmlns:p14="http://schemas.microsoft.com/office/powerpoint/2010/main" val="36093121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Automatic Code Editing</a:t>
            </a:r>
            <a:endParaRPr sz="4800" dirty="0">
              <a:solidFill>
                <a:srgbClr val="FFFFFF"/>
              </a:solidFill>
              <a:latin typeface="Georgia"/>
              <a:ea typeface="Georgia"/>
              <a:cs typeface="Georgia"/>
              <a:sym typeface="Georgia"/>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4" name="Picture 2">
            <a:extLst>
              <a:ext uri="{FF2B5EF4-FFF2-40B4-BE49-F238E27FC236}">
                <a16:creationId xmlns:a16="http://schemas.microsoft.com/office/drawing/2014/main" id="{58271F5B-701D-74E3-C486-AF82C7887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6239F30-7702-CF46-9DE4-6523BDBA1ECA}"/>
              </a:ext>
            </a:extLst>
          </p:cNvPr>
          <p:cNvGraphicFramePr/>
          <p:nvPr>
            <p:extLst>
              <p:ext uri="{D42A27DB-BD31-4B8C-83A1-F6EECF244321}">
                <p14:modId xmlns:p14="http://schemas.microsoft.com/office/powerpoint/2010/main" val="4280909911"/>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1">
            <a:extLst>
              <a:ext uri="{FF2B5EF4-FFF2-40B4-BE49-F238E27FC236}">
                <a16:creationId xmlns:a16="http://schemas.microsoft.com/office/drawing/2014/main" id="{50883C41-4DBE-4491-A6C2-5D0A9A3C3AF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20</a:t>
            </a:fld>
            <a:endParaRPr lang="en" sz="900" dirty="0"/>
          </a:p>
        </p:txBody>
      </p:sp>
      <p:grpSp>
        <p:nvGrpSpPr>
          <p:cNvPr id="7" name="Group 6">
            <a:extLst>
              <a:ext uri="{FF2B5EF4-FFF2-40B4-BE49-F238E27FC236}">
                <a16:creationId xmlns:a16="http://schemas.microsoft.com/office/drawing/2014/main" id="{E14C540A-936F-472D-B3BD-2BA19D0176AB}"/>
              </a:ext>
            </a:extLst>
          </p:cNvPr>
          <p:cNvGrpSpPr/>
          <p:nvPr/>
        </p:nvGrpSpPr>
        <p:grpSpPr>
          <a:xfrm>
            <a:off x="1415761" y="1010058"/>
            <a:ext cx="1686507" cy="3821880"/>
            <a:chOff x="2000931" y="1038174"/>
            <a:chExt cx="2248676" cy="5095842"/>
          </a:xfrm>
        </p:grpSpPr>
        <p:grpSp>
          <p:nvGrpSpPr>
            <p:cNvPr id="8" name="Group 7">
              <a:extLst>
                <a:ext uri="{FF2B5EF4-FFF2-40B4-BE49-F238E27FC236}">
                  <a16:creationId xmlns:a16="http://schemas.microsoft.com/office/drawing/2014/main" id="{7C3F6BBA-0190-4000-979A-36DBAC1829D3}"/>
                </a:ext>
              </a:extLst>
            </p:cNvPr>
            <p:cNvGrpSpPr/>
            <p:nvPr/>
          </p:nvGrpSpPr>
          <p:grpSpPr>
            <a:xfrm>
              <a:off x="2000931" y="1038174"/>
              <a:ext cx="2242284" cy="492443"/>
              <a:chOff x="2000931" y="908634"/>
              <a:chExt cx="2242284" cy="492443"/>
            </a:xfrm>
          </p:grpSpPr>
          <p:sp>
            <p:nvSpPr>
              <p:cNvPr id="22" name="Freeform 323">
                <a:extLst>
                  <a:ext uri="{FF2B5EF4-FFF2-40B4-BE49-F238E27FC236}">
                    <a16:creationId xmlns:a16="http://schemas.microsoft.com/office/drawing/2014/main" id="{8F5725BC-8FED-4848-BBBE-F86D9A70D012}"/>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3" name="TextBox 22">
                <a:extLst>
                  <a:ext uri="{FF2B5EF4-FFF2-40B4-BE49-F238E27FC236}">
                    <a16:creationId xmlns:a16="http://schemas.microsoft.com/office/drawing/2014/main" id="{454E09AE-C1ED-4035-A6CC-43E255D6C764}"/>
                  </a:ext>
                </a:extLst>
              </p:cNvPr>
              <p:cNvSpPr txBox="1"/>
              <p:nvPr/>
            </p:nvSpPr>
            <p:spPr>
              <a:xfrm>
                <a:off x="2000931" y="908634"/>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9" name="Group 8">
              <a:extLst>
                <a:ext uri="{FF2B5EF4-FFF2-40B4-BE49-F238E27FC236}">
                  <a16:creationId xmlns:a16="http://schemas.microsoft.com/office/drawing/2014/main" id="{EE9B8EDF-7C31-429D-AD72-7DCE7F874EAC}"/>
                </a:ext>
              </a:extLst>
            </p:cNvPr>
            <p:cNvGrpSpPr/>
            <p:nvPr/>
          </p:nvGrpSpPr>
          <p:grpSpPr>
            <a:xfrm>
              <a:off x="2007323" y="5641573"/>
              <a:ext cx="2242284" cy="492443"/>
              <a:chOff x="1995335" y="5641573"/>
              <a:chExt cx="2242284" cy="492443"/>
            </a:xfrm>
          </p:grpSpPr>
          <p:sp>
            <p:nvSpPr>
              <p:cNvPr id="20" name="Freeform 325">
                <a:extLst>
                  <a:ext uri="{FF2B5EF4-FFF2-40B4-BE49-F238E27FC236}">
                    <a16:creationId xmlns:a16="http://schemas.microsoft.com/office/drawing/2014/main" id="{EC8F071F-8062-4E26-A7C8-584B2A3F9BAA}"/>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1" name="TextBox 20">
                <a:extLst>
                  <a:ext uri="{FF2B5EF4-FFF2-40B4-BE49-F238E27FC236}">
                    <a16:creationId xmlns:a16="http://schemas.microsoft.com/office/drawing/2014/main" id="{26C1ED43-4F62-456B-8F02-3612ED60F7A6}"/>
                  </a:ext>
                </a:extLst>
              </p:cNvPr>
              <p:cNvSpPr txBox="1"/>
              <p:nvPr/>
            </p:nvSpPr>
            <p:spPr>
              <a:xfrm>
                <a:off x="1995335" y="5641573"/>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10" name="Group 9">
              <a:extLst>
                <a:ext uri="{FF2B5EF4-FFF2-40B4-BE49-F238E27FC236}">
                  <a16:creationId xmlns:a16="http://schemas.microsoft.com/office/drawing/2014/main" id="{9A1949D9-53D1-4DCB-B332-7F44FAAEB39D}"/>
                </a:ext>
              </a:extLst>
            </p:cNvPr>
            <p:cNvGrpSpPr/>
            <p:nvPr/>
          </p:nvGrpSpPr>
          <p:grpSpPr>
            <a:xfrm>
              <a:off x="2007323" y="1708632"/>
              <a:ext cx="2242284" cy="3669299"/>
              <a:chOff x="1521548" y="1314030"/>
              <a:chExt cx="2242284" cy="3669299"/>
            </a:xfrm>
          </p:grpSpPr>
          <p:grpSp>
            <p:nvGrpSpPr>
              <p:cNvPr id="16" name="Group 15">
                <a:extLst>
                  <a:ext uri="{FF2B5EF4-FFF2-40B4-BE49-F238E27FC236}">
                    <a16:creationId xmlns:a16="http://schemas.microsoft.com/office/drawing/2014/main" id="{03FDD5D3-54D8-41D0-9100-9421F0EF2F0A}"/>
                  </a:ext>
                </a:extLst>
              </p:cNvPr>
              <p:cNvGrpSpPr/>
              <p:nvPr/>
            </p:nvGrpSpPr>
            <p:grpSpPr>
              <a:xfrm>
                <a:off x="1521548" y="1314030"/>
                <a:ext cx="2242284" cy="2200000"/>
                <a:chOff x="1750148" y="2909194"/>
                <a:chExt cx="2242284" cy="2200000"/>
              </a:xfrm>
            </p:grpSpPr>
            <p:sp>
              <p:nvSpPr>
                <p:cNvPr id="18" name="Freeform 70">
                  <a:extLst>
                    <a:ext uri="{FF2B5EF4-FFF2-40B4-BE49-F238E27FC236}">
                      <a16:creationId xmlns:a16="http://schemas.microsoft.com/office/drawing/2014/main" id="{71AA4E24-7DB1-4709-86B3-A4FBE8605198}"/>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19" name="Google Shape;188;p23">
                  <a:extLst>
                    <a:ext uri="{FF2B5EF4-FFF2-40B4-BE49-F238E27FC236}">
                      <a16:creationId xmlns:a16="http://schemas.microsoft.com/office/drawing/2014/main" id="{FAFD1B01-21EB-4A59-96FE-2FC614BF9849}"/>
                    </a:ext>
                  </a:extLst>
                </p:cNvPr>
                <p:cNvPicPr preferRelativeResize="0"/>
                <p:nvPr/>
              </p:nvPicPr>
              <p:blipFill>
                <a:blip r:embed="rId8">
                  <a:alphaModFix/>
                </a:blip>
                <a:stretch>
                  <a:fillRect/>
                </a:stretch>
              </p:blipFill>
              <p:spPr>
                <a:xfrm>
                  <a:off x="1994470" y="3042544"/>
                  <a:ext cx="1742000" cy="1313090"/>
                </a:xfrm>
                <a:prstGeom prst="rect">
                  <a:avLst/>
                </a:prstGeom>
                <a:noFill/>
                <a:ln>
                  <a:noFill/>
                </a:ln>
              </p:spPr>
            </p:pic>
          </p:grpSp>
          <p:sp>
            <p:nvSpPr>
              <p:cNvPr id="17" name="Freeform 69">
                <a:extLst>
                  <a:ext uri="{FF2B5EF4-FFF2-40B4-BE49-F238E27FC236}">
                    <a16:creationId xmlns:a16="http://schemas.microsoft.com/office/drawing/2014/main" id="{4ACE4543-72A7-4C7B-933E-719878B3A3BC}"/>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11" name="Straight Connector 10">
              <a:extLst>
                <a:ext uri="{FF2B5EF4-FFF2-40B4-BE49-F238E27FC236}">
                  <a16:creationId xmlns:a16="http://schemas.microsoft.com/office/drawing/2014/main" id="{5285AACE-771E-42C8-A352-D209883C8249}"/>
                </a:ext>
              </a:extLst>
            </p:cNvPr>
            <p:cNvCxnSpPr>
              <a:cxnSpLocks/>
              <a:stCxn id="18" idx="6"/>
              <a:endCxn id="22"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D454157-DBF9-4992-B0D3-9464CD9BD78C}"/>
                </a:ext>
              </a:extLst>
            </p:cNvPr>
            <p:cNvCxnSpPr>
              <a:cxnSpLocks/>
              <a:stCxn id="20" idx="6"/>
              <a:endCxn id="17"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07DD9150-FB95-44F3-84AD-4E6EE08D8BFD}"/>
                </a:ext>
              </a:extLst>
            </p:cNvPr>
            <p:cNvGrpSpPr/>
            <p:nvPr/>
          </p:nvGrpSpPr>
          <p:grpSpPr>
            <a:xfrm>
              <a:off x="2346348" y="3908632"/>
              <a:ext cx="1711433" cy="1144706"/>
              <a:chOff x="6139747" y="1641739"/>
              <a:chExt cx="4330302" cy="3273161"/>
            </a:xfrm>
          </p:grpSpPr>
          <p:pic>
            <p:nvPicPr>
              <p:cNvPr id="14" name="Picture 13">
                <a:extLst>
                  <a:ext uri="{FF2B5EF4-FFF2-40B4-BE49-F238E27FC236}">
                    <a16:creationId xmlns:a16="http://schemas.microsoft.com/office/drawing/2014/main" id="{BDD4D9C4-2D50-4C5E-93AA-AD78B6B546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15" name="Picture 14">
                <a:extLst>
                  <a:ext uri="{FF2B5EF4-FFF2-40B4-BE49-F238E27FC236}">
                    <a16:creationId xmlns:a16="http://schemas.microsoft.com/office/drawing/2014/main" id="{A9340350-CA01-45BA-B8C8-3496C86EAF3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24" name="TextBox 23">
            <a:extLst>
              <a:ext uri="{FF2B5EF4-FFF2-40B4-BE49-F238E27FC236}">
                <a16:creationId xmlns:a16="http://schemas.microsoft.com/office/drawing/2014/main" id="{AC2CDCE3-AC72-429A-9C92-E2665B28461C}"/>
              </a:ext>
            </a:extLst>
          </p:cNvPr>
          <p:cNvSpPr txBox="1"/>
          <p:nvPr/>
        </p:nvSpPr>
        <p:spPr>
          <a:xfrm>
            <a:off x="3239032" y="2968337"/>
            <a:ext cx="1326287" cy="553998"/>
          </a:xfrm>
          <a:prstGeom prst="rect">
            <a:avLst/>
          </a:prstGeom>
          <a:noFill/>
        </p:spPr>
        <p:txBody>
          <a:bodyPr wrap="square" rtlCol="0">
            <a:spAutoFit/>
          </a:bodyPr>
          <a:lstStyle/>
          <a:p>
            <a:pPr algn="ctr"/>
            <a:r>
              <a:rPr lang="en-US" sz="1500" dirty="0"/>
              <a:t>Ways of Encoding</a:t>
            </a:r>
          </a:p>
        </p:txBody>
      </p:sp>
      <p:sp>
        <p:nvSpPr>
          <p:cNvPr id="26" name="Arrow: Right 25">
            <a:extLst>
              <a:ext uri="{FF2B5EF4-FFF2-40B4-BE49-F238E27FC236}">
                <a16:creationId xmlns:a16="http://schemas.microsoft.com/office/drawing/2014/main" id="{D3276741-B71A-443F-9B80-E60FF6289DB7}"/>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Google Shape;331;p32">
            <a:extLst>
              <a:ext uri="{FF2B5EF4-FFF2-40B4-BE49-F238E27FC236}">
                <a16:creationId xmlns:a16="http://schemas.microsoft.com/office/drawing/2014/main" id="{E5F28BED-FD28-F46E-278B-197A4FF3BE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Encoding PL Properties</a:t>
            </a:r>
          </a:p>
        </p:txBody>
      </p:sp>
      <p:pic>
        <p:nvPicPr>
          <p:cNvPr id="29" name="Picture 2">
            <a:extLst>
              <a:ext uri="{FF2B5EF4-FFF2-40B4-BE49-F238E27FC236}">
                <a16:creationId xmlns:a16="http://schemas.microsoft.com/office/drawing/2014/main" id="{CF3F5846-ACAC-AEDE-0531-46DE86734B0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525084"/>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21</a:t>
            </a:fld>
            <a:endParaRPr lang="en" sz="900" dirty="0"/>
          </a:p>
        </p:txBody>
      </p:sp>
      <p:sp>
        <p:nvSpPr>
          <p:cNvPr id="20" name="TextBox 19">
            <a:extLst>
              <a:ext uri="{FF2B5EF4-FFF2-40B4-BE49-F238E27FC236}">
                <a16:creationId xmlns:a16="http://schemas.microsoft.com/office/drawing/2014/main" id="{6C540FD9-74CA-4599-A642-1E0E04630FF0}"/>
              </a:ext>
            </a:extLst>
          </p:cNvPr>
          <p:cNvSpPr txBox="1"/>
          <p:nvPr/>
        </p:nvSpPr>
        <p:spPr>
          <a:xfrm>
            <a:off x="4555968" y="3930036"/>
            <a:ext cx="4219373" cy="900246"/>
          </a:xfrm>
          <a:prstGeom prst="rect">
            <a:avLst/>
          </a:prstGeom>
          <a:noFill/>
        </p:spPr>
        <p:txBody>
          <a:bodyPr wrap="square" rtlCol="0">
            <a:spAutoFit/>
          </a:bodyPr>
          <a:lstStyle/>
          <a:p>
            <a:r>
              <a:rPr lang="en-US" sz="1050" dirty="0">
                <a:latin typeface="Courier New" panose="02070309020205020404" pitchFamily="49" charset="0"/>
                <a:cs typeface="Courier New" panose="02070309020205020404" pitchFamily="49" charset="0"/>
              </a:rPr>
              <a:t>[13]  Learning to Represent Program as Graphs</a:t>
            </a:r>
          </a:p>
          <a:p>
            <a:r>
              <a:rPr lang="en-US" sz="1050" dirty="0">
                <a:latin typeface="Courier New" panose="02070309020205020404" pitchFamily="49" charset="0"/>
                <a:cs typeface="Courier New" panose="02070309020205020404" pitchFamily="49" charset="0"/>
              </a:rPr>
              <a:t>     Allamanis et. al. 2017</a:t>
            </a:r>
          </a:p>
          <a:p>
            <a:r>
              <a:rPr lang="en-US" sz="1050" dirty="0">
                <a:latin typeface="Courier New" panose="02070309020205020404" pitchFamily="49" charset="0"/>
                <a:cs typeface="Courier New" panose="02070309020205020404" pitchFamily="49" charset="0"/>
              </a:rPr>
              <a:t>[14]  Learning to Represent Edits</a:t>
            </a:r>
          </a:p>
          <a:p>
            <a:r>
              <a:rPr lang="en-US" sz="1050" dirty="0">
                <a:latin typeface="Courier New" panose="02070309020205020404" pitchFamily="49" charset="0"/>
                <a:cs typeface="Courier New" panose="02070309020205020404" pitchFamily="49" charset="0"/>
              </a:rPr>
              <a:t>     Yin et. al. 2019</a:t>
            </a:r>
          </a:p>
          <a:p>
            <a:r>
              <a:rPr lang="en-US" sz="1050" dirty="0">
                <a:latin typeface="Courier New" panose="02070309020205020404" pitchFamily="49" charset="0"/>
                <a:cs typeface="Courier New" panose="02070309020205020404" pitchFamily="49" charset="0"/>
              </a:rPr>
              <a:t>[5]  HOPPITY – Dinella et. al. 2020</a:t>
            </a:r>
          </a:p>
        </p:txBody>
      </p:sp>
      <p:pic>
        <p:nvPicPr>
          <p:cNvPr id="26" name="Picture 2">
            <a:extLst>
              <a:ext uri="{FF2B5EF4-FFF2-40B4-BE49-F238E27FC236}">
                <a16:creationId xmlns:a16="http://schemas.microsoft.com/office/drawing/2014/main" id="{48E43C72-6E95-4522-A7C0-0C70335D15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00E560E4-955C-AB26-1EAF-3556E44786C4}"/>
              </a:ext>
            </a:extLst>
          </p:cNvPr>
          <p:cNvGraphicFramePr/>
          <p:nvPr>
            <p:extLst>
              <p:ext uri="{D42A27DB-BD31-4B8C-83A1-F6EECF244321}">
                <p14:modId xmlns:p14="http://schemas.microsoft.com/office/powerpoint/2010/main" val="4287219648"/>
              </p:ext>
            </p:extLst>
          </p:nvPr>
        </p:nvGraphicFramePr>
        <p:xfrm>
          <a:off x="126404" y="1335720"/>
          <a:ext cx="4219373" cy="3113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Google Shape;331;p32">
            <a:extLst>
              <a:ext uri="{FF2B5EF4-FFF2-40B4-BE49-F238E27FC236}">
                <a16:creationId xmlns:a16="http://schemas.microsoft.com/office/drawing/2014/main" id="{87D602C0-7E20-07F5-4961-2EDDB8197218}"/>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400" dirty="0">
                <a:latin typeface="Georgia"/>
                <a:ea typeface="Georgia"/>
                <a:cs typeface="Georgia"/>
                <a:sym typeface="Georgia"/>
              </a:rPr>
              <a:t>Explicit Encoding</a:t>
            </a:r>
          </a:p>
        </p:txBody>
      </p:sp>
      <p:grpSp>
        <p:nvGrpSpPr>
          <p:cNvPr id="4" name="Group 3">
            <a:extLst>
              <a:ext uri="{FF2B5EF4-FFF2-40B4-BE49-F238E27FC236}">
                <a16:creationId xmlns:a16="http://schemas.microsoft.com/office/drawing/2014/main" id="{C586071C-4303-F6A8-7D06-723BB1287666}"/>
              </a:ext>
            </a:extLst>
          </p:cNvPr>
          <p:cNvGrpSpPr/>
          <p:nvPr/>
        </p:nvGrpSpPr>
        <p:grpSpPr>
          <a:xfrm>
            <a:off x="4241882" y="1237180"/>
            <a:ext cx="4138871" cy="2167516"/>
            <a:chOff x="4241882" y="1237180"/>
            <a:chExt cx="4138871" cy="2167516"/>
          </a:xfrm>
        </p:grpSpPr>
        <p:pic>
          <p:nvPicPr>
            <p:cNvPr id="22" name="Google Shape;318;p34">
              <a:extLst>
                <a:ext uri="{FF2B5EF4-FFF2-40B4-BE49-F238E27FC236}">
                  <a16:creationId xmlns:a16="http://schemas.microsoft.com/office/drawing/2014/main" id="{91A69396-890A-4601-87F8-A27152958A05}"/>
                </a:ext>
              </a:extLst>
            </p:cNvPr>
            <p:cNvPicPr preferRelativeResize="0"/>
            <p:nvPr/>
          </p:nvPicPr>
          <p:blipFill rotWithShape="1">
            <a:blip r:embed="rId9">
              <a:alphaModFix/>
            </a:blip>
            <a:srcRect l="10193" t="10169" r="11575" b="44398"/>
            <a:stretch/>
          </p:blipFill>
          <p:spPr>
            <a:xfrm>
              <a:off x="4241882" y="1237180"/>
              <a:ext cx="1317116" cy="1153078"/>
            </a:xfrm>
            <a:prstGeom prst="rect">
              <a:avLst/>
            </a:prstGeom>
            <a:noFill/>
            <a:ln>
              <a:noFill/>
            </a:ln>
          </p:spPr>
        </p:pic>
        <p:sp>
          <p:nvSpPr>
            <p:cNvPr id="24" name="Arrow: Right 23">
              <a:extLst>
                <a:ext uri="{FF2B5EF4-FFF2-40B4-BE49-F238E27FC236}">
                  <a16:creationId xmlns:a16="http://schemas.microsoft.com/office/drawing/2014/main" id="{717819EC-6BFA-4629-AB2D-CD0F1A1C9BEA}"/>
                </a:ext>
              </a:extLst>
            </p:cNvPr>
            <p:cNvSpPr/>
            <p:nvPr/>
          </p:nvSpPr>
          <p:spPr>
            <a:xfrm>
              <a:off x="5943099" y="2262360"/>
              <a:ext cx="497456" cy="255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Google Shape;188;p23">
              <a:extLst>
                <a:ext uri="{FF2B5EF4-FFF2-40B4-BE49-F238E27FC236}">
                  <a16:creationId xmlns:a16="http://schemas.microsoft.com/office/drawing/2014/main" id="{8B7DADBA-C54F-433E-90A2-ED355956007F}"/>
                </a:ext>
              </a:extLst>
            </p:cNvPr>
            <p:cNvPicPr preferRelativeResize="0"/>
            <p:nvPr/>
          </p:nvPicPr>
          <p:blipFill>
            <a:blip r:embed="rId10">
              <a:alphaModFix/>
            </a:blip>
            <a:stretch>
              <a:fillRect/>
            </a:stretch>
          </p:blipFill>
          <p:spPr>
            <a:xfrm>
              <a:off x="4287467" y="2390258"/>
              <a:ext cx="1256753" cy="1014438"/>
            </a:xfrm>
            <a:prstGeom prst="rect">
              <a:avLst/>
            </a:prstGeom>
            <a:noFill/>
            <a:ln>
              <a:noFill/>
            </a:ln>
          </p:spPr>
        </p:pic>
        <p:pic>
          <p:nvPicPr>
            <p:cNvPr id="3" name="Picture 2">
              <a:extLst>
                <a:ext uri="{FF2B5EF4-FFF2-40B4-BE49-F238E27FC236}">
                  <a16:creationId xmlns:a16="http://schemas.microsoft.com/office/drawing/2014/main" id="{E292F55A-5040-AC3F-456B-FAF4F858EDD2}"/>
                </a:ext>
              </a:extLst>
            </p:cNvPr>
            <p:cNvPicPr>
              <a:picLocks noChangeAspect="1"/>
            </p:cNvPicPr>
            <p:nvPr/>
          </p:nvPicPr>
          <p:blipFill>
            <a:blip r:embed="rId11"/>
            <a:stretch>
              <a:fillRect/>
            </a:stretch>
          </p:blipFill>
          <p:spPr>
            <a:xfrm>
              <a:off x="6541476" y="1641482"/>
              <a:ext cx="1839277" cy="1395087"/>
            </a:xfrm>
            <a:prstGeom prst="rect">
              <a:avLst/>
            </a:prstGeom>
          </p:spPr>
        </p:pic>
      </p:grpSp>
    </p:spTree>
    <p:extLst>
      <p:ext uri="{BB962C8B-B14F-4D97-AF65-F5344CB8AC3E}">
        <p14:creationId xmlns:p14="http://schemas.microsoft.com/office/powerpoint/2010/main" val="28764249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140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998425"/>
            <a:ext cx="4045200" cy="3146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CODIT: Code Editing With Tree Based Neural Models</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- 2020</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Generation of Syntax Tree</a:t>
            </a:r>
            <a:r>
              <a:rPr lang="en">
                <a:solidFill>
                  <a:srgbClr val="000000"/>
                </a:solidFill>
                <a:latin typeface="Georgia"/>
                <a:ea typeface="Georgia"/>
                <a:cs typeface="Georgia"/>
                <a:sym typeface="Georgia"/>
              </a:rPr>
              <a:t> instead of code </a:t>
            </a:r>
            <a:r>
              <a:rPr lang="en">
                <a:solidFill>
                  <a:srgbClr val="38761D"/>
                </a:solidFill>
                <a:latin typeface="Georgia"/>
                <a:ea typeface="Georgia"/>
                <a:cs typeface="Georgia"/>
                <a:sym typeface="Georgia"/>
              </a:rPr>
              <a:t>Guarantees Syntactic Correctness.</a:t>
            </a:r>
            <a:r>
              <a:rPr lang="en">
                <a:solidFill>
                  <a:srgbClr val="000000"/>
                </a:solidFill>
                <a:latin typeface="Georgia"/>
                <a:ea typeface="Georgia"/>
                <a:cs typeface="Georgia"/>
                <a:sym typeface="Georgia"/>
              </a:rPr>
              <a:t> </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Clr>
                <a:schemeClr val="dk1"/>
              </a:buClr>
              <a:buSzPts val="1100"/>
              <a:buFont typeface="Arial"/>
              <a:buNone/>
            </a:pPr>
            <a:r>
              <a:rPr lang="en">
                <a:solidFill>
                  <a:srgbClr val="0944A1"/>
                </a:solidFill>
                <a:latin typeface="Georgia"/>
                <a:ea typeface="Georgia"/>
                <a:cs typeface="Georgia"/>
                <a:sym typeface="Georgia"/>
              </a:rPr>
              <a:t>Tree/Grammar Based Model for Automatic Code Editing</a:t>
            </a:r>
            <a:r>
              <a:rPr lang="en">
                <a:solidFill>
                  <a:srgbClr val="20124D"/>
                </a:solidFill>
                <a:latin typeface="Georgia"/>
                <a:ea typeface="Georgia"/>
                <a:cs typeface="Georgia"/>
                <a:sym typeface="Georgia"/>
              </a:rPr>
              <a:t>.</a:t>
            </a:r>
            <a:endParaRPr>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p:nvPr/>
        </p:nvSpPr>
        <p:spPr>
          <a:xfrm>
            <a:off x="471150" y="2165093"/>
            <a:ext cx="8201700" cy="2492400"/>
          </a:xfrm>
          <a:prstGeom prst="roundRect">
            <a:avLst>
              <a:gd name="adj" fmla="val 515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86" name="Google Shape;286;p31"/>
          <p:cNvPicPr preferRelativeResize="0"/>
          <p:nvPr/>
        </p:nvPicPr>
        <p:blipFill rotWithShape="1">
          <a:blip r:embed="rId3">
            <a:alphaModFix/>
          </a:blip>
          <a:srcRect l="10937" t="3670" r="55201" b="89010"/>
          <a:stretch/>
        </p:blipFill>
        <p:spPr>
          <a:xfrm>
            <a:off x="1156996" y="1444876"/>
            <a:ext cx="3114092" cy="259720"/>
          </a:xfrm>
          <a:prstGeom prst="rect">
            <a:avLst/>
          </a:prstGeom>
          <a:noFill/>
          <a:ln>
            <a:noFill/>
          </a:ln>
        </p:spPr>
      </p:pic>
      <p:sp>
        <p:nvSpPr>
          <p:cNvPr id="287" name="Google Shape;287;p31"/>
          <p:cNvSpPr txBox="1"/>
          <p:nvPr/>
        </p:nvSpPr>
        <p:spPr>
          <a:xfrm>
            <a:off x="1098490" y="1074609"/>
            <a:ext cx="2731940"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FF0000"/>
                </a:solidFill>
                <a:latin typeface="Courier New"/>
                <a:ea typeface="Courier New"/>
                <a:cs typeface="Courier New"/>
                <a:sym typeface="Courier New"/>
              </a:rPr>
              <a:t>Code Before Edit</a:t>
            </a:r>
            <a:endParaRPr sz="1800" b="1" dirty="0">
              <a:solidFill>
                <a:srgbClr val="FF0000"/>
              </a:solidFill>
              <a:latin typeface="Courier New"/>
              <a:ea typeface="Courier New"/>
              <a:cs typeface="Courier New"/>
              <a:sym typeface="Courier New"/>
            </a:endParaRPr>
          </a:p>
        </p:txBody>
      </p:sp>
      <p:pic>
        <p:nvPicPr>
          <p:cNvPr id="288" name="Google Shape;288;p31"/>
          <p:cNvPicPr preferRelativeResize="0"/>
          <p:nvPr/>
        </p:nvPicPr>
        <p:blipFill rotWithShape="1">
          <a:blip r:embed="rId3">
            <a:alphaModFix/>
          </a:blip>
          <a:srcRect t="15282" r="51171"/>
          <a:stretch/>
        </p:blipFill>
        <p:spPr>
          <a:xfrm>
            <a:off x="916623" y="2192570"/>
            <a:ext cx="3550804" cy="2376950"/>
          </a:xfrm>
          <a:prstGeom prst="rect">
            <a:avLst/>
          </a:prstGeom>
          <a:noFill/>
          <a:ln>
            <a:noFill/>
          </a:ln>
        </p:spPr>
      </p:pic>
      <p:sp>
        <p:nvSpPr>
          <p:cNvPr id="289" name="Google Shape;289;p31"/>
          <p:cNvSpPr/>
          <p:nvPr/>
        </p:nvSpPr>
        <p:spPr>
          <a:xfrm>
            <a:off x="2655578" y="1783308"/>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90" name="Google Shape;290;p31"/>
          <p:cNvSpPr/>
          <p:nvPr/>
        </p:nvSpPr>
        <p:spPr>
          <a:xfrm>
            <a:off x="4634718" y="3050484"/>
            <a:ext cx="439800" cy="25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1" name="Google Shape;291;p31"/>
          <p:cNvPicPr preferRelativeResize="0"/>
          <p:nvPr/>
        </p:nvPicPr>
        <p:blipFill rotWithShape="1">
          <a:blip r:embed="rId3">
            <a:alphaModFix/>
          </a:blip>
          <a:srcRect l="59510" t="14588"/>
          <a:stretch/>
        </p:blipFill>
        <p:spPr>
          <a:xfrm>
            <a:off x="5165026" y="2143296"/>
            <a:ext cx="3062351" cy="2492373"/>
          </a:xfrm>
          <a:prstGeom prst="rect">
            <a:avLst/>
          </a:prstGeom>
          <a:noFill/>
          <a:ln>
            <a:noFill/>
          </a:ln>
        </p:spPr>
      </p:pic>
      <p:sp>
        <p:nvSpPr>
          <p:cNvPr id="292" name="Google Shape;292;p31"/>
          <p:cNvSpPr/>
          <p:nvPr/>
        </p:nvSpPr>
        <p:spPr>
          <a:xfrm rot="10800000">
            <a:off x="6606433" y="1783284"/>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3" name="Google Shape;293;p31"/>
          <p:cNvPicPr preferRelativeResize="0"/>
          <p:nvPr/>
        </p:nvPicPr>
        <p:blipFill rotWithShape="1">
          <a:blip r:embed="rId3">
            <a:alphaModFix/>
          </a:blip>
          <a:srcRect l="68175" t="3435" r="5015" b="88235"/>
          <a:stretch/>
        </p:blipFill>
        <p:spPr>
          <a:xfrm>
            <a:off x="6060812" y="1444876"/>
            <a:ext cx="2166564" cy="259720"/>
          </a:xfrm>
          <a:prstGeom prst="rect">
            <a:avLst/>
          </a:prstGeom>
          <a:noFill/>
          <a:ln>
            <a:noFill/>
          </a:ln>
        </p:spPr>
      </p:pic>
      <p:sp>
        <p:nvSpPr>
          <p:cNvPr id="294" name="Google Shape;294;p31"/>
          <p:cNvSpPr txBox="1"/>
          <p:nvPr/>
        </p:nvSpPr>
        <p:spPr>
          <a:xfrm>
            <a:off x="5818909" y="1074609"/>
            <a:ext cx="2448272"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274E13"/>
                </a:solidFill>
                <a:latin typeface="Courier New"/>
                <a:ea typeface="Courier New"/>
                <a:cs typeface="Courier New"/>
                <a:sym typeface="Courier New"/>
              </a:rPr>
              <a:t>Code After Edit</a:t>
            </a:r>
            <a:endParaRPr sz="1800" b="1" dirty="0">
              <a:solidFill>
                <a:srgbClr val="274E13"/>
              </a:solidFill>
              <a:latin typeface="Courier New"/>
              <a:ea typeface="Courier New"/>
              <a:cs typeface="Courier New"/>
              <a:sym typeface="Courier New"/>
            </a:endParaRPr>
          </a:p>
        </p:txBody>
      </p:sp>
      <p:sp>
        <p:nvSpPr>
          <p:cNvPr id="295" name="Google Shape;295;p31"/>
          <p:cNvSpPr/>
          <p:nvPr/>
        </p:nvSpPr>
        <p:spPr>
          <a:xfrm>
            <a:off x="5210950" y="1441519"/>
            <a:ext cx="3294600" cy="3241800"/>
          </a:xfrm>
          <a:prstGeom prst="roundRect">
            <a:avLst>
              <a:gd name="adj" fmla="val 5217"/>
            </a:avLst>
          </a:prstGeom>
          <a:noFill/>
          <a:ln w="1905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15" name="Slide Number Placeholder 1">
            <a:extLst>
              <a:ext uri="{FF2B5EF4-FFF2-40B4-BE49-F238E27FC236}">
                <a16:creationId xmlns:a16="http://schemas.microsoft.com/office/drawing/2014/main" id="{E7B785F1-94B0-453D-A2C6-07B3E1CD512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23</a:t>
            </a:fld>
            <a:endParaRPr lang="en" sz="900" dirty="0"/>
          </a:p>
        </p:txBody>
      </p:sp>
      <p:sp>
        <p:nvSpPr>
          <p:cNvPr id="17" name="Google Shape;331;p32">
            <a:extLst>
              <a:ext uri="{FF2B5EF4-FFF2-40B4-BE49-F238E27FC236}">
                <a16:creationId xmlns:a16="http://schemas.microsoft.com/office/drawing/2014/main" id="{3EE46FA3-A72F-8871-0EEB-4B62542E90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Code Editing With Tree Based Neural Models</a:t>
            </a:r>
          </a:p>
        </p:txBody>
      </p:sp>
      <p:pic>
        <p:nvPicPr>
          <p:cNvPr id="18" name="Picture 2">
            <a:extLst>
              <a:ext uri="{FF2B5EF4-FFF2-40B4-BE49-F238E27FC236}">
                <a16:creationId xmlns:a16="http://schemas.microsoft.com/office/drawing/2014/main" id="{04F65261-3AD7-48F6-321E-E1768A5DA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5211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1000"/>
                                        <p:tgtEl>
                                          <p:spTgt spid="289"/>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1000"/>
                                        <p:tgtEl>
                                          <p:spTgt spid="2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fade">
                                      <p:cBhvr>
                                        <p:cTn id="21" dur="1000"/>
                                        <p:tgtEl>
                                          <p:spTgt spid="290"/>
                                        </p:tgtEl>
                                      </p:cBhvr>
                                    </p:animEffect>
                                  </p:childTnLst>
                                </p:cTn>
                              </p:par>
                              <p:par>
                                <p:cTn id="22" presetID="10" presetClass="entr" presetSubtype="0" fill="hold" nodeType="withEffect">
                                  <p:stCondLst>
                                    <p:cond delay="0"/>
                                  </p:stCondLst>
                                  <p:childTnLst>
                                    <p:set>
                                      <p:cBhvr>
                                        <p:cTn id="23" dur="1" fill="hold">
                                          <p:stCondLst>
                                            <p:cond delay="0"/>
                                          </p:stCondLst>
                                        </p:cTn>
                                        <p:tgtEl>
                                          <p:spTgt spid="291"/>
                                        </p:tgtEl>
                                        <p:attrNameLst>
                                          <p:attrName>style.visibility</p:attrName>
                                        </p:attrNameLst>
                                      </p:cBhvr>
                                      <p:to>
                                        <p:strVal val="visible"/>
                                      </p:to>
                                    </p:set>
                                    <p:animEffect transition="in" filter="fade">
                                      <p:cBhvr>
                                        <p:cTn id="24" dur="1000"/>
                                        <p:tgtEl>
                                          <p:spTgt spid="2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2"/>
                                        </p:tgtEl>
                                        <p:attrNameLst>
                                          <p:attrName>style.visibility</p:attrName>
                                        </p:attrNameLst>
                                      </p:cBhvr>
                                      <p:to>
                                        <p:strVal val="visible"/>
                                      </p:to>
                                    </p:set>
                                    <p:animEffect transition="in" filter="fade">
                                      <p:cBhvr>
                                        <p:cTn id="29" dur="1000"/>
                                        <p:tgtEl>
                                          <p:spTgt spid="292"/>
                                        </p:tgtEl>
                                      </p:cBhvr>
                                    </p:animEffect>
                                  </p:childTnLst>
                                </p:cTn>
                              </p:par>
                              <p:par>
                                <p:cTn id="30" presetID="10" presetClass="entr" presetSubtype="0" fill="hold" nodeType="with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fade">
                                      <p:cBhvr>
                                        <p:cTn id="32" dur="1000"/>
                                        <p:tgtEl>
                                          <p:spTgt spid="293"/>
                                        </p:tgtEl>
                                      </p:cBhvr>
                                    </p:animEffect>
                                  </p:childTnLst>
                                </p:cTn>
                              </p:par>
                              <p:par>
                                <p:cTn id="33" presetID="10" presetClass="entr" presetSubtype="0" fill="hold"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fade">
                                      <p:cBhvr>
                                        <p:cTn id="35" dur="1000"/>
                                        <p:tgtEl>
                                          <p:spTgt spid="29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5"/>
                                        </p:tgtEl>
                                        <p:attrNameLst>
                                          <p:attrName>style.visibility</p:attrName>
                                        </p:attrNameLst>
                                      </p:cBhvr>
                                      <p:to>
                                        <p:strVal val="visible"/>
                                      </p:to>
                                    </p:set>
                                    <p:animEffect transition="in" filter="fade">
                                      <p:cBhvr>
                                        <p:cTn id="40" dur="1000"/>
                                        <p:tgtEl>
                                          <p:spTgt spid="2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285"/>
                                        </p:tgtEl>
                                      </p:cBhvr>
                                    </p:animEffect>
                                    <p:set>
                                      <p:cBhvr>
                                        <p:cTn id="45" dur="1" fill="hold">
                                          <p:stCondLst>
                                            <p:cond delay="1000"/>
                                          </p:stCondLst>
                                        </p:cTn>
                                        <p:tgtEl>
                                          <p:spTgt spid="28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95"/>
                                        </p:tgtEl>
                                        <p:attrNameLst>
                                          <p:attrName>style.visibility</p:attrName>
                                        </p:attrNameLst>
                                      </p:cBhvr>
                                      <p:to>
                                        <p:strVal val="visible"/>
                                      </p:to>
                                    </p:set>
                                    <p:animEffect transition="in" filter="fade">
                                      <p:cBhvr>
                                        <p:cTn id="48"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808012" y="1207175"/>
            <a:ext cx="7780252" cy="2181600"/>
          </a:xfrm>
          <a:prstGeom prst="rect">
            <a:avLst/>
          </a:prstGeom>
          <a:noFill/>
          <a:ln>
            <a:noFill/>
          </a:ln>
        </p:spPr>
      </p:pic>
      <p:pic>
        <p:nvPicPr>
          <p:cNvPr id="333" name="Google Shape;333;p35"/>
          <p:cNvPicPr preferRelativeResize="0"/>
          <p:nvPr/>
        </p:nvPicPr>
        <p:blipFill>
          <a:blip r:embed="rId4">
            <a:alphaModFix/>
          </a:blip>
          <a:stretch>
            <a:fillRect/>
          </a:stretch>
        </p:blipFill>
        <p:spPr>
          <a:xfrm>
            <a:off x="1489207" y="3578225"/>
            <a:ext cx="6983251" cy="1422900"/>
          </a:xfrm>
          <a:prstGeom prst="rect">
            <a:avLst/>
          </a:prstGeom>
          <a:noFill/>
          <a:ln>
            <a:noFill/>
          </a:ln>
        </p:spPr>
      </p:pic>
      <p:sp>
        <p:nvSpPr>
          <p:cNvPr id="335" name="Google Shape;335;p35"/>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24</a:t>
            </a:fld>
            <a:endParaRPr/>
          </a:p>
        </p:txBody>
      </p:sp>
      <p:sp>
        <p:nvSpPr>
          <p:cNvPr id="8" name="Google Shape;331;p32">
            <a:extLst>
              <a:ext uri="{FF2B5EF4-FFF2-40B4-BE49-F238E27FC236}">
                <a16:creationId xmlns:a16="http://schemas.microsoft.com/office/drawing/2014/main" id="{C729CAEE-1EAA-6F0F-9DF6-FA8DB969ECD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230B2F21-1E6D-D49B-C528-1AD00E1B4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52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p:nvPr/>
        </p:nvSpPr>
        <p:spPr>
          <a:xfrm>
            <a:off x="678112" y="2943727"/>
            <a:ext cx="8152149" cy="1805617"/>
          </a:xfrm>
          <a:prstGeom prst="roundRect">
            <a:avLst>
              <a:gd name="adj" fmla="val 657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1" name="Google Shape;341;p36"/>
          <p:cNvPicPr preferRelativeResize="0"/>
          <p:nvPr/>
        </p:nvPicPr>
        <p:blipFill>
          <a:blip r:embed="rId3">
            <a:alphaModFix/>
          </a:blip>
          <a:stretch>
            <a:fillRect/>
          </a:stretch>
        </p:blipFill>
        <p:spPr>
          <a:xfrm>
            <a:off x="1831737" y="1107700"/>
            <a:ext cx="5940663" cy="1672826"/>
          </a:xfrm>
          <a:prstGeom prst="rect">
            <a:avLst/>
          </a:prstGeom>
          <a:noFill/>
          <a:ln>
            <a:noFill/>
          </a:ln>
        </p:spPr>
      </p:pic>
      <p:pic>
        <p:nvPicPr>
          <p:cNvPr id="342" name="Google Shape;342;p36"/>
          <p:cNvPicPr preferRelativeResize="0"/>
          <p:nvPr/>
        </p:nvPicPr>
        <p:blipFill rotWithShape="1">
          <a:blip r:embed="rId4">
            <a:alphaModFix/>
          </a:blip>
          <a:srcRect r="47807"/>
          <a:stretch/>
        </p:blipFill>
        <p:spPr>
          <a:xfrm>
            <a:off x="780964" y="3019797"/>
            <a:ext cx="5620160" cy="694471"/>
          </a:xfrm>
          <a:prstGeom prst="rect">
            <a:avLst/>
          </a:prstGeom>
          <a:noFill/>
          <a:ln>
            <a:noFill/>
          </a:ln>
        </p:spPr>
      </p:pic>
      <p:sp>
        <p:nvSpPr>
          <p:cNvPr id="343" name="Google Shape;343;p36"/>
          <p:cNvSpPr txBox="1"/>
          <p:nvPr/>
        </p:nvSpPr>
        <p:spPr>
          <a:xfrm>
            <a:off x="1469288" y="3979381"/>
            <a:ext cx="2340205" cy="707856"/>
          </a:xfrm>
          <a:prstGeom prst="rect">
            <a:avLst/>
          </a:prstGeom>
          <a:noFill/>
          <a:ln>
            <a:noFill/>
          </a:ln>
        </p:spPr>
        <p:txBody>
          <a:bodyPr spcFirstLastPara="1" wrap="square" lIns="91425" tIns="91425" rIns="91425" bIns="91425" anchor="t" anchorCtr="0">
            <a:spAutoFit/>
          </a:bodyPr>
          <a:lstStyle/>
          <a:p>
            <a:pPr algn="ctr"/>
            <a:r>
              <a:rPr lang="en" sz="1700">
                <a:latin typeface="Courier New"/>
                <a:ea typeface="Courier New"/>
                <a:cs typeface="Courier New"/>
                <a:sym typeface="Courier New"/>
              </a:rPr>
              <a:t>Token Translation</a:t>
            </a:r>
            <a:endParaRPr sz="1700">
              <a:latin typeface="Courier New"/>
              <a:ea typeface="Courier New"/>
              <a:cs typeface="Courier New"/>
              <a:sym typeface="Courier New"/>
            </a:endParaRPr>
          </a:p>
        </p:txBody>
      </p:sp>
      <p:sp>
        <p:nvSpPr>
          <p:cNvPr id="345" name="Google Shape;345;p36"/>
          <p:cNvSpPr/>
          <p:nvPr/>
        </p:nvSpPr>
        <p:spPr>
          <a:xfrm>
            <a:off x="6359263" y="3908944"/>
            <a:ext cx="589728" cy="808999"/>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6" name="Google Shape;346;p36"/>
          <p:cNvPicPr preferRelativeResize="0"/>
          <p:nvPr/>
        </p:nvPicPr>
        <p:blipFill rotWithShape="1">
          <a:blip r:embed="rId4">
            <a:alphaModFix/>
          </a:blip>
          <a:srcRect l="59618"/>
          <a:stretch/>
        </p:blipFill>
        <p:spPr>
          <a:xfrm>
            <a:off x="4438565" y="3934197"/>
            <a:ext cx="4348322" cy="694471"/>
          </a:xfrm>
          <a:prstGeom prst="rect">
            <a:avLst/>
          </a:prstGeom>
          <a:noFill/>
          <a:ln>
            <a:noFill/>
          </a:ln>
        </p:spPr>
      </p:pic>
      <p:sp>
        <p:nvSpPr>
          <p:cNvPr id="347" name="Google Shape;347;p36"/>
          <p:cNvSpPr/>
          <p:nvPr/>
        </p:nvSpPr>
        <p:spPr>
          <a:xfrm rot="10800000" flipH="1">
            <a:off x="3986238" y="3871219"/>
            <a:ext cx="325500" cy="4191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48" name="Google Shape;348;p36"/>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25</a:t>
            </a:fld>
            <a:endParaRPr/>
          </a:p>
        </p:txBody>
      </p:sp>
      <p:sp>
        <p:nvSpPr>
          <p:cNvPr id="13" name="Google Shape;331;p32">
            <a:extLst>
              <a:ext uri="{FF2B5EF4-FFF2-40B4-BE49-F238E27FC236}">
                <a16:creationId xmlns:a16="http://schemas.microsoft.com/office/drawing/2014/main" id="{D6C7216E-2B7C-EE68-0779-7EB5954E7C8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4" name="Picture 2">
            <a:extLst>
              <a:ext uri="{FF2B5EF4-FFF2-40B4-BE49-F238E27FC236}">
                <a16:creationId xmlns:a16="http://schemas.microsoft.com/office/drawing/2014/main" id="{7E1CE022-8BD7-BF1E-DC0A-0F8E1D42D0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2284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par>
                                <p:cTn id="11" presetID="10" presetClass="entr" presetSubtype="0" fill="hold" nodeType="withEffect">
                                  <p:stCondLst>
                                    <p:cond delay="0"/>
                                  </p:stCondLst>
                                  <p:childTnLst>
                                    <p:set>
                                      <p:cBhvr>
                                        <p:cTn id="12" dur="1" fill="hold">
                                          <p:stCondLst>
                                            <p:cond delay="0"/>
                                          </p:stCondLst>
                                        </p:cTn>
                                        <p:tgtEl>
                                          <p:spTgt spid="346"/>
                                        </p:tgtEl>
                                        <p:attrNameLst>
                                          <p:attrName>style.visibility</p:attrName>
                                        </p:attrNameLst>
                                      </p:cBhvr>
                                      <p:to>
                                        <p:strVal val="visible"/>
                                      </p:to>
                                    </p:set>
                                    <p:animEffect transition="in" filter="fade">
                                      <p:cBhvr>
                                        <p:cTn id="13" dur="1000"/>
                                        <p:tgtEl>
                                          <p:spTgt spid="346"/>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gtEl>
                                        <p:attrNameLst>
                                          <p:attrName>style.visibility</p:attrName>
                                        </p:attrNameLst>
                                      </p:cBhvr>
                                      <p:to>
                                        <p:strVal val="visible"/>
                                      </p:to>
                                    </p:set>
                                    <p:animEffect transition="in" filter="fade">
                                      <p:cBhvr>
                                        <p:cTn id="16" dur="1000"/>
                                        <p:tgtEl>
                                          <p:spTgt spid="347"/>
                                        </p:tgtEl>
                                      </p:cBhvr>
                                    </p:animEffect>
                                  </p:childTnLst>
                                </p:cTn>
                              </p:par>
                              <p:par>
                                <p:cTn id="17" presetID="10" presetClass="entr" presetSubtype="0" fill="hold" nodeType="withEffect">
                                  <p:stCondLst>
                                    <p:cond delay="0"/>
                                  </p:stCondLst>
                                  <p:childTnLst>
                                    <p:set>
                                      <p:cBhvr>
                                        <p:cTn id="18" dur="1" fill="hold">
                                          <p:stCondLst>
                                            <p:cond delay="0"/>
                                          </p:stCondLst>
                                        </p:cTn>
                                        <p:tgtEl>
                                          <p:spTgt spid="340"/>
                                        </p:tgtEl>
                                        <p:attrNameLst>
                                          <p:attrName>style.visibility</p:attrName>
                                        </p:attrNameLst>
                                      </p:cBhvr>
                                      <p:to>
                                        <p:strVal val="visible"/>
                                      </p:to>
                                    </p:set>
                                    <p:animEffect transition="in" filter="fade">
                                      <p:cBhvr>
                                        <p:cTn id="19" dur="1000"/>
                                        <p:tgtEl>
                                          <p:spTgt spid="3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5"/>
                                        </p:tgtEl>
                                        <p:attrNameLst>
                                          <p:attrName>style.visibility</p:attrName>
                                        </p:attrNameLst>
                                      </p:cBhvr>
                                      <p:to>
                                        <p:strVal val="visible"/>
                                      </p:to>
                                    </p:set>
                                    <p:animEffect transition="in" filter="fade">
                                      <p:cBhvr>
                                        <p:cTn id="24"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7"/>
          <p:cNvPicPr preferRelativeResize="0"/>
          <p:nvPr/>
        </p:nvPicPr>
        <p:blipFill rotWithShape="1">
          <a:blip r:embed="rId3">
            <a:alphaModFix/>
          </a:blip>
          <a:srcRect l="58590"/>
          <a:stretch/>
        </p:blipFill>
        <p:spPr>
          <a:xfrm>
            <a:off x="1521001" y="1275551"/>
            <a:ext cx="6102001" cy="1020863"/>
          </a:xfrm>
          <a:prstGeom prst="rect">
            <a:avLst/>
          </a:prstGeom>
          <a:noFill/>
          <a:ln>
            <a:noFill/>
          </a:ln>
        </p:spPr>
      </p:pic>
      <p:sp>
        <p:nvSpPr>
          <p:cNvPr id="355" name="Google Shape;355;p37"/>
          <p:cNvSpPr/>
          <p:nvPr/>
        </p:nvSpPr>
        <p:spPr>
          <a:xfrm>
            <a:off x="3198389" y="1221575"/>
            <a:ext cx="888300" cy="1128000"/>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56" name="Google Shape;356;p37"/>
          <p:cNvPicPr preferRelativeResize="0"/>
          <p:nvPr/>
        </p:nvPicPr>
        <p:blipFill>
          <a:blip r:embed="rId4">
            <a:alphaModFix/>
          </a:blip>
          <a:stretch>
            <a:fillRect/>
          </a:stretch>
        </p:blipFill>
        <p:spPr>
          <a:xfrm>
            <a:off x="517750" y="2644187"/>
            <a:ext cx="4351800" cy="1812739"/>
          </a:xfrm>
          <a:prstGeom prst="rect">
            <a:avLst/>
          </a:prstGeom>
          <a:noFill/>
          <a:ln>
            <a:noFill/>
          </a:ln>
        </p:spPr>
      </p:pic>
      <p:sp>
        <p:nvSpPr>
          <p:cNvPr id="357" name="Google Shape;357;p37"/>
          <p:cNvSpPr/>
          <p:nvPr/>
        </p:nvSpPr>
        <p:spPr>
          <a:xfrm>
            <a:off x="879763" y="4035783"/>
            <a:ext cx="3018637" cy="197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58" name="Google Shape;358;p37"/>
          <p:cNvSpPr/>
          <p:nvPr/>
        </p:nvSpPr>
        <p:spPr>
          <a:xfrm>
            <a:off x="3984949" y="4330262"/>
            <a:ext cx="4580855" cy="423300"/>
          </a:xfrm>
          <a:prstGeom prst="wedgeRoundRectCallout">
            <a:avLst>
              <a:gd name="adj1" fmla="val -49545"/>
              <a:gd name="adj2" fmla="val -9585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Poppins" panose="00000500000000000000" pitchFamily="2" charset="0"/>
                <a:ea typeface="Georgia"/>
                <a:cs typeface="Poppins" panose="00000500000000000000" pitchFamily="2" charset="0"/>
                <a:sym typeface="Georgia"/>
              </a:rPr>
              <a:t>Reachability Analysis in Edit Location</a:t>
            </a:r>
            <a:endParaRPr sz="1800" dirty="0">
              <a:latin typeface="Poppins" panose="00000500000000000000" pitchFamily="2" charset="0"/>
              <a:ea typeface="Georgia"/>
              <a:cs typeface="Poppins" panose="00000500000000000000" pitchFamily="2" charset="0"/>
              <a:sym typeface="Georgia"/>
            </a:endParaRPr>
          </a:p>
        </p:txBody>
      </p:sp>
      <p:sp>
        <p:nvSpPr>
          <p:cNvPr id="359" name="Google Shape;359;p37"/>
          <p:cNvSpPr/>
          <p:nvPr/>
        </p:nvSpPr>
        <p:spPr>
          <a:xfrm>
            <a:off x="5101175" y="2723450"/>
            <a:ext cx="3379500" cy="1312200"/>
          </a:xfrm>
          <a:prstGeom prst="roundRect">
            <a:avLst>
              <a:gd name="adj" fmla="val 730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Courier New"/>
                <a:ea typeface="Courier New"/>
                <a:cs typeface="Courier New"/>
                <a:sym typeface="Courier New"/>
              </a:rPr>
              <a:t>Reachable Variables in Edit Location:</a:t>
            </a:r>
            <a:endParaRPr sz="1800" dirty="0">
              <a:latin typeface="Courier New"/>
              <a:ea typeface="Courier New"/>
              <a:cs typeface="Courier New"/>
              <a:sym typeface="Courier New"/>
            </a:endParaRPr>
          </a:p>
          <a:p>
            <a:endParaRPr sz="1800" dirty="0">
              <a:latin typeface="Courier New"/>
              <a:ea typeface="Courier New"/>
              <a:cs typeface="Courier New"/>
              <a:sym typeface="Courier New"/>
            </a:endParaRPr>
          </a:p>
          <a:p>
            <a:pPr algn="ctr"/>
            <a:r>
              <a:rPr lang="en" sz="1800" b="1" dirty="0">
                <a:latin typeface="Courier New"/>
                <a:ea typeface="Courier New"/>
                <a:cs typeface="Courier New"/>
                <a:sym typeface="Courier New"/>
              </a:rPr>
              <a:t>{inst, object, tmp}</a:t>
            </a:r>
            <a:endParaRPr sz="1800" b="1" dirty="0">
              <a:latin typeface="Courier New"/>
              <a:ea typeface="Courier New"/>
              <a:cs typeface="Courier New"/>
              <a:sym typeface="Courier New"/>
            </a:endParaRPr>
          </a:p>
        </p:txBody>
      </p:sp>
      <p:sp>
        <p:nvSpPr>
          <p:cNvPr id="360" name="Google Shape;360;p37"/>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26</a:t>
            </a:fld>
            <a:endParaRPr/>
          </a:p>
        </p:txBody>
      </p:sp>
      <p:sp>
        <p:nvSpPr>
          <p:cNvPr id="12" name="Google Shape;331;p32">
            <a:extLst>
              <a:ext uri="{FF2B5EF4-FFF2-40B4-BE49-F238E27FC236}">
                <a16:creationId xmlns:a16="http://schemas.microsoft.com/office/drawing/2014/main" id="{270C1104-ED85-FCF9-EE7F-262DE52FCAA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3" name="Picture 2">
            <a:extLst>
              <a:ext uri="{FF2B5EF4-FFF2-40B4-BE49-F238E27FC236}">
                <a16:creationId xmlns:a16="http://schemas.microsoft.com/office/drawing/2014/main" id="{584B7751-917C-D014-6728-0134F852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343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par>
                                <p:cTn id="13" presetID="10" presetClass="entr" presetSubtype="0"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animEffect transition="in" filter="fade">
                                      <p:cBhvr>
                                        <p:cTn id="15" dur="1000"/>
                                        <p:tgtEl>
                                          <p:spTgt spid="357"/>
                                        </p:tgtEl>
                                      </p:cBhvr>
                                    </p:animEffect>
                                  </p:childTnLst>
                                </p:cTn>
                              </p:par>
                              <p:par>
                                <p:cTn id="16" presetID="10" presetClass="entr" presetSubtype="0" fill="hold" nodeType="withEffect">
                                  <p:stCondLst>
                                    <p:cond delay="0"/>
                                  </p:stCondLst>
                                  <p:childTnLst>
                                    <p:set>
                                      <p:cBhvr>
                                        <p:cTn id="17" dur="1" fill="hold">
                                          <p:stCondLst>
                                            <p:cond delay="0"/>
                                          </p:stCondLst>
                                        </p:cTn>
                                        <p:tgtEl>
                                          <p:spTgt spid="358"/>
                                        </p:tgtEl>
                                        <p:attrNameLst>
                                          <p:attrName>style.visibility</p:attrName>
                                        </p:attrNameLst>
                                      </p:cBhvr>
                                      <p:to>
                                        <p:strVal val="visible"/>
                                      </p:to>
                                    </p:set>
                                    <p:animEffect transition="in" filter="fade">
                                      <p:cBhvr>
                                        <p:cTn id="18" dur="1000"/>
                                        <p:tgtEl>
                                          <p:spTgt spid="3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15" name="Google Shape;515;p50"/>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516" name="Google Shape;51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pic>
        <p:nvPicPr>
          <p:cNvPr id="4" name="Picture 2">
            <a:extLst>
              <a:ext uri="{FF2B5EF4-FFF2-40B4-BE49-F238E27FC236}">
                <a16:creationId xmlns:a16="http://schemas.microsoft.com/office/drawing/2014/main" id="{D6D9E1F2-3CC1-9A4D-056A-575A41E16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aphicFrame>
        <p:nvGraphicFramePr>
          <p:cNvPr id="522" name="Google Shape;522;p51"/>
          <p:cNvGraphicFramePr/>
          <p:nvPr>
            <p:extLst>
              <p:ext uri="{D42A27DB-BD31-4B8C-83A1-F6EECF244321}">
                <p14:modId xmlns:p14="http://schemas.microsoft.com/office/powerpoint/2010/main" val="3685463508"/>
              </p:ext>
            </p:extLst>
          </p:nvPr>
        </p:nvGraphicFramePr>
        <p:xfrm>
          <a:off x="780675" y="1628756"/>
          <a:ext cx="7582650" cy="2651640"/>
        </p:xfrm>
        <a:graphic>
          <a:graphicData uri="http://schemas.openxmlformats.org/drawingml/2006/table">
            <a:tbl>
              <a:tblPr>
                <a:noFill/>
                <a:tableStyleId>{68D9A7AF-C877-446F-A0D7-CA929747E00A}</a:tableStyleId>
              </a:tblPr>
              <a:tblGrid>
                <a:gridCol w="1579500">
                  <a:extLst>
                    <a:ext uri="{9D8B030D-6E8A-4147-A177-3AD203B41FA5}">
                      <a16:colId xmlns:a16="http://schemas.microsoft.com/office/drawing/2014/main" val="20000"/>
                    </a:ext>
                  </a:extLst>
                </a:gridCol>
                <a:gridCol w="1084775">
                  <a:extLst>
                    <a:ext uri="{9D8B030D-6E8A-4147-A177-3AD203B41FA5}">
                      <a16:colId xmlns:a16="http://schemas.microsoft.com/office/drawing/2014/main" val="20001"/>
                    </a:ext>
                  </a:extLst>
                </a:gridCol>
                <a:gridCol w="1127050">
                  <a:extLst>
                    <a:ext uri="{9D8B030D-6E8A-4147-A177-3AD203B41FA5}">
                      <a16:colId xmlns:a16="http://schemas.microsoft.com/office/drawing/2014/main" val="20002"/>
                    </a:ext>
                  </a:extLst>
                </a:gridCol>
                <a:gridCol w="1968975">
                  <a:extLst>
                    <a:ext uri="{9D8B030D-6E8A-4147-A177-3AD203B41FA5}">
                      <a16:colId xmlns:a16="http://schemas.microsoft.com/office/drawing/2014/main" val="20003"/>
                    </a:ext>
                  </a:extLst>
                </a:gridCol>
                <a:gridCol w="1822350">
                  <a:extLst>
                    <a:ext uri="{9D8B030D-6E8A-4147-A177-3AD203B41FA5}">
                      <a16:colId xmlns:a16="http://schemas.microsoft.com/office/drawing/2014/main" val="20004"/>
                    </a:ext>
                  </a:extLst>
                </a:gridCol>
              </a:tblGrid>
              <a:tr h="396200">
                <a:tc rowSpan="2">
                  <a:txBody>
                    <a:bodyPr/>
                    <a:lstStyle/>
                    <a:p>
                      <a:pPr marL="0" lvl="0" indent="0" algn="l" rtl="0">
                        <a:spcBef>
                          <a:spcPts val="0"/>
                        </a:spcBef>
                        <a:spcAft>
                          <a:spcPts val="0"/>
                        </a:spcAft>
                        <a:buNone/>
                      </a:pPr>
                      <a:r>
                        <a:rPr lang="en" b="1" dirty="0">
                          <a:latin typeface="Georgia"/>
                          <a:ea typeface="Georgia"/>
                          <a:cs typeface="Georgia"/>
                          <a:sym typeface="Georgia"/>
                        </a:rPr>
                        <a:t>Data Set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Projects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Edit Examples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gridSpan="2">
                  <a:txBody>
                    <a:bodyPr/>
                    <a:lstStyle/>
                    <a:p>
                      <a:pPr marL="0" lvl="0" indent="0" algn="ctr" rtl="0">
                        <a:spcBef>
                          <a:spcPts val="0"/>
                        </a:spcBef>
                        <a:spcAft>
                          <a:spcPts val="0"/>
                        </a:spcAft>
                        <a:buNone/>
                      </a:pPr>
                      <a:r>
                        <a:rPr lang="en" b="1">
                          <a:latin typeface="Georgia"/>
                          <a:ea typeface="Georgia"/>
                          <a:cs typeface="Georgia"/>
                          <a:sym typeface="Georgia"/>
                        </a:rPr>
                        <a:t>Code Fragment Size</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6095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Number of Tokens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b="1">
                          <a:latin typeface="Georgia"/>
                          <a:ea typeface="Georgia"/>
                          <a:cs typeface="Georgia"/>
                          <a:sym typeface="Georgia"/>
                        </a:rPr>
                        <a:t>Number of Nodes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822925">
                <a:tc>
                  <a:txBody>
                    <a:bodyPr/>
                    <a:lstStyle/>
                    <a:p>
                      <a:pPr marL="0" lvl="0" indent="0" algn="l" rtl="0">
                        <a:spcBef>
                          <a:spcPts val="0"/>
                        </a:spcBef>
                        <a:spcAft>
                          <a:spcPts val="0"/>
                        </a:spcAft>
                        <a:buNone/>
                      </a:pPr>
                      <a:r>
                        <a:rPr lang="en">
                          <a:latin typeface="Georgia"/>
                          <a:ea typeface="Georgia"/>
                          <a:cs typeface="Georgia"/>
                          <a:sym typeface="Georgia"/>
                        </a:rPr>
                        <a:t>Generic Code Edit  from Github</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48</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32,473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Max - 38</a:t>
                      </a:r>
                      <a:endParaRPr>
                        <a:latin typeface="Georgia"/>
                        <a:ea typeface="Georgia"/>
                        <a:cs typeface="Georgia"/>
                        <a:sym typeface="Georgia"/>
                      </a:endParaRPr>
                    </a:p>
                    <a:p>
                      <a:pPr marL="0" lvl="0" indent="0" algn="ctr" rtl="0">
                        <a:spcBef>
                          <a:spcPts val="0"/>
                        </a:spcBef>
                        <a:spcAft>
                          <a:spcPts val="0"/>
                        </a:spcAft>
                        <a:buNone/>
                      </a:pPr>
                      <a:r>
                        <a:rPr lang="en">
                          <a:latin typeface="Georgia"/>
                          <a:ea typeface="Georgia"/>
                          <a:cs typeface="Georgia"/>
                          <a:sym typeface="Georgia"/>
                        </a:rPr>
                        <a:t>Avg  - 15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- 47</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- 20</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dirty="0">
                          <a:latin typeface="Georgia"/>
                          <a:ea typeface="Georgia"/>
                          <a:cs typeface="Georgia"/>
                          <a:sym typeface="Georgia"/>
                        </a:rPr>
                        <a:t>Pull Request Edits –Tufano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5546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- 34</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- 17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Max - 47</a:t>
                      </a:r>
                      <a:endParaRPr dirty="0">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Avg  - 23</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bl>
          </a:graphicData>
        </a:graphic>
      </p:graphicFrame>
      <p:sp>
        <p:nvSpPr>
          <p:cNvPr id="523" name="Google Shape;52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524" name="Google Shape;5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ts val="1100"/>
              <a:buFont typeface="Arial"/>
              <a:buNone/>
            </a:pPr>
            <a:r>
              <a:rPr lang="en-US" sz="2750" dirty="0">
                <a:latin typeface="Georgia"/>
                <a:ea typeface="Georgia"/>
                <a:cs typeface="Georgia"/>
                <a:sym typeface="Georgia"/>
              </a:rPr>
              <a:t>CODIT: Study Subjects</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5D0ACA4-ADC1-BFAA-36FA-04CC2F65C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txBox="1">
            <a:spLocks noGrp="1"/>
          </p:cNvSpPr>
          <p:nvPr>
            <p:ph type="title"/>
          </p:nvPr>
        </p:nvSpPr>
        <p:spPr>
          <a:xfrm>
            <a:off x="311700" y="1010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dirty="0">
                <a:latin typeface="Georgia"/>
                <a:ea typeface="Georgia"/>
                <a:cs typeface="Georgia"/>
                <a:sym typeface="Georgia"/>
              </a:rPr>
              <a:t>     </a:t>
            </a:r>
            <a:endParaRPr sz="2120" dirty="0">
              <a:latin typeface="Georgia"/>
              <a:ea typeface="Georgia"/>
              <a:cs typeface="Georgia"/>
              <a:sym typeface="Georgia"/>
            </a:endParaRPr>
          </a:p>
        </p:txBody>
      </p:sp>
      <p:graphicFrame>
        <p:nvGraphicFramePr>
          <p:cNvPr id="530" name="Google Shape;530;p52"/>
          <p:cNvGraphicFramePr/>
          <p:nvPr>
            <p:extLst>
              <p:ext uri="{D42A27DB-BD31-4B8C-83A1-F6EECF244321}">
                <p14:modId xmlns:p14="http://schemas.microsoft.com/office/powerpoint/2010/main" val="1428309704"/>
              </p:ext>
            </p:extLst>
          </p:nvPr>
        </p:nvGraphicFramePr>
        <p:xfrm>
          <a:off x="800100" y="1178095"/>
          <a:ext cx="7806375" cy="2972700"/>
        </p:xfrm>
        <a:graphic>
          <a:graphicData uri="http://schemas.openxmlformats.org/drawingml/2006/table">
            <a:tbl>
              <a:tblPr>
                <a:noFill/>
                <a:tableStyleId>{68D9A7AF-C877-446F-A0D7-CA929747E00A}</a:tableStyleId>
              </a:tblPr>
              <a:tblGrid>
                <a:gridCol w="1219650">
                  <a:extLst>
                    <a:ext uri="{9D8B030D-6E8A-4147-A177-3AD203B41FA5}">
                      <a16:colId xmlns:a16="http://schemas.microsoft.com/office/drawing/2014/main" val="20000"/>
                    </a:ext>
                  </a:extLst>
                </a:gridCol>
                <a:gridCol w="1860125">
                  <a:extLst>
                    <a:ext uri="{9D8B030D-6E8A-4147-A177-3AD203B41FA5}">
                      <a16:colId xmlns:a16="http://schemas.microsoft.com/office/drawing/2014/main" val="20001"/>
                    </a:ext>
                  </a:extLst>
                </a:gridCol>
                <a:gridCol w="2306100">
                  <a:extLst>
                    <a:ext uri="{9D8B030D-6E8A-4147-A177-3AD203B41FA5}">
                      <a16:colId xmlns:a16="http://schemas.microsoft.com/office/drawing/2014/main" val="20002"/>
                    </a:ext>
                  </a:extLst>
                </a:gridCol>
                <a:gridCol w="2420500">
                  <a:extLst>
                    <a:ext uri="{9D8B030D-6E8A-4147-A177-3AD203B41FA5}">
                      <a16:colId xmlns:a16="http://schemas.microsoft.com/office/drawing/2014/main" val="20003"/>
                    </a:ext>
                  </a:extLst>
                </a:gridCol>
              </a:tblGrid>
              <a:tr h="495450">
                <a:tc gridSpan="2">
                  <a:txBody>
                    <a:bodyPr/>
                    <a:lstStyle/>
                    <a:p>
                      <a:pPr marL="0" lvl="0" indent="0" algn="ctr" rtl="0">
                        <a:spcBef>
                          <a:spcPts val="0"/>
                        </a:spcBef>
                        <a:spcAft>
                          <a:spcPts val="0"/>
                        </a:spcAft>
                        <a:buNone/>
                      </a:pPr>
                      <a:r>
                        <a:rPr lang="en" b="1" dirty="0">
                          <a:latin typeface="Georgia"/>
                          <a:ea typeface="Georgia"/>
                          <a:cs typeface="Georgia"/>
                          <a:sym typeface="Georgia"/>
                        </a:rPr>
                        <a:t>Method</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hMerge="1">
                  <a:txBody>
                    <a:bodyPr/>
                    <a:lstStyle/>
                    <a:p>
                      <a:endParaRPr lang="en-US"/>
                    </a:p>
                  </a:txBody>
                  <a:tcPr/>
                </a:tc>
                <a:tc>
                  <a:txBody>
                    <a:bodyPr/>
                    <a:lstStyle/>
                    <a:p>
                      <a:pPr marL="0" lvl="0" indent="0" algn="ctr" rtl="0">
                        <a:spcBef>
                          <a:spcPts val="0"/>
                        </a:spcBef>
                        <a:spcAft>
                          <a:spcPts val="0"/>
                        </a:spcAft>
                        <a:buNone/>
                      </a:pPr>
                      <a:r>
                        <a:rPr lang="en" b="1" dirty="0">
                          <a:latin typeface="Georgia"/>
                          <a:ea typeface="Georgia"/>
                          <a:cs typeface="Georgia"/>
                          <a:sym typeface="Georgia"/>
                        </a:rPr>
                        <a:t>Generic Code Edits</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b="1" dirty="0">
                          <a:latin typeface="Georgia"/>
                          <a:ea typeface="Georgia"/>
                          <a:cs typeface="Georgia"/>
                          <a:sym typeface="Georgia"/>
                        </a:rPr>
                        <a:t>Pull Request Edit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495450">
                <a:tc rowSpan="3">
                  <a:txBody>
                    <a:bodyPr/>
                    <a:lstStyle/>
                    <a:p>
                      <a:pPr marL="0" lvl="0" indent="0" algn="ctr" rtl="0">
                        <a:spcBef>
                          <a:spcPts val="0"/>
                        </a:spcBef>
                        <a:spcAft>
                          <a:spcPts val="0"/>
                        </a:spcAft>
                        <a:buNone/>
                      </a:pPr>
                      <a:r>
                        <a:rPr lang="en">
                          <a:latin typeface="Georgia"/>
                          <a:ea typeface="Georgia"/>
                          <a:cs typeface="Georgia"/>
                          <a:sym typeface="Georgia"/>
                        </a:rPr>
                        <a:t>Sequence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latin typeface="Georgia"/>
                          <a:ea typeface="Georgia"/>
                          <a:cs typeface="Georgia"/>
                          <a:sym typeface="Georgia"/>
                        </a:rPr>
                        <a:t>LSTM-Seq2Seq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3.77%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11.26%</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6.57%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23.65%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SequenceR [9]</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9.76%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26.43%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495450">
                <a:tc rowSpan="2">
                  <a:txBody>
                    <a:bodyPr/>
                    <a:lstStyle/>
                    <a:p>
                      <a:pPr marL="0" lvl="0" indent="0" algn="ctr" rtl="0">
                        <a:spcBef>
                          <a:spcPts val="0"/>
                        </a:spcBef>
                        <a:spcAft>
                          <a:spcPts val="0"/>
                        </a:spcAft>
                        <a:buNone/>
                      </a:pPr>
                      <a:r>
                        <a:rPr lang="en">
                          <a:latin typeface="Georgia"/>
                          <a:ea typeface="Georgia"/>
                          <a:cs typeface="Georgia"/>
                          <a:sym typeface="Georgia"/>
                        </a:rPr>
                        <a:t>Tree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a:latin typeface="Georgia"/>
                          <a:ea typeface="Georgia"/>
                          <a:cs typeface="Georgia"/>
                          <a:sym typeface="Georgia"/>
                        </a:rPr>
                        <a:t>Tree2Seq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11.04%</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23.49%</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495450">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CODIT</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solidFill>
                            <a:srgbClr val="980000"/>
                          </a:solidFill>
                          <a:latin typeface="Georgia"/>
                          <a:ea typeface="Georgia"/>
                          <a:cs typeface="Georgia"/>
                          <a:sym typeface="Georgia"/>
                        </a:rPr>
                        <a:t>15.94%</a:t>
                      </a:r>
                      <a:endParaRPr b="1">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dirty="0">
                          <a:solidFill>
                            <a:srgbClr val="980000"/>
                          </a:solidFill>
                          <a:latin typeface="Georgia"/>
                          <a:ea typeface="Georgia"/>
                          <a:cs typeface="Georgia"/>
                          <a:sym typeface="Georgia"/>
                        </a:rPr>
                        <a:t>28.87%</a:t>
                      </a:r>
                      <a:endParaRPr b="1" dirty="0">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sp>
        <p:nvSpPr>
          <p:cNvPr id="531" name="Google Shape;53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532" name="Google Shape;53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500" dirty="0">
                <a:latin typeface="Georgia"/>
                <a:ea typeface="Georgia"/>
                <a:cs typeface="Georgia"/>
                <a:sym typeface="Georgia"/>
              </a:rPr>
              <a:t>CODIT: Results (Accuracy in top 5)</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FCF4CE5-15C0-D6A9-1543-44E7C98F67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66" name="Google Shape;66;p15"/>
          <p:cNvGrpSpPr/>
          <p:nvPr/>
        </p:nvGrpSpPr>
        <p:grpSpPr>
          <a:xfrm>
            <a:off x="486252" y="315083"/>
            <a:ext cx="4398878" cy="2366292"/>
            <a:chOff x="604331" y="637247"/>
            <a:chExt cx="3970464" cy="2125094"/>
          </a:xfrm>
        </p:grpSpPr>
        <p:sp>
          <p:nvSpPr>
            <p:cNvPr id="67" name="Google Shape;67;p15"/>
            <p:cNvSpPr/>
            <p:nvPr/>
          </p:nvSpPr>
          <p:spPr>
            <a:xfrm>
              <a:off x="604331" y="721141"/>
              <a:ext cx="3850800" cy="2041200"/>
            </a:xfrm>
            <a:prstGeom prst="roundRect">
              <a:avLst>
                <a:gd name="adj" fmla="val 5284"/>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5"/>
            <p:cNvPicPr preferRelativeResize="0"/>
            <p:nvPr/>
          </p:nvPicPr>
          <p:blipFill rotWithShape="1">
            <a:blip r:embed="rId3">
              <a:alphaModFix/>
            </a:blip>
            <a:srcRect l="216" r="-3213"/>
            <a:stretch/>
          </p:blipFill>
          <p:spPr>
            <a:xfrm>
              <a:off x="782554" y="1028148"/>
              <a:ext cx="3792241" cy="1639815"/>
            </a:xfrm>
            <a:prstGeom prst="rect">
              <a:avLst/>
            </a:prstGeom>
            <a:noFill/>
            <a:ln>
              <a:noFill/>
            </a:ln>
          </p:spPr>
        </p:pic>
        <p:sp>
          <p:nvSpPr>
            <p:cNvPr id="69" name="Google Shape;69;p15"/>
            <p:cNvSpPr txBox="1"/>
            <p:nvPr/>
          </p:nvSpPr>
          <p:spPr>
            <a:xfrm>
              <a:off x="604331" y="637247"/>
              <a:ext cx="3850800" cy="35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Adding Feature</a:t>
              </a:r>
              <a:endParaRPr b="1">
                <a:latin typeface="Courier New"/>
                <a:ea typeface="Courier New"/>
                <a:cs typeface="Courier New"/>
                <a:sym typeface="Courier New"/>
              </a:endParaRPr>
            </a:p>
          </p:txBody>
        </p:sp>
      </p:grpSp>
      <p:grpSp>
        <p:nvGrpSpPr>
          <p:cNvPr id="70" name="Google Shape;70;p15"/>
          <p:cNvGrpSpPr/>
          <p:nvPr/>
        </p:nvGrpSpPr>
        <p:grpSpPr>
          <a:xfrm>
            <a:off x="4655037" y="1680463"/>
            <a:ext cx="4152475" cy="1274847"/>
            <a:chOff x="773075" y="637250"/>
            <a:chExt cx="3681925" cy="2125100"/>
          </a:xfrm>
        </p:grpSpPr>
        <p:sp>
          <p:nvSpPr>
            <p:cNvPr id="71" name="Google Shape;71;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p:nvPr/>
          </p:nvSpPr>
          <p:spPr>
            <a:xfrm>
              <a:off x="773100" y="637250"/>
              <a:ext cx="3681900" cy="66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Bug-fixing</a:t>
              </a:r>
              <a:endParaRPr b="1">
                <a:latin typeface="Courier New"/>
                <a:ea typeface="Courier New"/>
                <a:cs typeface="Courier New"/>
                <a:sym typeface="Courier New"/>
              </a:endParaRPr>
            </a:p>
          </p:txBody>
        </p:sp>
      </p:grpSp>
      <p:pic>
        <p:nvPicPr>
          <p:cNvPr id="73" name="Google Shape;73;p15"/>
          <p:cNvPicPr preferRelativeResize="0"/>
          <p:nvPr/>
        </p:nvPicPr>
        <p:blipFill>
          <a:blip r:embed="rId4">
            <a:alphaModFix/>
          </a:blip>
          <a:stretch>
            <a:fillRect/>
          </a:stretch>
        </p:blipFill>
        <p:spPr>
          <a:xfrm>
            <a:off x="4850608" y="2143089"/>
            <a:ext cx="3985648" cy="735412"/>
          </a:xfrm>
          <a:prstGeom prst="rect">
            <a:avLst/>
          </a:prstGeom>
          <a:noFill/>
          <a:ln>
            <a:noFill/>
          </a:ln>
        </p:spPr>
      </p:pic>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pSp>
        <p:nvGrpSpPr>
          <p:cNvPr id="75" name="Google Shape;75;p15"/>
          <p:cNvGrpSpPr/>
          <p:nvPr/>
        </p:nvGrpSpPr>
        <p:grpSpPr>
          <a:xfrm>
            <a:off x="553884" y="2799351"/>
            <a:ext cx="5975396" cy="1906427"/>
            <a:chOff x="773075" y="637250"/>
            <a:chExt cx="3681925" cy="2125100"/>
          </a:xfrm>
        </p:grpSpPr>
        <p:sp>
          <p:nvSpPr>
            <p:cNvPr id="76" name="Google Shape;76;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773100" y="637250"/>
              <a:ext cx="3681900" cy="446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Refactoring</a:t>
              </a:r>
              <a:endParaRPr b="1">
                <a:latin typeface="Courier New"/>
                <a:ea typeface="Courier New"/>
                <a:cs typeface="Courier New"/>
                <a:sym typeface="Courier New"/>
              </a:endParaRPr>
            </a:p>
          </p:txBody>
        </p:sp>
      </p:grpSp>
      <p:pic>
        <p:nvPicPr>
          <p:cNvPr id="78" name="Google Shape;78;p15"/>
          <p:cNvPicPr preferRelativeResize="0"/>
          <p:nvPr/>
        </p:nvPicPr>
        <p:blipFill>
          <a:blip r:embed="rId5">
            <a:alphaModFix/>
          </a:blip>
          <a:stretch>
            <a:fillRect/>
          </a:stretch>
        </p:blipFill>
        <p:spPr>
          <a:xfrm>
            <a:off x="638657" y="3031500"/>
            <a:ext cx="5975399" cy="1745203"/>
          </a:xfrm>
          <a:prstGeom prst="rect">
            <a:avLst/>
          </a:prstGeom>
          <a:noFill/>
          <a:ln>
            <a:noFill/>
          </a:ln>
        </p:spPr>
      </p:pic>
      <p:pic>
        <p:nvPicPr>
          <p:cNvPr id="15" name="Picture 2">
            <a:extLst>
              <a:ext uri="{FF2B5EF4-FFF2-40B4-BE49-F238E27FC236}">
                <a16:creationId xmlns:a16="http://schemas.microsoft.com/office/drawing/2014/main" id="{2ADA0A08-69DC-0C44-F509-A7DE476F93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3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3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300"/>
                                        <p:tgtEl>
                                          <p:spTgt spid="75"/>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3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538" name="Google Shape;5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Example Edits</a:t>
            </a:r>
            <a:endParaRPr dirty="0">
              <a:latin typeface="Georgia"/>
              <a:ea typeface="Georgia"/>
              <a:cs typeface="Georgia"/>
              <a:sym typeface="Georgia"/>
            </a:endParaRPr>
          </a:p>
        </p:txBody>
      </p:sp>
      <p:grpSp>
        <p:nvGrpSpPr>
          <p:cNvPr id="539" name="Google Shape;539;p53"/>
          <p:cNvGrpSpPr/>
          <p:nvPr/>
        </p:nvGrpSpPr>
        <p:grpSpPr>
          <a:xfrm>
            <a:off x="554046" y="1122928"/>
            <a:ext cx="6140013" cy="1448037"/>
            <a:chOff x="554050" y="977975"/>
            <a:chExt cx="6307800" cy="1593000"/>
          </a:xfrm>
        </p:grpSpPr>
        <p:sp>
          <p:nvSpPr>
            <p:cNvPr id="540" name="Google Shape;540;p53"/>
            <p:cNvSpPr/>
            <p:nvPr/>
          </p:nvSpPr>
          <p:spPr>
            <a:xfrm>
              <a:off x="554050" y="977975"/>
              <a:ext cx="6307800" cy="15930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1" name="Google Shape;541;p53"/>
            <p:cNvPicPr preferRelativeResize="0"/>
            <p:nvPr/>
          </p:nvPicPr>
          <p:blipFill>
            <a:blip r:embed="rId3">
              <a:alphaModFix/>
            </a:blip>
            <a:stretch>
              <a:fillRect/>
            </a:stretch>
          </p:blipFill>
          <p:spPr>
            <a:xfrm>
              <a:off x="607375" y="1017725"/>
              <a:ext cx="4992525" cy="1423625"/>
            </a:xfrm>
            <a:prstGeom prst="rect">
              <a:avLst/>
            </a:prstGeom>
            <a:noFill/>
            <a:ln>
              <a:noFill/>
            </a:ln>
          </p:spPr>
        </p:pic>
        <p:sp>
          <p:nvSpPr>
            <p:cNvPr id="542" name="Google Shape;542;p53"/>
            <p:cNvSpPr/>
            <p:nvPr/>
          </p:nvSpPr>
          <p:spPr>
            <a:xfrm>
              <a:off x="5281125" y="15858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Addition</a:t>
              </a:r>
              <a:endParaRPr>
                <a:solidFill>
                  <a:schemeClr val="lt1"/>
                </a:solidFill>
                <a:latin typeface="Georgia"/>
                <a:ea typeface="Georgia"/>
                <a:cs typeface="Georgia"/>
                <a:sym typeface="Georgia"/>
              </a:endParaRPr>
            </a:p>
          </p:txBody>
        </p:sp>
      </p:grpSp>
      <p:grpSp>
        <p:nvGrpSpPr>
          <p:cNvPr id="543" name="Google Shape;543;p53"/>
          <p:cNvGrpSpPr/>
          <p:nvPr/>
        </p:nvGrpSpPr>
        <p:grpSpPr>
          <a:xfrm>
            <a:off x="1572061" y="2691143"/>
            <a:ext cx="7121671" cy="832024"/>
            <a:chOff x="1340200" y="2607200"/>
            <a:chExt cx="7353300" cy="973925"/>
          </a:xfrm>
        </p:grpSpPr>
        <p:pic>
          <p:nvPicPr>
            <p:cNvPr id="544" name="Google Shape;544;p53"/>
            <p:cNvPicPr preferRelativeResize="0"/>
            <p:nvPr/>
          </p:nvPicPr>
          <p:blipFill>
            <a:blip r:embed="rId4">
              <a:alphaModFix/>
            </a:blip>
            <a:stretch>
              <a:fillRect/>
            </a:stretch>
          </p:blipFill>
          <p:spPr>
            <a:xfrm>
              <a:off x="2912225" y="2607200"/>
              <a:ext cx="5725424" cy="898350"/>
            </a:xfrm>
            <a:prstGeom prst="rect">
              <a:avLst/>
            </a:prstGeom>
            <a:noFill/>
            <a:ln>
              <a:noFill/>
            </a:ln>
          </p:spPr>
        </p:pic>
        <p:sp>
          <p:nvSpPr>
            <p:cNvPr id="545" name="Google Shape;545;p53"/>
            <p:cNvSpPr/>
            <p:nvPr/>
          </p:nvSpPr>
          <p:spPr>
            <a:xfrm>
              <a:off x="1340200" y="2658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1390925" y="28541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Deletion</a:t>
              </a:r>
              <a:endParaRPr>
                <a:solidFill>
                  <a:schemeClr val="lt1"/>
                </a:solidFill>
                <a:latin typeface="Georgia"/>
                <a:ea typeface="Georgia"/>
                <a:cs typeface="Georgia"/>
                <a:sym typeface="Georgia"/>
              </a:endParaRPr>
            </a:p>
          </p:txBody>
        </p:sp>
      </p:grpSp>
      <p:grpSp>
        <p:nvGrpSpPr>
          <p:cNvPr id="547" name="Google Shape;547;p53"/>
          <p:cNvGrpSpPr/>
          <p:nvPr/>
        </p:nvGrpSpPr>
        <p:grpSpPr>
          <a:xfrm>
            <a:off x="578216" y="3739849"/>
            <a:ext cx="6999606" cy="832063"/>
            <a:chOff x="578200" y="3771890"/>
            <a:chExt cx="7353300" cy="952235"/>
          </a:xfrm>
        </p:grpSpPr>
        <p:pic>
          <p:nvPicPr>
            <p:cNvPr id="548" name="Google Shape;548;p53"/>
            <p:cNvPicPr preferRelativeResize="0"/>
            <p:nvPr/>
          </p:nvPicPr>
          <p:blipFill>
            <a:blip r:embed="rId5">
              <a:alphaModFix/>
            </a:blip>
            <a:stretch>
              <a:fillRect/>
            </a:stretch>
          </p:blipFill>
          <p:spPr>
            <a:xfrm>
              <a:off x="607375" y="3771890"/>
              <a:ext cx="6254448" cy="843860"/>
            </a:xfrm>
            <a:prstGeom prst="rect">
              <a:avLst/>
            </a:prstGeom>
            <a:noFill/>
            <a:ln>
              <a:noFill/>
            </a:ln>
          </p:spPr>
        </p:pic>
        <p:sp>
          <p:nvSpPr>
            <p:cNvPr id="549" name="Google Shape;549;p53"/>
            <p:cNvSpPr/>
            <p:nvPr/>
          </p:nvSpPr>
          <p:spPr>
            <a:xfrm>
              <a:off x="578200" y="3801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6143500" y="4064250"/>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Update</a:t>
              </a:r>
              <a:endParaRPr>
                <a:solidFill>
                  <a:schemeClr val="lt1"/>
                </a:solidFill>
                <a:latin typeface="Georgia"/>
                <a:ea typeface="Georgia"/>
                <a:cs typeface="Georgia"/>
                <a:sym typeface="Georgia"/>
              </a:endParaRPr>
            </a:p>
          </p:txBody>
        </p:sp>
      </p:grpSp>
      <p:pic>
        <p:nvPicPr>
          <p:cNvPr id="16" name="Picture 2">
            <a:extLst>
              <a:ext uri="{FF2B5EF4-FFF2-40B4-BE49-F238E27FC236}">
                <a16:creationId xmlns:a16="http://schemas.microsoft.com/office/drawing/2014/main" id="{8247FFE7-16F8-DC0A-D070-563D513C8F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Application - Automatic Program repair</a:t>
            </a:r>
            <a:endParaRPr dirty="0">
              <a:latin typeface="Georgia"/>
              <a:ea typeface="Georgia"/>
              <a:cs typeface="Georgia"/>
              <a:sym typeface="Georgia"/>
            </a:endParaRPr>
          </a:p>
        </p:txBody>
      </p:sp>
      <p:sp>
        <p:nvSpPr>
          <p:cNvPr id="556" name="Google Shape;556;p54"/>
          <p:cNvSpPr/>
          <p:nvPr/>
        </p:nvSpPr>
        <p:spPr>
          <a:xfrm>
            <a:off x="583275" y="1230200"/>
            <a:ext cx="7890300" cy="646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CODIT fixes </a:t>
            </a:r>
            <a:r>
              <a:rPr lang="en" sz="1700" b="1">
                <a:solidFill>
                  <a:srgbClr val="38761D"/>
                </a:solidFill>
                <a:latin typeface="Times New Roman"/>
                <a:ea typeface="Times New Roman"/>
                <a:cs typeface="Times New Roman"/>
                <a:sym typeface="Times New Roman"/>
              </a:rPr>
              <a:t>15 bugs completely</a:t>
            </a:r>
            <a:r>
              <a:rPr lang="en" sz="1700">
                <a:latin typeface="Times New Roman"/>
                <a:ea typeface="Times New Roman"/>
                <a:cs typeface="Times New Roman"/>
                <a:sym typeface="Times New Roman"/>
              </a:rPr>
              <a:t> and </a:t>
            </a:r>
            <a:r>
              <a:rPr lang="en" sz="1700" b="1">
                <a:solidFill>
                  <a:srgbClr val="B45F06"/>
                </a:solidFill>
                <a:latin typeface="Times New Roman"/>
                <a:ea typeface="Times New Roman"/>
                <a:cs typeface="Times New Roman"/>
                <a:sym typeface="Times New Roman"/>
              </a:rPr>
              <a:t>10 bugs partially</a:t>
            </a:r>
            <a:r>
              <a:rPr lang="en" sz="1700">
                <a:latin typeface="Times New Roman"/>
                <a:ea typeface="Times New Roman"/>
                <a:cs typeface="Times New Roman"/>
                <a:sym typeface="Times New Roman"/>
              </a:rPr>
              <a:t>, out of 80 bugs in </a:t>
            </a:r>
            <a:r>
              <a:rPr lang="en" sz="1700" b="1">
                <a:solidFill>
                  <a:srgbClr val="351C75"/>
                </a:solidFill>
                <a:latin typeface="Times New Roman"/>
                <a:ea typeface="Times New Roman"/>
                <a:cs typeface="Times New Roman"/>
                <a:sym typeface="Times New Roman"/>
              </a:rPr>
              <a:t>Defects4j</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
        <p:nvSpPr>
          <p:cNvPr id="560" name="Google Shape;56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pic>
        <p:nvPicPr>
          <p:cNvPr id="8" name="Picture 2">
            <a:extLst>
              <a:ext uri="{FF2B5EF4-FFF2-40B4-BE49-F238E27FC236}">
                <a16:creationId xmlns:a16="http://schemas.microsoft.com/office/drawing/2014/main" id="{05A80D52-01D6-16BB-EC7C-E6FFAE39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567;p55">
            <a:extLst>
              <a:ext uri="{FF2B5EF4-FFF2-40B4-BE49-F238E27FC236}">
                <a16:creationId xmlns:a16="http://schemas.microsoft.com/office/drawing/2014/main" id="{1F6781FE-EF55-3A66-0430-BE7ED17A51A1}"/>
              </a:ext>
            </a:extLst>
          </p:cNvPr>
          <p:cNvGrpSpPr/>
          <p:nvPr/>
        </p:nvGrpSpPr>
        <p:grpSpPr>
          <a:xfrm>
            <a:off x="3024225" y="2075590"/>
            <a:ext cx="5333379" cy="846579"/>
            <a:chOff x="2503325" y="1832825"/>
            <a:chExt cx="6056100" cy="1007100"/>
          </a:xfrm>
        </p:grpSpPr>
        <p:sp>
          <p:nvSpPr>
            <p:cNvPr id="10" name="Google Shape;568;p55">
              <a:extLst>
                <a:ext uri="{FF2B5EF4-FFF2-40B4-BE49-F238E27FC236}">
                  <a16:creationId xmlns:a16="http://schemas.microsoft.com/office/drawing/2014/main" id="{AF878AB9-1940-F305-2A22-94AE933EBA55}"/>
                </a:ext>
              </a:extLst>
            </p:cNvPr>
            <p:cNvSpPr/>
            <p:nvPr/>
          </p:nvSpPr>
          <p:spPr>
            <a:xfrm>
              <a:off x="2503325" y="1832825"/>
              <a:ext cx="6056100" cy="10071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569;p55">
              <a:extLst>
                <a:ext uri="{FF2B5EF4-FFF2-40B4-BE49-F238E27FC236}">
                  <a16:creationId xmlns:a16="http://schemas.microsoft.com/office/drawing/2014/main" id="{CC294BE4-8F4E-8014-D127-0ED923DD2FA6}"/>
                </a:ext>
              </a:extLst>
            </p:cNvPr>
            <p:cNvPicPr preferRelativeResize="0"/>
            <p:nvPr/>
          </p:nvPicPr>
          <p:blipFill rotWithShape="1">
            <a:blip r:embed="rId4">
              <a:alphaModFix/>
            </a:blip>
            <a:srcRect t="44218"/>
            <a:stretch/>
          </p:blipFill>
          <p:spPr>
            <a:xfrm>
              <a:off x="2531275" y="1919748"/>
              <a:ext cx="5543276" cy="869250"/>
            </a:xfrm>
            <a:prstGeom prst="rect">
              <a:avLst/>
            </a:prstGeom>
            <a:noFill/>
            <a:ln>
              <a:noFill/>
            </a:ln>
          </p:spPr>
        </p:pic>
      </p:grpSp>
      <p:grpSp>
        <p:nvGrpSpPr>
          <p:cNvPr id="12" name="Google Shape;570;p55">
            <a:extLst>
              <a:ext uri="{FF2B5EF4-FFF2-40B4-BE49-F238E27FC236}">
                <a16:creationId xmlns:a16="http://schemas.microsoft.com/office/drawing/2014/main" id="{57223DF7-3ADF-67CF-B034-E155487F94D8}"/>
              </a:ext>
            </a:extLst>
          </p:cNvPr>
          <p:cNvGrpSpPr/>
          <p:nvPr/>
        </p:nvGrpSpPr>
        <p:grpSpPr>
          <a:xfrm>
            <a:off x="3024225" y="3216324"/>
            <a:ext cx="5333533" cy="1052360"/>
            <a:chOff x="2503325" y="3130481"/>
            <a:chExt cx="6056275" cy="1251900"/>
          </a:xfrm>
        </p:grpSpPr>
        <p:sp>
          <p:nvSpPr>
            <p:cNvPr id="13" name="Google Shape;571;p55">
              <a:extLst>
                <a:ext uri="{FF2B5EF4-FFF2-40B4-BE49-F238E27FC236}">
                  <a16:creationId xmlns:a16="http://schemas.microsoft.com/office/drawing/2014/main" id="{4484BC46-2D1B-30B5-BFDC-D227EEA027C3}"/>
                </a:ext>
              </a:extLst>
            </p:cNvPr>
            <p:cNvSpPr/>
            <p:nvPr/>
          </p:nvSpPr>
          <p:spPr>
            <a:xfrm>
              <a:off x="2503325" y="3130481"/>
              <a:ext cx="6056100" cy="12519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572;p55">
              <a:extLst>
                <a:ext uri="{FF2B5EF4-FFF2-40B4-BE49-F238E27FC236}">
                  <a16:creationId xmlns:a16="http://schemas.microsoft.com/office/drawing/2014/main" id="{9344CE4C-B67A-83A5-E57C-5F697B01A59D}"/>
                </a:ext>
              </a:extLst>
            </p:cNvPr>
            <p:cNvPicPr preferRelativeResize="0"/>
            <p:nvPr/>
          </p:nvPicPr>
          <p:blipFill>
            <a:blip r:embed="rId5">
              <a:alphaModFix/>
            </a:blip>
            <a:stretch>
              <a:fillRect/>
            </a:stretch>
          </p:blipFill>
          <p:spPr>
            <a:xfrm>
              <a:off x="2531279" y="3204763"/>
              <a:ext cx="6028320" cy="1132161"/>
            </a:xfrm>
            <a:prstGeom prst="rect">
              <a:avLst/>
            </a:prstGeom>
            <a:noFill/>
            <a:ln>
              <a:noFill/>
            </a:ln>
          </p:spPr>
        </p:pic>
      </p:grpSp>
      <p:sp>
        <p:nvSpPr>
          <p:cNvPr id="15" name="Google Shape;573;p55">
            <a:extLst>
              <a:ext uri="{FF2B5EF4-FFF2-40B4-BE49-F238E27FC236}">
                <a16:creationId xmlns:a16="http://schemas.microsoft.com/office/drawing/2014/main" id="{E14DCFB7-9D71-DB67-75BB-1C1A34DD73FA}"/>
              </a:ext>
            </a:extLst>
          </p:cNvPr>
          <p:cNvSpPr/>
          <p:nvPr/>
        </p:nvSpPr>
        <p:spPr>
          <a:xfrm>
            <a:off x="680200" y="2154578"/>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JFreeChart:  Bug-8</a:t>
            </a:r>
            <a:endParaRPr b="1">
              <a:latin typeface="Courier New"/>
              <a:ea typeface="Courier New"/>
              <a:cs typeface="Courier New"/>
              <a:sym typeface="Courier New"/>
            </a:endParaRPr>
          </a:p>
        </p:txBody>
      </p:sp>
      <p:sp>
        <p:nvSpPr>
          <p:cNvPr id="16" name="Google Shape;574;p55">
            <a:extLst>
              <a:ext uri="{FF2B5EF4-FFF2-40B4-BE49-F238E27FC236}">
                <a16:creationId xmlns:a16="http://schemas.microsoft.com/office/drawing/2014/main" id="{0205F930-3954-91FF-2DFC-5DF8AA618561}"/>
              </a:ext>
            </a:extLst>
          </p:cNvPr>
          <p:cNvSpPr/>
          <p:nvPr/>
        </p:nvSpPr>
        <p:spPr>
          <a:xfrm>
            <a:off x="629750" y="3360086"/>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ourier New"/>
                <a:ea typeface="Courier New"/>
                <a:cs typeface="Courier New"/>
                <a:sym typeface="Courier New"/>
              </a:rPr>
              <a:t>Closure Compiler: Bug-3</a:t>
            </a:r>
            <a:endParaRPr b="1" dirty="0">
              <a:latin typeface="Courier New"/>
              <a:ea typeface="Courier New"/>
              <a:cs typeface="Courier New"/>
              <a:sym typeface="Courier New"/>
            </a:endParaRPr>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262;p29">
            <a:extLst>
              <a:ext uri="{FF2B5EF4-FFF2-40B4-BE49-F238E27FC236}">
                <a16:creationId xmlns:a16="http://schemas.microsoft.com/office/drawing/2014/main" id="{95A7E466-0051-49F1-BCA8-4A67913B0CAC}"/>
              </a:ext>
            </a:extLst>
          </p:cNvPr>
          <p:cNvPicPr preferRelativeResize="0"/>
          <p:nvPr/>
        </p:nvPicPr>
        <p:blipFill rotWithShape="1">
          <a:blip r:embed="rId3">
            <a:alphaModFix/>
          </a:blip>
          <a:srcRect t="79184" r="33677" b="8661"/>
          <a:stretch/>
        </p:blipFill>
        <p:spPr>
          <a:xfrm>
            <a:off x="979467" y="1397181"/>
            <a:ext cx="2354688" cy="246181"/>
          </a:xfrm>
          <a:prstGeom prst="rect">
            <a:avLst/>
          </a:prstGeom>
          <a:noFill/>
          <a:ln>
            <a:noFill/>
          </a:ln>
        </p:spPr>
      </p:pic>
      <p:pic>
        <p:nvPicPr>
          <p:cNvPr id="15" name="Google Shape;261;p29">
            <a:extLst>
              <a:ext uri="{FF2B5EF4-FFF2-40B4-BE49-F238E27FC236}">
                <a16:creationId xmlns:a16="http://schemas.microsoft.com/office/drawing/2014/main" id="{7C35804C-816F-45F6-9E38-00120CF3D19D}"/>
              </a:ext>
            </a:extLst>
          </p:cNvPr>
          <p:cNvPicPr preferRelativeResize="0"/>
          <p:nvPr/>
        </p:nvPicPr>
        <p:blipFill rotWithShape="1">
          <a:blip r:embed="rId4">
            <a:alphaModFix/>
          </a:blip>
          <a:srcRect l="65901" t="79700" b="8492"/>
          <a:stretch/>
        </p:blipFill>
        <p:spPr>
          <a:xfrm>
            <a:off x="6281637" y="1397180"/>
            <a:ext cx="2226418" cy="246182"/>
          </a:xfrm>
          <a:prstGeom prst="rect">
            <a:avLst/>
          </a:prstGeom>
          <a:noFill/>
          <a:ln>
            <a:noFill/>
          </a:ln>
        </p:spPr>
      </p:pic>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32</a:t>
            </a:fld>
            <a:endParaRPr lang="en" sz="900" dirty="0"/>
          </a:p>
        </p:txBody>
      </p:sp>
      <p:grpSp>
        <p:nvGrpSpPr>
          <p:cNvPr id="24" name="Group 23">
            <a:extLst>
              <a:ext uri="{FF2B5EF4-FFF2-40B4-BE49-F238E27FC236}">
                <a16:creationId xmlns:a16="http://schemas.microsoft.com/office/drawing/2014/main" id="{5EBEB8AF-CDAD-48F6-BE7C-7A43C1F195D3}"/>
              </a:ext>
            </a:extLst>
          </p:cNvPr>
          <p:cNvGrpSpPr/>
          <p:nvPr/>
        </p:nvGrpSpPr>
        <p:grpSpPr>
          <a:xfrm>
            <a:off x="3966573" y="2278021"/>
            <a:ext cx="4630126" cy="2333162"/>
            <a:chOff x="5288764" y="2838313"/>
            <a:chExt cx="6173501" cy="3110882"/>
          </a:xfrm>
        </p:grpSpPr>
        <p:grpSp>
          <p:nvGrpSpPr>
            <p:cNvPr id="10" name="Group 9">
              <a:extLst>
                <a:ext uri="{FF2B5EF4-FFF2-40B4-BE49-F238E27FC236}">
                  <a16:creationId xmlns:a16="http://schemas.microsoft.com/office/drawing/2014/main" id="{DB5FFC15-94F0-411B-B126-8F42647E4419}"/>
                </a:ext>
              </a:extLst>
            </p:cNvPr>
            <p:cNvGrpSpPr/>
            <p:nvPr/>
          </p:nvGrpSpPr>
          <p:grpSpPr>
            <a:xfrm>
              <a:off x="5288764" y="3384508"/>
              <a:ext cx="6173501" cy="2564687"/>
              <a:chOff x="2787772" y="3503867"/>
              <a:chExt cx="5539851" cy="1953507"/>
            </a:xfrm>
          </p:grpSpPr>
          <p:pic>
            <p:nvPicPr>
              <p:cNvPr id="8" name="Google Shape;332;p35">
                <a:extLst>
                  <a:ext uri="{FF2B5EF4-FFF2-40B4-BE49-F238E27FC236}">
                    <a16:creationId xmlns:a16="http://schemas.microsoft.com/office/drawing/2014/main" id="{5057F2CC-BCA5-43F0-BAB9-EF7EB1B5817A}"/>
                  </a:ext>
                </a:extLst>
              </p:cNvPr>
              <p:cNvPicPr preferRelativeResize="0"/>
              <p:nvPr/>
            </p:nvPicPr>
            <p:blipFill rotWithShape="1">
              <a:blip r:embed="rId5">
                <a:alphaModFix/>
              </a:blip>
              <a:srcRect r="50937"/>
              <a:stretch/>
            </p:blipFill>
            <p:spPr>
              <a:xfrm>
                <a:off x="4857757" y="3503867"/>
                <a:ext cx="3469866" cy="1953507"/>
              </a:xfrm>
              <a:prstGeom prst="rect">
                <a:avLst/>
              </a:prstGeom>
              <a:noFill/>
              <a:ln>
                <a:noFill/>
              </a:ln>
            </p:spPr>
          </p:pic>
          <p:pic>
            <p:nvPicPr>
              <p:cNvPr id="9" name="Google Shape;333;p35">
                <a:extLst>
                  <a:ext uri="{FF2B5EF4-FFF2-40B4-BE49-F238E27FC236}">
                    <a16:creationId xmlns:a16="http://schemas.microsoft.com/office/drawing/2014/main" id="{64D518FE-FF66-4321-A28F-43DBCDAE8BB2}"/>
                  </a:ext>
                </a:extLst>
              </p:cNvPr>
              <p:cNvPicPr preferRelativeResize="0"/>
              <p:nvPr/>
            </p:nvPicPr>
            <p:blipFill rotWithShape="1">
              <a:blip r:embed="rId6">
                <a:alphaModFix/>
              </a:blip>
              <a:srcRect r="57011"/>
              <a:stretch/>
            </p:blipFill>
            <p:spPr>
              <a:xfrm>
                <a:off x="2787772" y="3565383"/>
                <a:ext cx="2728829" cy="1274131"/>
              </a:xfrm>
              <a:prstGeom prst="rect">
                <a:avLst/>
              </a:prstGeom>
              <a:noFill/>
              <a:ln>
                <a:noFill/>
              </a:ln>
            </p:spPr>
          </p:pic>
        </p:grpSp>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Box 1">
              <a:extLst>
                <a:ext uri="{FF2B5EF4-FFF2-40B4-BE49-F238E27FC236}">
                  <a16:creationId xmlns:a16="http://schemas.microsoft.com/office/drawing/2014/main" id="{6AD9B332-D825-4872-87CB-8E7453C81F78}"/>
                </a:ext>
              </a:extLst>
            </p:cNvPr>
            <p:cNvSpPr txBox="1"/>
            <p:nvPr/>
          </p:nvSpPr>
          <p:spPr>
            <a:xfrm>
              <a:off x="6903239" y="5454908"/>
              <a:ext cx="2314549"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Context Free Grammar</a:t>
              </a:r>
            </a:p>
          </p:txBody>
        </p:sp>
      </p:grpSp>
      <p:grpSp>
        <p:nvGrpSpPr>
          <p:cNvPr id="25" name="Group 24">
            <a:extLst>
              <a:ext uri="{FF2B5EF4-FFF2-40B4-BE49-F238E27FC236}">
                <a16:creationId xmlns:a16="http://schemas.microsoft.com/office/drawing/2014/main" id="{FEDBC8BA-1865-4CE9-88D3-F22FE0A83482}"/>
              </a:ext>
            </a:extLst>
          </p:cNvPr>
          <p:cNvGrpSpPr/>
          <p:nvPr/>
        </p:nvGrpSpPr>
        <p:grpSpPr>
          <a:xfrm>
            <a:off x="583826" y="2748239"/>
            <a:ext cx="3293668" cy="1786610"/>
            <a:chOff x="778434" y="3384508"/>
            <a:chExt cx="4391557" cy="2462909"/>
          </a:xfrm>
        </p:grpSpPr>
        <p:grpSp>
          <p:nvGrpSpPr>
            <p:cNvPr id="3" name="Group 2">
              <a:extLst>
                <a:ext uri="{FF2B5EF4-FFF2-40B4-BE49-F238E27FC236}">
                  <a16:creationId xmlns:a16="http://schemas.microsoft.com/office/drawing/2014/main" id="{95C8F796-22E3-4561-BD58-3279A890F947}"/>
                </a:ext>
              </a:extLst>
            </p:cNvPr>
            <p:cNvGrpSpPr/>
            <p:nvPr/>
          </p:nvGrpSpPr>
          <p:grpSpPr>
            <a:xfrm>
              <a:off x="778434" y="3384508"/>
              <a:ext cx="4391557" cy="2124354"/>
              <a:chOff x="729735" y="3478835"/>
              <a:chExt cx="4103960" cy="1759894"/>
            </a:xfrm>
          </p:grpSpPr>
          <p:pic>
            <p:nvPicPr>
              <p:cNvPr id="16" name="Google Shape;356;p37">
                <a:extLst>
                  <a:ext uri="{FF2B5EF4-FFF2-40B4-BE49-F238E27FC236}">
                    <a16:creationId xmlns:a16="http://schemas.microsoft.com/office/drawing/2014/main" id="{CEF7B379-F772-43F1-8010-E0C4D3B4BFF4}"/>
                  </a:ext>
                </a:extLst>
              </p:cNvPr>
              <p:cNvPicPr preferRelativeResize="0"/>
              <p:nvPr/>
            </p:nvPicPr>
            <p:blipFill>
              <a:blip r:embed="rId7">
                <a:alphaModFix/>
              </a:blip>
              <a:stretch>
                <a:fillRect/>
              </a:stretch>
            </p:blipFill>
            <p:spPr>
              <a:xfrm>
                <a:off x="729735" y="3478835"/>
                <a:ext cx="4103960" cy="1759894"/>
              </a:xfrm>
              <a:prstGeom prst="rect">
                <a:avLst/>
              </a:prstGeom>
              <a:noFill/>
              <a:ln>
                <a:noFill/>
              </a:ln>
            </p:spPr>
          </p:pic>
          <p:sp>
            <p:nvSpPr>
              <p:cNvPr id="17" name="Rectangle 16">
                <a:extLst>
                  <a:ext uri="{FF2B5EF4-FFF2-40B4-BE49-F238E27FC236}">
                    <a16:creationId xmlns:a16="http://schemas.microsoft.com/office/drawing/2014/main" id="{F70CD73E-C7CA-4E9F-89A8-37DEC37AEB93}"/>
                  </a:ext>
                </a:extLst>
              </p:cNvPr>
              <p:cNvSpPr/>
              <p:nvPr/>
            </p:nvSpPr>
            <p:spPr>
              <a:xfrm>
                <a:off x="1760375" y="4843122"/>
                <a:ext cx="2147479" cy="148505"/>
              </a:xfrm>
              <a:prstGeom prst="rect">
                <a:avLst/>
              </a:prstGeom>
              <a:solidFill>
                <a:srgbClr val="CCFFFF">
                  <a:alpha val="16078"/>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 name="TextBox 3">
              <a:extLst>
                <a:ext uri="{FF2B5EF4-FFF2-40B4-BE49-F238E27FC236}">
                  <a16:creationId xmlns:a16="http://schemas.microsoft.com/office/drawing/2014/main" id="{378BA405-1C85-4836-B129-7690808A33E3}"/>
                </a:ext>
              </a:extLst>
            </p:cNvPr>
            <p:cNvSpPr txBox="1"/>
            <p:nvPr/>
          </p:nvSpPr>
          <p:spPr>
            <a:xfrm>
              <a:off x="1654273" y="5508862"/>
              <a:ext cx="2639878"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Reachability Analysis</a:t>
              </a:r>
            </a:p>
          </p:txBody>
        </p:sp>
      </p:grpSp>
      <p:grpSp>
        <p:nvGrpSpPr>
          <p:cNvPr id="23" name="Group 22">
            <a:extLst>
              <a:ext uri="{FF2B5EF4-FFF2-40B4-BE49-F238E27FC236}">
                <a16:creationId xmlns:a16="http://schemas.microsoft.com/office/drawing/2014/main" id="{19349B72-EB31-4C12-B893-3067C667AEF0}"/>
              </a:ext>
            </a:extLst>
          </p:cNvPr>
          <p:cNvGrpSpPr/>
          <p:nvPr/>
        </p:nvGrpSpPr>
        <p:grpSpPr>
          <a:xfrm>
            <a:off x="3528151" y="1527522"/>
            <a:ext cx="2624255" cy="6885"/>
            <a:chOff x="4759287" y="2049137"/>
            <a:chExt cx="3499006" cy="9180"/>
          </a:xfrm>
        </p:grpSpPr>
        <p:cxnSp>
          <p:nvCxnSpPr>
            <p:cNvPr id="21" name="Straight Arrow Connector 20">
              <a:extLst>
                <a:ext uri="{FF2B5EF4-FFF2-40B4-BE49-F238E27FC236}">
                  <a16:creationId xmlns:a16="http://schemas.microsoft.com/office/drawing/2014/main" id="{4A03766B-D978-4F7A-A114-642490B5D18D}"/>
                </a:ext>
              </a:extLst>
            </p:cNvPr>
            <p:cNvCxnSpPr/>
            <p:nvPr/>
          </p:nvCxnSpPr>
          <p:spPr>
            <a:xfrm>
              <a:off x="4759287" y="204913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27D235D-13C9-4085-89DE-55A68533D7EE}"/>
                </a:ext>
              </a:extLst>
            </p:cNvPr>
            <p:cNvCxnSpPr/>
            <p:nvPr/>
          </p:nvCxnSpPr>
          <p:spPr>
            <a:xfrm>
              <a:off x="7595515" y="205831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8" name="Google Shape;555;p54">
            <a:extLst>
              <a:ext uri="{FF2B5EF4-FFF2-40B4-BE49-F238E27FC236}">
                <a16:creationId xmlns:a16="http://schemas.microsoft.com/office/drawing/2014/main" id="{08ADCB77-DE6D-EE61-7437-4EB6AFA5964F}"/>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a:t>
            </a:r>
          </a:p>
        </p:txBody>
      </p:sp>
      <p:pic>
        <p:nvPicPr>
          <p:cNvPr id="29" name="Picture 2">
            <a:extLst>
              <a:ext uri="{FF2B5EF4-FFF2-40B4-BE49-F238E27FC236}">
                <a16:creationId xmlns:a16="http://schemas.microsoft.com/office/drawing/2014/main" id="{A3DEF5EB-A486-055B-C387-B323AE5F4D1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FD9DF69-F0A8-EE66-D485-C59F4B300215}"/>
              </a:ext>
            </a:extLst>
          </p:cNvPr>
          <p:cNvPicPr>
            <a:picLocks noChangeAspect="1"/>
          </p:cNvPicPr>
          <p:nvPr/>
        </p:nvPicPr>
        <p:blipFill>
          <a:blip r:embed="rId9"/>
          <a:stretch>
            <a:fillRect/>
          </a:stretch>
        </p:blipFill>
        <p:spPr>
          <a:xfrm>
            <a:off x="4069956" y="925360"/>
            <a:ext cx="1626680" cy="1233832"/>
          </a:xfrm>
          <a:prstGeom prst="rect">
            <a:avLst/>
          </a:prstGeom>
        </p:spPr>
      </p:pic>
    </p:spTree>
    <p:extLst>
      <p:ext uri="{BB962C8B-B14F-4D97-AF65-F5344CB8AC3E}">
        <p14:creationId xmlns:p14="http://schemas.microsoft.com/office/powerpoint/2010/main" val="35283768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33</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1251247247"/>
              </p:ext>
            </p:extLst>
          </p:nvPr>
        </p:nvGraphicFramePr>
        <p:xfrm>
          <a:off x="3980622" y="1179987"/>
          <a:ext cx="4718602" cy="3191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555;p54">
            <a:extLst>
              <a:ext uri="{FF2B5EF4-FFF2-40B4-BE49-F238E27FC236}">
                <a16:creationId xmlns:a16="http://schemas.microsoft.com/office/drawing/2014/main" id="{B37C0B5A-2EA6-E03A-287B-2AB580438F3A}"/>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a:t>
            </a:r>
          </a:p>
        </p:txBody>
      </p:sp>
      <p:graphicFrame>
        <p:nvGraphicFramePr>
          <p:cNvPr id="8" name="Diagram 7">
            <a:extLst>
              <a:ext uri="{FF2B5EF4-FFF2-40B4-BE49-F238E27FC236}">
                <a16:creationId xmlns:a16="http://schemas.microsoft.com/office/drawing/2014/main" id="{258F6BC3-F703-E41B-DC97-2FCE2832369D}"/>
              </a:ext>
            </a:extLst>
          </p:cNvPr>
          <p:cNvGraphicFramePr/>
          <p:nvPr>
            <p:extLst>
              <p:ext uri="{D42A27DB-BD31-4B8C-83A1-F6EECF244321}">
                <p14:modId xmlns:p14="http://schemas.microsoft.com/office/powerpoint/2010/main" val="262350406"/>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2">
            <a:extLst>
              <a:ext uri="{FF2B5EF4-FFF2-40B4-BE49-F238E27FC236}">
                <a16:creationId xmlns:a16="http://schemas.microsoft.com/office/drawing/2014/main" id="{933FDCCB-0B9E-0C32-C0DA-829BA8A8526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0106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34</a:t>
            </a:fld>
            <a:endParaRPr lang="en" sz="900" dirty="0"/>
          </a:p>
        </p:txBody>
      </p:sp>
      <p:sp>
        <p:nvSpPr>
          <p:cNvPr id="45" name="TextBox 44">
            <a:extLst>
              <a:ext uri="{FF2B5EF4-FFF2-40B4-BE49-F238E27FC236}">
                <a16:creationId xmlns:a16="http://schemas.microsoft.com/office/drawing/2014/main" id="{3796C0EE-2165-4A58-862F-C44E7DEA3A42}"/>
              </a:ext>
            </a:extLst>
          </p:cNvPr>
          <p:cNvSpPr txBox="1"/>
          <p:nvPr/>
        </p:nvSpPr>
        <p:spPr>
          <a:xfrm>
            <a:off x="5653571" y="4143330"/>
            <a:ext cx="3150221" cy="738664"/>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[11] CodeBERT – Feng et. al. 2019</a:t>
            </a:r>
          </a:p>
          <a:p>
            <a:r>
              <a:rPr lang="en-US" sz="1050" dirty="0">
                <a:latin typeface="Courier New" panose="02070309020205020404" pitchFamily="49" charset="0"/>
                <a:cs typeface="Courier New" panose="02070309020205020404" pitchFamily="49" charset="0"/>
              </a:rPr>
              <a:t>[16] GraphCodeBERT – Guo et. al. 2020</a:t>
            </a:r>
          </a:p>
          <a:p>
            <a:r>
              <a:rPr lang="en-US" sz="1050" dirty="0">
                <a:latin typeface="Courier New" panose="02070309020205020404" pitchFamily="49" charset="0"/>
                <a:cs typeface="Courier New" panose="02070309020205020404" pitchFamily="49" charset="0"/>
              </a:rPr>
              <a:t>[17] </a:t>
            </a:r>
            <a:r>
              <a:rPr lang="en-US" sz="1050" dirty="0" err="1">
                <a:latin typeface="Courier New" panose="02070309020205020404" pitchFamily="49" charset="0"/>
                <a:cs typeface="Courier New" panose="02070309020205020404" pitchFamily="49" charset="0"/>
              </a:rPr>
              <a:t>CodeX</a:t>
            </a:r>
            <a:r>
              <a:rPr lang="en-US" sz="1050" dirty="0">
                <a:latin typeface="Courier New" panose="02070309020205020404" pitchFamily="49" charset="0"/>
                <a:cs typeface="Courier New" panose="02070309020205020404" pitchFamily="49" charset="0"/>
              </a:rPr>
              <a:t> – Chen et. al. 2021</a:t>
            </a:r>
          </a:p>
          <a:p>
            <a:r>
              <a:rPr lang="en-US" sz="1050" dirty="0">
                <a:latin typeface="Courier New" panose="02070309020205020404" pitchFamily="49" charset="0"/>
                <a:cs typeface="Courier New" panose="02070309020205020404" pitchFamily="49" charset="0"/>
              </a:rPr>
              <a:t>[18] CodeT5 – Wang et. al. 2021</a:t>
            </a:r>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graphicFrame>
        <p:nvGraphicFramePr>
          <p:cNvPr id="28" name="Diagram 27">
            <a:extLst>
              <a:ext uri="{FF2B5EF4-FFF2-40B4-BE49-F238E27FC236}">
                <a16:creationId xmlns:a16="http://schemas.microsoft.com/office/drawing/2014/main" id="{C415A1F8-97F5-8A72-83EA-9E07E83B5C5D}"/>
              </a:ext>
            </a:extLst>
          </p:cNvPr>
          <p:cNvGraphicFramePr/>
          <p:nvPr>
            <p:extLst>
              <p:ext uri="{D42A27DB-BD31-4B8C-83A1-F6EECF244321}">
                <p14:modId xmlns:p14="http://schemas.microsoft.com/office/powerpoint/2010/main" val="907115846"/>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B632890-34D5-8B67-AE02-00B40E3F3EFF}"/>
              </a:ext>
            </a:extLst>
          </p:cNvPr>
          <p:cNvGrpSpPr/>
          <p:nvPr/>
        </p:nvGrpSpPr>
        <p:grpSpPr>
          <a:xfrm>
            <a:off x="4732422" y="1108354"/>
            <a:ext cx="3217903" cy="1337743"/>
            <a:chOff x="4693645" y="900467"/>
            <a:chExt cx="3261302" cy="1455001"/>
          </a:xfrm>
        </p:grpSpPr>
        <p:grpSp>
          <p:nvGrpSpPr>
            <p:cNvPr id="4" name="Group 3">
              <a:extLst>
                <a:ext uri="{FF2B5EF4-FFF2-40B4-BE49-F238E27FC236}">
                  <a16:creationId xmlns:a16="http://schemas.microsoft.com/office/drawing/2014/main" id="{BB7C7FD2-6587-4C21-8B9A-0C68F4059368}"/>
                </a:ext>
              </a:extLst>
            </p:cNvPr>
            <p:cNvGrpSpPr/>
            <p:nvPr/>
          </p:nvGrpSpPr>
          <p:grpSpPr>
            <a:xfrm>
              <a:off x="4904671" y="900467"/>
              <a:ext cx="1614818" cy="1249016"/>
              <a:chOff x="5143708" y="1152428"/>
              <a:chExt cx="3424273" cy="2570833"/>
            </a:xfrm>
          </p:grpSpPr>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4693645" y="2101552"/>
              <a:ext cx="1874391"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pic>
          <p:nvPicPr>
            <p:cNvPr id="9" name="Picture 8">
              <a:extLst>
                <a:ext uri="{FF2B5EF4-FFF2-40B4-BE49-F238E27FC236}">
                  <a16:creationId xmlns:a16="http://schemas.microsoft.com/office/drawing/2014/main" id="{F2C05FB1-B840-2532-4CA8-0F4BB63FF982}"/>
                </a:ext>
              </a:extLst>
            </p:cNvPr>
            <p:cNvPicPr>
              <a:picLocks noChangeAspect="1"/>
            </p:cNvPicPr>
            <p:nvPr/>
          </p:nvPicPr>
          <p:blipFill>
            <a:blip r:embed="rId15"/>
            <a:stretch>
              <a:fillRect/>
            </a:stretch>
          </p:blipFill>
          <p:spPr>
            <a:xfrm>
              <a:off x="6625617" y="962725"/>
              <a:ext cx="1329330" cy="1008293"/>
            </a:xfrm>
            <a:prstGeom prst="rect">
              <a:avLst/>
            </a:prstGeom>
          </p:spPr>
        </p:pic>
      </p:grpSp>
      <p:grpSp>
        <p:nvGrpSpPr>
          <p:cNvPr id="14" name="Group 13">
            <a:extLst>
              <a:ext uri="{FF2B5EF4-FFF2-40B4-BE49-F238E27FC236}">
                <a16:creationId xmlns:a16="http://schemas.microsoft.com/office/drawing/2014/main" id="{BF5B3012-090E-0127-9A80-1E8A082D8B7E}"/>
              </a:ext>
            </a:extLst>
          </p:cNvPr>
          <p:cNvGrpSpPr/>
          <p:nvPr/>
        </p:nvGrpSpPr>
        <p:grpSpPr>
          <a:xfrm>
            <a:off x="3957233" y="2604378"/>
            <a:ext cx="4815221" cy="1313473"/>
            <a:chOff x="3957233" y="2445353"/>
            <a:chExt cx="4815221" cy="1313473"/>
          </a:xfrm>
        </p:grpSpPr>
        <p:pic>
          <p:nvPicPr>
            <p:cNvPr id="38" name="Picture 37">
              <a:extLst>
                <a:ext uri="{FF2B5EF4-FFF2-40B4-BE49-F238E27FC236}">
                  <a16:creationId xmlns:a16="http://schemas.microsoft.com/office/drawing/2014/main" id="{F7615224-B4A4-49DF-B832-8C77EF37E5C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90002" y="2445353"/>
              <a:ext cx="1926235" cy="1113217"/>
            </a:xfrm>
            <a:prstGeom prst="rect">
              <a:avLst/>
            </a:prstGeom>
            <a:ln>
              <a:noFill/>
            </a:ln>
          </p:spPr>
        </p:pic>
        <p:pic>
          <p:nvPicPr>
            <p:cNvPr id="39" name="Picture 38">
              <a:extLst>
                <a:ext uri="{FF2B5EF4-FFF2-40B4-BE49-F238E27FC236}">
                  <a16:creationId xmlns:a16="http://schemas.microsoft.com/office/drawing/2014/main" id="{8D7BC1E8-F94C-4D75-B767-85200BA65FC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83087" y="2465573"/>
              <a:ext cx="1689367" cy="1114752"/>
            </a:xfrm>
            <a:prstGeom prst="rect">
              <a:avLst/>
            </a:prstGeom>
          </p:spPr>
        </p:pic>
        <p:grpSp>
          <p:nvGrpSpPr>
            <p:cNvPr id="7" name="Group 6">
              <a:extLst>
                <a:ext uri="{FF2B5EF4-FFF2-40B4-BE49-F238E27FC236}">
                  <a16:creationId xmlns:a16="http://schemas.microsoft.com/office/drawing/2014/main" id="{D909769C-73F8-40E2-BC62-BA20A466737F}"/>
                </a:ext>
              </a:extLst>
            </p:cNvPr>
            <p:cNvGrpSpPr/>
            <p:nvPr/>
          </p:nvGrpSpPr>
          <p:grpSpPr>
            <a:xfrm>
              <a:off x="5683040" y="2924806"/>
              <a:ext cx="1247173" cy="138880"/>
              <a:chOff x="1189632" y="6024216"/>
              <a:chExt cx="2902624" cy="348135"/>
            </a:xfrm>
          </p:grpSpPr>
          <p:sp>
            <p:nvSpPr>
              <p:cNvPr id="41" name="Arrow: Right 40">
                <a:extLst>
                  <a:ext uri="{FF2B5EF4-FFF2-40B4-BE49-F238E27FC236}">
                    <a16:creationId xmlns:a16="http://schemas.microsoft.com/office/drawing/2014/main" id="{22F5B8D7-16C4-4FC8-9399-F3B42ACBD063}"/>
                  </a:ext>
                </a:extLst>
              </p:cNvPr>
              <p:cNvSpPr/>
              <p:nvPr/>
            </p:nvSpPr>
            <p:spPr>
              <a:xfrm>
                <a:off x="1189632" y="6062895"/>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 name="Arrow: Right 41">
                <a:extLst>
                  <a:ext uri="{FF2B5EF4-FFF2-40B4-BE49-F238E27FC236}">
                    <a16:creationId xmlns:a16="http://schemas.microsoft.com/office/drawing/2014/main" id="{64E53DAE-600B-4168-A594-3E8A40B7E1BD}"/>
                  </a:ext>
                </a:extLst>
              </p:cNvPr>
              <p:cNvSpPr/>
              <p:nvPr/>
            </p:nvSpPr>
            <p:spPr>
              <a:xfrm>
                <a:off x="3575892" y="6024216"/>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43" name="TextBox 42">
              <a:extLst>
                <a:ext uri="{FF2B5EF4-FFF2-40B4-BE49-F238E27FC236}">
                  <a16:creationId xmlns:a16="http://schemas.microsoft.com/office/drawing/2014/main" id="{6B81C6EE-E3AB-4BB0-A559-2FB42E450917}"/>
                </a:ext>
              </a:extLst>
            </p:cNvPr>
            <p:cNvSpPr txBox="1"/>
            <p:nvPr/>
          </p:nvSpPr>
          <p:spPr>
            <a:xfrm>
              <a:off x="3957233" y="3504910"/>
              <a:ext cx="1874390"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Corrupted Input Code</a:t>
              </a:r>
            </a:p>
          </p:txBody>
        </p:sp>
        <p:sp>
          <p:nvSpPr>
            <p:cNvPr id="44" name="TextBox 43">
              <a:extLst>
                <a:ext uri="{FF2B5EF4-FFF2-40B4-BE49-F238E27FC236}">
                  <a16:creationId xmlns:a16="http://schemas.microsoft.com/office/drawing/2014/main" id="{6AE9EC52-4369-43CB-85B9-DEA2182BA699}"/>
                </a:ext>
              </a:extLst>
            </p:cNvPr>
            <p:cNvSpPr txBox="1"/>
            <p:nvPr/>
          </p:nvSpPr>
          <p:spPr>
            <a:xfrm>
              <a:off x="6708346" y="3504910"/>
              <a:ext cx="2050923"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Regenerated Correct Code </a:t>
              </a:r>
            </a:p>
          </p:txBody>
        </p:sp>
        <p:pic>
          <p:nvPicPr>
            <p:cNvPr id="13" name="Picture 12">
              <a:extLst>
                <a:ext uri="{FF2B5EF4-FFF2-40B4-BE49-F238E27FC236}">
                  <a16:creationId xmlns:a16="http://schemas.microsoft.com/office/drawing/2014/main" id="{ECA1077A-3C83-0A21-9C32-EC00E85C4CEB}"/>
                </a:ext>
              </a:extLst>
            </p:cNvPr>
            <p:cNvPicPr>
              <a:picLocks noChangeAspect="1"/>
            </p:cNvPicPr>
            <p:nvPr/>
          </p:nvPicPr>
          <p:blipFill>
            <a:blip r:embed="rId15"/>
            <a:stretch>
              <a:fillRect/>
            </a:stretch>
          </p:blipFill>
          <p:spPr>
            <a:xfrm>
              <a:off x="5926194" y="2713356"/>
              <a:ext cx="720304" cy="546349"/>
            </a:xfrm>
            <a:prstGeom prst="rect">
              <a:avLst/>
            </a:prstGeom>
          </p:spPr>
        </p:pic>
      </p:grpSp>
    </p:spTree>
    <p:extLst>
      <p:ext uri="{BB962C8B-B14F-4D97-AF65-F5344CB8AC3E}">
        <p14:creationId xmlns:p14="http://schemas.microsoft.com/office/powerpoint/2010/main" val="39341787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10" presetClass="entr" presetSubtype="0" fill="hold" grpId="0" nodeType="withEffect">
                                  <p:stCondLst>
                                    <p:cond delay="80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35</a:t>
            </a:fld>
            <a:endParaRPr lang="en" sz="900" dirty="0"/>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Pretraining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BB7C7FD2-6587-4C21-8B9A-0C68F4059368}"/>
              </a:ext>
            </a:extLst>
          </p:cNvPr>
          <p:cNvGrpSpPr/>
          <p:nvPr/>
        </p:nvGrpSpPr>
        <p:grpSpPr>
          <a:xfrm>
            <a:off x="3257377" y="1973948"/>
            <a:ext cx="1453172" cy="1060795"/>
            <a:chOff x="5143708" y="1152428"/>
            <a:chExt cx="3424273" cy="2570833"/>
          </a:xfrm>
        </p:grpSpPr>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1575" y="2132818"/>
                <a:ext cx="1564540" cy="1564540"/>
              </a:xfrm>
              <a:prstGeom prst="rect">
                <a:avLst/>
              </a:prstGeom>
            </p:spPr>
          </p:pic>
        </p:grpSp>
      </p:grpSp>
      <p:sp>
        <p:nvSpPr>
          <p:cNvPr id="30" name="Speech Bubble: Oval 29">
            <a:extLst>
              <a:ext uri="{FF2B5EF4-FFF2-40B4-BE49-F238E27FC236}">
                <a16:creationId xmlns:a16="http://schemas.microsoft.com/office/drawing/2014/main" id="{F83CA9CA-5C53-450B-58D7-170151AE5115}"/>
              </a:ext>
            </a:extLst>
          </p:cNvPr>
          <p:cNvSpPr/>
          <p:nvPr/>
        </p:nvSpPr>
        <p:spPr>
          <a:xfrm>
            <a:off x="1169283" y="1456267"/>
            <a:ext cx="2047629" cy="745301"/>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Hundreds of Gigabytes of source code</a:t>
            </a:r>
          </a:p>
        </p:txBody>
      </p:sp>
      <p:pic>
        <p:nvPicPr>
          <p:cNvPr id="16" name="Picture 15">
            <a:extLst>
              <a:ext uri="{FF2B5EF4-FFF2-40B4-BE49-F238E27FC236}">
                <a16:creationId xmlns:a16="http://schemas.microsoft.com/office/drawing/2014/main" id="{C1289D3C-AD96-51CE-8C63-66B2ADA39629}"/>
              </a:ext>
            </a:extLst>
          </p:cNvPr>
          <p:cNvPicPr>
            <a:picLocks noChangeAspect="1"/>
          </p:cNvPicPr>
          <p:nvPr/>
        </p:nvPicPr>
        <p:blipFill>
          <a:blip r:embed="rId10"/>
          <a:stretch>
            <a:fillRect/>
          </a:stretch>
        </p:blipFill>
        <p:spPr>
          <a:xfrm>
            <a:off x="4762394" y="1973948"/>
            <a:ext cx="1550942" cy="1194953"/>
          </a:xfrm>
          <a:prstGeom prst="rect">
            <a:avLst/>
          </a:prstGeom>
        </p:spPr>
      </p:pic>
      <p:sp>
        <p:nvSpPr>
          <p:cNvPr id="9" name="Speech Bubble: Oval 8">
            <a:extLst>
              <a:ext uri="{FF2B5EF4-FFF2-40B4-BE49-F238E27FC236}">
                <a16:creationId xmlns:a16="http://schemas.microsoft.com/office/drawing/2014/main" id="{2B250AFC-AAE9-2D31-FA3F-29BE2337F854}"/>
              </a:ext>
            </a:extLst>
          </p:cNvPr>
          <p:cNvSpPr/>
          <p:nvPr/>
        </p:nvSpPr>
        <p:spPr>
          <a:xfrm>
            <a:off x="6198019" y="1456267"/>
            <a:ext cx="2047629" cy="745301"/>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Models  (Millions of Parameters)</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683651" y="3505162"/>
            <a:ext cx="2047629" cy="745301"/>
          </a:xfrm>
          <a:prstGeom prst="wedgeEllipseCallout">
            <a:avLst>
              <a:gd name="adj1" fmla="val 17029"/>
              <a:gd name="adj2" fmla="val -8575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Trained for Long Time</a:t>
            </a:r>
          </a:p>
        </p:txBody>
      </p:sp>
      <p:sp>
        <p:nvSpPr>
          <p:cNvPr id="18" name="TextBox 17">
            <a:extLst>
              <a:ext uri="{FF2B5EF4-FFF2-40B4-BE49-F238E27FC236}">
                <a16:creationId xmlns:a16="http://schemas.microsoft.com/office/drawing/2014/main" id="{5BFA1D60-790C-B25A-9B60-562D5BEE3918}"/>
              </a:ext>
            </a:extLst>
          </p:cNvPr>
          <p:cNvSpPr txBox="1"/>
          <p:nvPr/>
        </p:nvSpPr>
        <p:spPr>
          <a:xfrm>
            <a:off x="6005785" y="4127630"/>
            <a:ext cx="2589170" cy="577081"/>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[17] </a:t>
            </a:r>
            <a:r>
              <a:rPr lang="en-US" sz="1050" dirty="0" err="1">
                <a:latin typeface="Courier New" panose="02070309020205020404" pitchFamily="49" charset="0"/>
                <a:cs typeface="Courier New" panose="02070309020205020404" pitchFamily="49" charset="0"/>
              </a:rPr>
              <a:t>CodeX</a:t>
            </a:r>
            <a:r>
              <a:rPr lang="en-US" sz="1050" dirty="0">
                <a:latin typeface="Courier New" panose="02070309020205020404" pitchFamily="49" charset="0"/>
                <a:cs typeface="Courier New" panose="02070309020205020404" pitchFamily="49" charset="0"/>
              </a:rPr>
              <a:t> – Chen et. al. 2021</a:t>
            </a:r>
          </a:p>
          <a:p>
            <a:r>
              <a:rPr lang="en-US" sz="1050" dirty="0">
                <a:latin typeface="Courier New" panose="02070309020205020404" pitchFamily="49" charset="0"/>
                <a:cs typeface="Courier New" panose="02070309020205020404" pitchFamily="49" charset="0"/>
              </a:rPr>
              <a:t>[23] </a:t>
            </a:r>
            <a:r>
              <a:rPr lang="en-US" sz="1050" dirty="0" err="1">
                <a:latin typeface="Courier New" panose="02070309020205020404" pitchFamily="49" charset="0"/>
                <a:cs typeface="Courier New" panose="02070309020205020404" pitchFamily="49" charset="0"/>
              </a:rPr>
              <a:t>Github</a:t>
            </a:r>
            <a:r>
              <a:rPr lang="en-US" sz="1050" dirty="0">
                <a:latin typeface="Courier New" panose="02070309020205020404" pitchFamily="49" charset="0"/>
                <a:cs typeface="Courier New" panose="02070309020205020404" pitchFamily="49" charset="0"/>
              </a:rPr>
              <a:t> Copilot</a:t>
            </a:r>
          </a:p>
          <a:p>
            <a:r>
              <a:rPr lang="en-US" sz="1050" dirty="0">
                <a:latin typeface="Courier New" panose="02070309020205020404" pitchFamily="49" charset="0"/>
                <a:cs typeface="Courier New" panose="02070309020205020404" pitchFamily="49" charset="0"/>
              </a:rPr>
              <a:t>[24] Amazon </a:t>
            </a:r>
            <a:r>
              <a:rPr lang="en-US" sz="1050" dirty="0" err="1">
                <a:latin typeface="Courier New" panose="02070309020205020404" pitchFamily="49" charset="0"/>
                <a:cs typeface="Courier New" panose="02070309020205020404" pitchFamily="49" charset="0"/>
              </a:rPr>
              <a:t>CodeWhisperer</a:t>
            </a:r>
            <a:endParaRPr lang="en-US" sz="10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277377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 grpId="0" animBg="1"/>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36</a:t>
            </a:fld>
            <a:endParaRPr lang="en" sz="900" dirty="0"/>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Pretraining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7DD789B-3862-9F62-82A7-41FEA4CEE2FE}"/>
              </a:ext>
            </a:extLst>
          </p:cNvPr>
          <p:cNvGrpSpPr/>
          <p:nvPr/>
        </p:nvGrpSpPr>
        <p:grpSpPr>
          <a:xfrm>
            <a:off x="734329" y="3009120"/>
            <a:ext cx="2765266" cy="1115868"/>
            <a:chOff x="3257377" y="1973948"/>
            <a:chExt cx="3191777" cy="1194953"/>
          </a:xfrm>
        </p:grpSpPr>
        <p:grpSp>
          <p:nvGrpSpPr>
            <p:cNvPr id="4" name="Group 3">
              <a:extLst>
                <a:ext uri="{FF2B5EF4-FFF2-40B4-BE49-F238E27FC236}">
                  <a16:creationId xmlns:a16="http://schemas.microsoft.com/office/drawing/2014/main" id="{BB7C7FD2-6587-4C21-8B9A-0C68F4059368}"/>
                </a:ext>
              </a:extLst>
            </p:cNvPr>
            <p:cNvGrpSpPr/>
            <p:nvPr/>
          </p:nvGrpSpPr>
          <p:grpSpPr>
            <a:xfrm>
              <a:off x="3257377" y="1973948"/>
              <a:ext cx="1453172" cy="1060795"/>
              <a:chOff x="5143708" y="1152428"/>
              <a:chExt cx="3424273" cy="2570833"/>
            </a:xfrm>
          </p:grpSpPr>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71575" y="2132818"/>
                  <a:ext cx="1564540" cy="1564540"/>
                </a:xfrm>
                <a:prstGeom prst="rect">
                  <a:avLst/>
                </a:prstGeom>
              </p:spPr>
            </p:pic>
          </p:grpSp>
        </p:grpSp>
        <p:pic>
          <p:nvPicPr>
            <p:cNvPr id="16" name="Picture 15">
              <a:extLst>
                <a:ext uri="{FF2B5EF4-FFF2-40B4-BE49-F238E27FC236}">
                  <a16:creationId xmlns:a16="http://schemas.microsoft.com/office/drawing/2014/main" id="{C1289D3C-AD96-51CE-8C63-66B2ADA39629}"/>
                </a:ext>
              </a:extLst>
            </p:cNvPr>
            <p:cNvPicPr>
              <a:picLocks noChangeAspect="1"/>
            </p:cNvPicPr>
            <p:nvPr/>
          </p:nvPicPr>
          <p:blipFill>
            <a:blip r:embed="rId10"/>
            <a:stretch>
              <a:fillRect/>
            </a:stretch>
          </p:blipFill>
          <p:spPr>
            <a:xfrm>
              <a:off x="4762394" y="1973948"/>
              <a:ext cx="1686760" cy="1194953"/>
            </a:xfrm>
            <a:prstGeom prst="rect">
              <a:avLst/>
            </a:prstGeom>
          </p:spPr>
        </p:pic>
      </p:grpSp>
      <p:cxnSp>
        <p:nvCxnSpPr>
          <p:cNvPr id="20" name="Straight Arrow Connector 19">
            <a:extLst>
              <a:ext uri="{FF2B5EF4-FFF2-40B4-BE49-F238E27FC236}">
                <a16:creationId xmlns:a16="http://schemas.microsoft.com/office/drawing/2014/main" id="{361AFB41-64C7-F955-BE15-882231F10F02}"/>
              </a:ext>
            </a:extLst>
          </p:cNvPr>
          <p:cNvCxnSpPr/>
          <p:nvPr/>
        </p:nvCxnSpPr>
        <p:spPr>
          <a:xfrm>
            <a:off x="5305620" y="1731401"/>
            <a:ext cx="3796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CD0355-C1DD-096C-ED99-7F874B3C6433}"/>
              </a:ext>
            </a:extLst>
          </p:cNvPr>
          <p:cNvCxnSpPr/>
          <p:nvPr/>
        </p:nvCxnSpPr>
        <p:spPr>
          <a:xfrm>
            <a:off x="6439885" y="1719801"/>
            <a:ext cx="37967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7F8EB414-3CB8-7418-CF87-F878D0FA4D18}"/>
              </a:ext>
            </a:extLst>
          </p:cNvPr>
          <p:cNvGrpSpPr/>
          <p:nvPr/>
        </p:nvGrpSpPr>
        <p:grpSpPr>
          <a:xfrm>
            <a:off x="3780857" y="1299247"/>
            <a:ext cx="1431924" cy="1038162"/>
            <a:chOff x="3780857" y="1299247"/>
            <a:chExt cx="1431924" cy="1038162"/>
          </a:xfrm>
        </p:grpSpPr>
        <p:pic>
          <p:nvPicPr>
            <p:cNvPr id="19" name="Picture 18">
              <a:extLst>
                <a:ext uri="{FF2B5EF4-FFF2-40B4-BE49-F238E27FC236}">
                  <a16:creationId xmlns:a16="http://schemas.microsoft.com/office/drawing/2014/main" id="{8EDAEA30-511A-6B36-70D3-8F31BF91B4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80857" y="1299247"/>
              <a:ext cx="1431924" cy="864309"/>
            </a:xfrm>
            <a:prstGeom prst="rect">
              <a:avLst/>
            </a:prstGeom>
          </p:spPr>
        </p:pic>
        <p:sp>
          <p:nvSpPr>
            <p:cNvPr id="22" name="TextBox 21">
              <a:extLst>
                <a:ext uri="{FF2B5EF4-FFF2-40B4-BE49-F238E27FC236}">
                  <a16:creationId xmlns:a16="http://schemas.microsoft.com/office/drawing/2014/main" id="{B561C2E7-09D2-22F6-DD3A-0D5047947CEA}"/>
                </a:ext>
              </a:extLst>
            </p:cNvPr>
            <p:cNvSpPr txBox="1"/>
            <p:nvPr/>
          </p:nvSpPr>
          <p:spPr>
            <a:xfrm>
              <a:off x="3816171" y="2083493"/>
              <a:ext cx="991131" cy="253916"/>
            </a:xfrm>
            <a:prstGeom prst="rect">
              <a:avLst/>
            </a:prstGeom>
            <a:noFill/>
          </p:spPr>
          <p:txBody>
            <a:bodyPr wrap="square" rtlCol="0">
              <a:spAutoFit/>
            </a:bodyPr>
            <a:lstStyle/>
            <a:p>
              <a:r>
                <a:rPr lang="en-US" sz="1050" dirty="0"/>
                <a:t>Correct Code</a:t>
              </a:r>
            </a:p>
          </p:txBody>
        </p:sp>
      </p:grpSp>
      <p:grpSp>
        <p:nvGrpSpPr>
          <p:cNvPr id="23" name="Group 22">
            <a:extLst>
              <a:ext uri="{FF2B5EF4-FFF2-40B4-BE49-F238E27FC236}">
                <a16:creationId xmlns:a16="http://schemas.microsoft.com/office/drawing/2014/main" id="{EA240FC8-B10C-B55E-A7D1-5C2F7490FA40}"/>
              </a:ext>
            </a:extLst>
          </p:cNvPr>
          <p:cNvGrpSpPr/>
          <p:nvPr/>
        </p:nvGrpSpPr>
        <p:grpSpPr>
          <a:xfrm>
            <a:off x="7040532" y="1299246"/>
            <a:ext cx="1431926" cy="1037620"/>
            <a:chOff x="7822261" y="2050955"/>
            <a:chExt cx="2704829" cy="2142707"/>
          </a:xfrm>
        </p:grpSpPr>
        <p:pic>
          <p:nvPicPr>
            <p:cNvPr id="39" name="Picture 38">
              <a:extLst>
                <a:ext uri="{FF2B5EF4-FFF2-40B4-BE49-F238E27FC236}">
                  <a16:creationId xmlns:a16="http://schemas.microsoft.com/office/drawing/2014/main" id="{A70A6BB3-DFB3-CD6C-1B5C-10CEC27713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22263" y="2050955"/>
              <a:ext cx="2704827" cy="1784818"/>
            </a:xfrm>
            <a:prstGeom prst="rect">
              <a:avLst/>
            </a:prstGeom>
          </p:spPr>
        </p:pic>
        <p:sp>
          <p:nvSpPr>
            <p:cNvPr id="40" name="TextBox 39">
              <a:extLst>
                <a:ext uri="{FF2B5EF4-FFF2-40B4-BE49-F238E27FC236}">
                  <a16:creationId xmlns:a16="http://schemas.microsoft.com/office/drawing/2014/main" id="{E229F4CB-AFA2-1053-4C97-A6A0857CDBB7}"/>
                </a:ext>
              </a:extLst>
            </p:cNvPr>
            <p:cNvSpPr txBox="1"/>
            <p:nvPr/>
          </p:nvSpPr>
          <p:spPr>
            <a:xfrm>
              <a:off x="7822261" y="3669320"/>
              <a:ext cx="2704827" cy="524342"/>
            </a:xfrm>
            <a:prstGeom prst="rect">
              <a:avLst/>
            </a:prstGeom>
            <a:noFill/>
          </p:spPr>
          <p:txBody>
            <a:bodyPr wrap="square" rtlCol="0">
              <a:spAutoFit/>
            </a:bodyPr>
            <a:lstStyle/>
            <a:p>
              <a:pPr algn="ctr"/>
              <a:r>
                <a:rPr lang="en-US" sz="1050" dirty="0"/>
                <a:t>Noisy Code</a:t>
              </a:r>
            </a:p>
          </p:txBody>
        </p:sp>
      </p:grpSp>
      <p:sp>
        <p:nvSpPr>
          <p:cNvPr id="28" name="Arrow: Down 27">
            <a:extLst>
              <a:ext uri="{FF2B5EF4-FFF2-40B4-BE49-F238E27FC236}">
                <a16:creationId xmlns:a16="http://schemas.microsoft.com/office/drawing/2014/main" id="{1EBBF7DD-2734-7C27-1883-388F5F10C6AB}"/>
              </a:ext>
            </a:extLst>
          </p:cNvPr>
          <p:cNvSpPr/>
          <p:nvPr/>
        </p:nvSpPr>
        <p:spPr>
          <a:xfrm>
            <a:off x="7408045" y="2336882"/>
            <a:ext cx="142377" cy="178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2" name="Arrow: Down 31">
            <a:extLst>
              <a:ext uri="{FF2B5EF4-FFF2-40B4-BE49-F238E27FC236}">
                <a16:creationId xmlns:a16="http://schemas.microsoft.com/office/drawing/2014/main" id="{362E2A77-EFDE-ED71-59CF-8CBA1A77E990}"/>
              </a:ext>
            </a:extLst>
          </p:cNvPr>
          <p:cNvSpPr/>
          <p:nvPr/>
        </p:nvSpPr>
        <p:spPr>
          <a:xfrm rot="10800000">
            <a:off x="4494073" y="2329310"/>
            <a:ext cx="142377" cy="1788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4" name="Group 33">
            <a:extLst>
              <a:ext uri="{FF2B5EF4-FFF2-40B4-BE49-F238E27FC236}">
                <a16:creationId xmlns:a16="http://schemas.microsoft.com/office/drawing/2014/main" id="{5ACBF907-AC68-04F5-BC52-6DBD6BF0B7E5}"/>
              </a:ext>
            </a:extLst>
          </p:cNvPr>
          <p:cNvGrpSpPr/>
          <p:nvPr/>
        </p:nvGrpSpPr>
        <p:grpSpPr>
          <a:xfrm>
            <a:off x="5710061" y="1531105"/>
            <a:ext cx="833193" cy="562220"/>
            <a:chOff x="5309073" y="2529750"/>
            <a:chExt cx="1573855" cy="1160996"/>
          </a:xfrm>
        </p:grpSpPr>
        <p:pic>
          <p:nvPicPr>
            <p:cNvPr id="37" name="Picture 36">
              <a:extLst>
                <a:ext uri="{FF2B5EF4-FFF2-40B4-BE49-F238E27FC236}">
                  <a16:creationId xmlns:a16="http://schemas.microsoft.com/office/drawing/2014/main" id="{17087216-032C-DF06-8F22-A9B3C20734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8" name="TextBox 37">
              <a:extLst>
                <a:ext uri="{FF2B5EF4-FFF2-40B4-BE49-F238E27FC236}">
                  <a16:creationId xmlns:a16="http://schemas.microsoft.com/office/drawing/2014/main" id="{775B5149-7AAC-BFE8-2133-083F62C94901}"/>
                </a:ext>
              </a:extLst>
            </p:cNvPr>
            <p:cNvSpPr txBox="1"/>
            <p:nvPr/>
          </p:nvSpPr>
          <p:spPr>
            <a:xfrm>
              <a:off x="5309073" y="3352191"/>
              <a:ext cx="1573855" cy="338555"/>
            </a:xfrm>
            <a:prstGeom prst="rect">
              <a:avLst/>
            </a:prstGeom>
            <a:noFill/>
          </p:spPr>
          <p:txBody>
            <a:bodyPr wrap="square" rtlCol="0">
              <a:spAutoFit/>
            </a:bodyPr>
            <a:lstStyle/>
            <a:p>
              <a:pPr algn="ctr"/>
              <a:r>
                <a:rPr lang="en-US" sz="1050" dirty="0"/>
                <a:t>Noise Injector</a:t>
              </a:r>
            </a:p>
          </p:txBody>
        </p:sp>
      </p:grpSp>
      <p:pic>
        <p:nvPicPr>
          <p:cNvPr id="7" name="Graphic 6" descr="Magnifying glass">
            <a:extLst>
              <a:ext uri="{FF2B5EF4-FFF2-40B4-BE49-F238E27FC236}">
                <a16:creationId xmlns:a16="http://schemas.microsoft.com/office/drawing/2014/main" id="{1C93077D-AE3A-9DF0-2059-7A19BFD936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38233" y="2959456"/>
            <a:ext cx="1742624" cy="1742624"/>
          </a:xfrm>
          <a:prstGeom prst="rect">
            <a:avLst/>
          </a:prstGeom>
        </p:spPr>
      </p:pic>
      <p:cxnSp>
        <p:nvCxnSpPr>
          <p:cNvPr id="12" name="Connector: Curved 11">
            <a:extLst>
              <a:ext uri="{FF2B5EF4-FFF2-40B4-BE49-F238E27FC236}">
                <a16:creationId xmlns:a16="http://schemas.microsoft.com/office/drawing/2014/main" id="{0ADE7762-B7E7-5100-963B-C5D726210FDC}"/>
              </a:ext>
            </a:extLst>
          </p:cNvPr>
          <p:cNvCxnSpPr>
            <a:stCxn id="27" idx="0"/>
            <a:endCxn id="19" idx="1"/>
          </p:cNvCxnSpPr>
          <p:nvPr/>
        </p:nvCxnSpPr>
        <p:spPr>
          <a:xfrm rot="5400000" flipH="1" flipV="1">
            <a:off x="1901812" y="1130075"/>
            <a:ext cx="1277718" cy="2480372"/>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5FD35351-C232-EF05-DF2A-AC7F5B86968C}"/>
              </a:ext>
            </a:extLst>
          </p:cNvPr>
          <p:cNvSpPr txBox="1"/>
          <p:nvPr/>
        </p:nvSpPr>
        <p:spPr>
          <a:xfrm>
            <a:off x="409106" y="3924168"/>
            <a:ext cx="1874391"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nvGrpSpPr>
          <p:cNvPr id="8" name="Group 7">
            <a:extLst>
              <a:ext uri="{FF2B5EF4-FFF2-40B4-BE49-F238E27FC236}">
                <a16:creationId xmlns:a16="http://schemas.microsoft.com/office/drawing/2014/main" id="{F039DCB4-3EF4-7186-152E-91EE449BC114}"/>
              </a:ext>
            </a:extLst>
          </p:cNvPr>
          <p:cNvGrpSpPr/>
          <p:nvPr/>
        </p:nvGrpSpPr>
        <p:grpSpPr>
          <a:xfrm>
            <a:off x="3499595" y="2561258"/>
            <a:ext cx="4919404" cy="394766"/>
            <a:chOff x="3499595" y="2561258"/>
            <a:chExt cx="4919404" cy="394766"/>
          </a:xfrm>
        </p:grpSpPr>
        <p:sp>
          <p:nvSpPr>
            <p:cNvPr id="24" name="Google Shape;644;p63">
              <a:extLst>
                <a:ext uri="{FF2B5EF4-FFF2-40B4-BE49-F238E27FC236}">
                  <a16:creationId xmlns:a16="http://schemas.microsoft.com/office/drawing/2014/main" id="{1492E88E-F1AF-CA7E-84BE-472180F1FDA9}"/>
                </a:ext>
              </a:extLst>
            </p:cNvPr>
            <p:cNvSpPr/>
            <p:nvPr/>
          </p:nvSpPr>
          <p:spPr>
            <a:xfrm>
              <a:off x="6321319" y="2561258"/>
              <a:ext cx="2097680" cy="394766"/>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b="1" dirty="0">
                  <a:latin typeface="Courier New"/>
                  <a:ea typeface="Courier New"/>
                  <a:cs typeface="Courier New"/>
                  <a:sym typeface="Courier New"/>
                </a:rPr>
                <a:t>Encoder</a:t>
              </a:r>
              <a:endParaRPr b="1" dirty="0">
                <a:latin typeface="Courier New"/>
                <a:ea typeface="Courier New"/>
                <a:cs typeface="Courier New"/>
                <a:sym typeface="Courier New"/>
              </a:endParaRPr>
            </a:p>
          </p:txBody>
        </p:sp>
        <p:sp>
          <p:nvSpPr>
            <p:cNvPr id="25" name="Google Shape;645;p63">
              <a:extLst>
                <a:ext uri="{FF2B5EF4-FFF2-40B4-BE49-F238E27FC236}">
                  <a16:creationId xmlns:a16="http://schemas.microsoft.com/office/drawing/2014/main" id="{51AC787A-50E0-A0D0-05DD-25C4D0D52953}"/>
                </a:ext>
              </a:extLst>
            </p:cNvPr>
            <p:cNvSpPr/>
            <p:nvPr/>
          </p:nvSpPr>
          <p:spPr>
            <a:xfrm>
              <a:off x="3499595" y="2561258"/>
              <a:ext cx="2148925" cy="394766"/>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b="1" dirty="0">
                  <a:latin typeface="Courier New"/>
                  <a:ea typeface="Courier New"/>
                  <a:cs typeface="Courier New"/>
                  <a:sym typeface="Courier New"/>
                </a:rPr>
                <a:t>Decoder</a:t>
              </a:r>
              <a:endParaRPr b="1" dirty="0">
                <a:latin typeface="Courier New"/>
                <a:ea typeface="Courier New"/>
                <a:cs typeface="Courier New"/>
                <a:sym typeface="Courier New"/>
              </a:endParaRPr>
            </a:p>
          </p:txBody>
        </p:sp>
        <p:cxnSp>
          <p:nvCxnSpPr>
            <p:cNvPr id="33" name="Straight Arrow Connector 32">
              <a:extLst>
                <a:ext uri="{FF2B5EF4-FFF2-40B4-BE49-F238E27FC236}">
                  <a16:creationId xmlns:a16="http://schemas.microsoft.com/office/drawing/2014/main" id="{7EA7AB81-B7E5-A819-180F-A47896B34009}"/>
                </a:ext>
              </a:extLst>
            </p:cNvPr>
            <p:cNvCxnSpPr>
              <a:cxnSpLocks/>
              <a:stCxn id="24" idx="1"/>
              <a:endCxn id="25" idx="3"/>
            </p:cNvCxnSpPr>
            <p:nvPr/>
          </p:nvCxnSpPr>
          <p:spPr>
            <a:xfrm flipH="1">
              <a:off x="5648520" y="2758641"/>
              <a:ext cx="67279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Left Brace 14">
            <a:extLst>
              <a:ext uri="{FF2B5EF4-FFF2-40B4-BE49-F238E27FC236}">
                <a16:creationId xmlns:a16="http://schemas.microsoft.com/office/drawing/2014/main" id="{2E21A222-AFBD-5A91-FA28-DE88071C2D15}"/>
              </a:ext>
            </a:extLst>
          </p:cNvPr>
          <p:cNvSpPr/>
          <p:nvPr/>
        </p:nvSpPr>
        <p:spPr>
          <a:xfrm rot="16200000">
            <a:off x="5827420" y="475204"/>
            <a:ext cx="314998" cy="5143967"/>
          </a:xfrm>
          <a:prstGeom prst="leftBrace">
            <a:avLst>
              <a:gd name="adj1" fmla="val 48478"/>
              <a:gd name="adj2" fmla="val 50773"/>
            </a:avLst>
          </a:pr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43" name="Connector: Curved 42">
            <a:extLst>
              <a:ext uri="{FF2B5EF4-FFF2-40B4-BE49-F238E27FC236}">
                <a16:creationId xmlns:a16="http://schemas.microsoft.com/office/drawing/2014/main" id="{2F2412D4-3102-70C4-D685-DB7B46CA4E7A}"/>
              </a:ext>
            </a:extLst>
          </p:cNvPr>
          <p:cNvCxnSpPr>
            <a:cxnSpLocks/>
            <a:endCxn id="15" idx="1"/>
          </p:cNvCxnSpPr>
          <p:nvPr/>
        </p:nvCxnSpPr>
        <p:spPr>
          <a:xfrm flipV="1">
            <a:off x="3368018" y="3204687"/>
            <a:ext cx="2656664" cy="598972"/>
          </a:xfrm>
          <a:prstGeom prst="curvedConnector4">
            <a:avLst>
              <a:gd name="adj1" fmla="val 46287"/>
              <a:gd name="adj2" fmla="val -3212"/>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681279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wipe(down)">
                                      <p:cBhvr>
                                        <p:cTn id="13" dur="500"/>
                                        <p:tgtEl>
                                          <p:spTgt spid="4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par>
                          <p:cTn id="20" fill="hold">
                            <p:stCondLst>
                              <p:cond delay="1500"/>
                            </p:stCondLst>
                            <p:childTnLst>
                              <p:par>
                                <p:cTn id="21" presetID="21"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heel(1)">
                                      <p:cBhvr>
                                        <p:cTn id="23" dur="11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par>
                          <p:cTn id="29" fill="hold">
                            <p:stCondLst>
                              <p:cond delay="500"/>
                            </p:stCondLst>
                            <p:childTnLst>
                              <p:par>
                                <p:cTn id="30" presetID="1"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up)">
                                      <p:cBhvr>
                                        <p:cTn id="45" dur="500"/>
                                        <p:tgtEl>
                                          <p:spTgt spid="21"/>
                                        </p:tgtEl>
                                      </p:cBhvr>
                                    </p:animEffect>
                                  </p:childTnLst>
                                </p:cTn>
                              </p:par>
                              <p:par>
                                <p:cTn id="46" presetID="22" presetClass="entr" presetSubtype="1"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up)">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2"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37</a:t>
            </a:fld>
            <a:endParaRPr lang="en" sz="900" dirty="0"/>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Finetuning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8" name="3D Model 17" descr="Gears">
                <a:extLst>
                  <a:ext uri="{FF2B5EF4-FFF2-40B4-BE49-F238E27FC236}">
                    <a16:creationId xmlns:a16="http://schemas.microsoft.com/office/drawing/2014/main" id="{082C505D-709D-CEB0-1E97-37AF031C6937}"/>
                  </a:ext>
                </a:extLst>
              </p:cNvPr>
              <p:cNvGraphicFramePr>
                <a:graphicFrameLocks/>
              </p:cNvGraphicFramePr>
              <p:nvPr>
                <p:extLst>
                  <p:ext uri="{D42A27DB-BD31-4B8C-83A1-F6EECF244321}">
                    <p14:modId xmlns:p14="http://schemas.microsoft.com/office/powerpoint/2010/main" val="3641756340"/>
                  </p:ext>
                </p:extLst>
              </p:nvPr>
            </p:nvGraphicFramePr>
            <p:xfrm>
              <a:off x="3585087" y="3084628"/>
              <a:ext cx="1906107" cy="1237894"/>
            </p:xfrm>
            <a:graphic>
              <a:graphicData uri="http://schemas.microsoft.com/office/drawing/2017/model3d">
                <am3d:model3d r:embed="rId4">
                  <am3d:spPr>
                    <a:xfrm>
                      <a:off x="0" y="0"/>
                      <a:ext cx="1906107" cy="1237894"/>
                    </a:xfrm>
                    <a:prstGeom prst="rect">
                      <a:avLst/>
                    </a:prstGeom>
                  </am3d:spPr>
                  <am3d:camera>
                    <am3d:pos x="0" y="0" z="60106359"/>
                    <am3d:up dx="0" dy="36000000" dz="0"/>
                    <am3d:lookAt x="0" y="0" z="0"/>
                    <am3d:perspective fov="16300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Gears">
                <a:extLst>
                  <a:ext uri="{FF2B5EF4-FFF2-40B4-BE49-F238E27FC236}">
                    <a16:creationId xmlns:a16="http://schemas.microsoft.com/office/drawing/2014/main" id="{082C505D-709D-CEB0-1E97-37AF031C6937}"/>
                  </a:ext>
                </a:extLst>
              </p:cNvPr>
              <p:cNvPicPr>
                <a:picLocks noGrp="1" noRot="1" noChangeAspect="1" noMove="1" noResize="1" noEditPoints="1" noAdjustHandles="1" noChangeArrowheads="1" noChangeShapeType="1" noCrop="1"/>
              </p:cNvPicPr>
              <p:nvPr/>
            </p:nvPicPr>
            <p:blipFill>
              <a:blip r:embed="rId5"/>
              <a:stretch>
                <a:fillRect/>
              </a:stretch>
            </p:blipFill>
            <p:spPr>
              <a:xfrm>
                <a:off x="3585087" y="3084628"/>
                <a:ext cx="1906107" cy="1237894"/>
              </a:xfrm>
              <a:prstGeom prst="rect">
                <a:avLst/>
              </a:prstGeom>
            </p:spPr>
          </p:pic>
        </mc:Fallback>
      </mc:AlternateContent>
      <p:sp>
        <p:nvSpPr>
          <p:cNvPr id="7" name="Rectangle: Rounded Corners 6">
            <a:extLst>
              <a:ext uri="{FF2B5EF4-FFF2-40B4-BE49-F238E27FC236}">
                <a16:creationId xmlns:a16="http://schemas.microsoft.com/office/drawing/2014/main" id="{A102E47E-EB98-092A-46F6-FB9AB60B6CD8}"/>
              </a:ext>
            </a:extLst>
          </p:cNvPr>
          <p:cNvSpPr/>
          <p:nvPr/>
        </p:nvSpPr>
        <p:spPr>
          <a:xfrm>
            <a:off x="1184014"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Input (e.g. Code before edit, Context, etc.)</a:t>
            </a:r>
          </a:p>
        </p:txBody>
      </p:sp>
      <p:sp>
        <p:nvSpPr>
          <p:cNvPr id="20" name="Rectangle: Rounded Corners 19">
            <a:extLst>
              <a:ext uri="{FF2B5EF4-FFF2-40B4-BE49-F238E27FC236}">
                <a16:creationId xmlns:a16="http://schemas.microsoft.com/office/drawing/2014/main" id="{D6BE6C87-D591-1764-D132-C92B088819C4}"/>
              </a:ext>
            </a:extLst>
          </p:cNvPr>
          <p:cNvSpPr/>
          <p:nvPr/>
        </p:nvSpPr>
        <p:spPr>
          <a:xfrm>
            <a:off x="6053879"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Output (e.g. Code after edit</a:t>
            </a:r>
          </a:p>
        </p:txBody>
      </p:sp>
      <p:sp>
        <p:nvSpPr>
          <p:cNvPr id="10" name="Arrow: Right 9">
            <a:extLst>
              <a:ext uri="{FF2B5EF4-FFF2-40B4-BE49-F238E27FC236}">
                <a16:creationId xmlns:a16="http://schemas.microsoft.com/office/drawing/2014/main" id="{505809AA-B58A-8527-40AE-9E779A24E11C}"/>
              </a:ext>
            </a:extLst>
          </p:cNvPr>
          <p:cNvSpPr/>
          <p:nvPr/>
        </p:nvSpPr>
        <p:spPr>
          <a:xfrm>
            <a:off x="3275353"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49BFCC6-927B-7D33-EDD4-2C6996CE18D9}"/>
              </a:ext>
            </a:extLst>
          </p:cNvPr>
          <p:cNvSpPr/>
          <p:nvPr/>
        </p:nvSpPr>
        <p:spPr>
          <a:xfrm>
            <a:off x="5513900"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121A7E-9C4C-2C59-2E38-816633BEA9F9}"/>
              </a:ext>
            </a:extLst>
          </p:cNvPr>
          <p:cNvSpPr txBox="1"/>
          <p:nvPr/>
        </p:nvSpPr>
        <p:spPr>
          <a:xfrm>
            <a:off x="4010836" y="4355440"/>
            <a:ext cx="1054608" cy="307777"/>
          </a:xfrm>
          <a:prstGeom prst="rect">
            <a:avLst/>
          </a:prstGeom>
          <a:noFill/>
        </p:spPr>
        <p:txBody>
          <a:bodyPr wrap="square" rtlCol="0">
            <a:spAutoFit/>
          </a:bodyPr>
          <a:lstStyle/>
          <a:p>
            <a:pPr algn="ctr"/>
            <a:r>
              <a:rPr lang="en-US" dirty="0">
                <a:latin typeface="Georgia" panose="02040502050405020303" pitchFamily="18" charset="0"/>
              </a:rPr>
              <a:t>Finetuning</a:t>
            </a:r>
          </a:p>
        </p:txBody>
      </p:sp>
      <p:grpSp>
        <p:nvGrpSpPr>
          <p:cNvPr id="13" name="Group 12">
            <a:extLst>
              <a:ext uri="{FF2B5EF4-FFF2-40B4-BE49-F238E27FC236}">
                <a16:creationId xmlns:a16="http://schemas.microsoft.com/office/drawing/2014/main" id="{40C8A593-CA36-55E2-A7BB-833294894511}"/>
              </a:ext>
            </a:extLst>
          </p:cNvPr>
          <p:cNvGrpSpPr/>
          <p:nvPr/>
        </p:nvGrpSpPr>
        <p:grpSpPr>
          <a:xfrm>
            <a:off x="1937841" y="1181233"/>
            <a:ext cx="5886244" cy="1388789"/>
            <a:chOff x="1118855" y="1282849"/>
            <a:chExt cx="7137837" cy="1656778"/>
          </a:xfrm>
        </p:grpSpPr>
        <p:grpSp>
          <p:nvGrpSpPr>
            <p:cNvPr id="23" name="Group 22">
              <a:extLst>
                <a:ext uri="{FF2B5EF4-FFF2-40B4-BE49-F238E27FC236}">
                  <a16:creationId xmlns:a16="http://schemas.microsoft.com/office/drawing/2014/main" id="{0483ED75-7372-B678-2759-0F5EDF1A7A72}"/>
                </a:ext>
              </a:extLst>
            </p:cNvPr>
            <p:cNvGrpSpPr/>
            <p:nvPr/>
          </p:nvGrpSpPr>
          <p:grpSpPr>
            <a:xfrm>
              <a:off x="1118855" y="1566889"/>
              <a:ext cx="2120878" cy="1020077"/>
              <a:chOff x="3040382" y="1873020"/>
              <a:chExt cx="3380116" cy="1510258"/>
            </a:xfrm>
          </p:grpSpPr>
          <p:grpSp>
            <p:nvGrpSpPr>
              <p:cNvPr id="24" name="Group 23">
                <a:extLst>
                  <a:ext uri="{FF2B5EF4-FFF2-40B4-BE49-F238E27FC236}">
                    <a16:creationId xmlns:a16="http://schemas.microsoft.com/office/drawing/2014/main" id="{3543953E-CB52-7EA2-7A1A-908EA29603BC}"/>
                  </a:ext>
                </a:extLst>
              </p:cNvPr>
              <p:cNvGrpSpPr/>
              <p:nvPr/>
            </p:nvGrpSpPr>
            <p:grpSpPr>
              <a:xfrm>
                <a:off x="3040382" y="1873020"/>
                <a:ext cx="1534875" cy="1199620"/>
                <a:chOff x="5143708" y="1152428"/>
                <a:chExt cx="3424273" cy="2570833"/>
              </a:xfrm>
            </p:grpSpPr>
            <p:sp>
              <p:nvSpPr>
                <p:cNvPr id="38" name="Arrow: Right 37">
                  <a:extLst>
                    <a:ext uri="{FF2B5EF4-FFF2-40B4-BE49-F238E27FC236}">
                      <a16:creationId xmlns:a16="http://schemas.microsoft.com/office/drawing/2014/main" id="{E70C71A8-13C8-1260-D6B0-60E2A80A0CC6}"/>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9" name="Group 38">
                  <a:extLst>
                    <a:ext uri="{FF2B5EF4-FFF2-40B4-BE49-F238E27FC236}">
                      <a16:creationId xmlns:a16="http://schemas.microsoft.com/office/drawing/2014/main" id="{7570B96A-6078-4276-9C5C-58C9B074E17F}"/>
                    </a:ext>
                  </a:extLst>
                </p:cNvPr>
                <p:cNvGrpSpPr/>
                <p:nvPr/>
              </p:nvGrpSpPr>
              <p:grpSpPr>
                <a:xfrm>
                  <a:off x="5143708" y="1152428"/>
                  <a:ext cx="2788844" cy="2570833"/>
                  <a:chOff x="4747271" y="1126525"/>
                  <a:chExt cx="2788844" cy="2570833"/>
                </a:xfrm>
              </p:grpSpPr>
              <p:pic>
                <p:nvPicPr>
                  <p:cNvPr id="40" name="Graphic 39" descr="Database with solid fill">
                    <a:extLst>
                      <a:ext uri="{FF2B5EF4-FFF2-40B4-BE49-F238E27FC236}">
                        <a16:creationId xmlns:a16="http://schemas.microsoft.com/office/drawing/2014/main" id="{9ED4C11D-C357-9A19-90CE-F5A91AC20B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4867" y="1126525"/>
                    <a:ext cx="1564540" cy="1564540"/>
                  </a:xfrm>
                  <a:prstGeom prst="rect">
                    <a:avLst/>
                  </a:prstGeom>
                </p:spPr>
              </p:pic>
              <p:pic>
                <p:nvPicPr>
                  <p:cNvPr id="41" name="Graphic 40" descr="Database with solid fill">
                    <a:extLst>
                      <a:ext uri="{FF2B5EF4-FFF2-40B4-BE49-F238E27FC236}">
                        <a16:creationId xmlns:a16="http://schemas.microsoft.com/office/drawing/2014/main" id="{12496B9E-58E6-C90F-04CB-0F70A6A1E6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7271" y="1850603"/>
                    <a:ext cx="1564540" cy="1564540"/>
                  </a:xfrm>
                  <a:prstGeom prst="rect">
                    <a:avLst/>
                  </a:prstGeom>
                </p:spPr>
              </p:pic>
              <p:pic>
                <p:nvPicPr>
                  <p:cNvPr id="42" name="Graphic 41" descr="Database with solid fill">
                    <a:extLst>
                      <a:ext uri="{FF2B5EF4-FFF2-40B4-BE49-F238E27FC236}">
                        <a16:creationId xmlns:a16="http://schemas.microsoft.com/office/drawing/2014/main" id="{795F9B2C-4150-20CD-5B2C-7BB64074378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1575" y="2132818"/>
                    <a:ext cx="1564540" cy="1564540"/>
                  </a:xfrm>
                  <a:prstGeom prst="rect">
                    <a:avLst/>
                  </a:prstGeom>
                </p:spPr>
              </p:pic>
            </p:grpSp>
          </p:grpSp>
          <p:pic>
            <p:nvPicPr>
              <p:cNvPr id="32" name="Picture 31">
                <a:extLst>
                  <a:ext uri="{FF2B5EF4-FFF2-40B4-BE49-F238E27FC236}">
                    <a16:creationId xmlns:a16="http://schemas.microsoft.com/office/drawing/2014/main" id="{006ABA17-6CD6-2111-EADB-B4F109AA4FBB}"/>
                  </a:ext>
                </a:extLst>
              </p:cNvPr>
              <p:cNvPicPr>
                <a:picLocks noChangeAspect="1"/>
              </p:cNvPicPr>
              <p:nvPr/>
            </p:nvPicPr>
            <p:blipFill>
              <a:blip r:embed="rId12"/>
              <a:stretch>
                <a:fillRect/>
              </a:stretch>
            </p:blipFill>
            <p:spPr>
              <a:xfrm>
                <a:off x="4638902" y="2031943"/>
                <a:ext cx="1781596" cy="1351335"/>
              </a:xfrm>
              <a:prstGeom prst="rect">
                <a:avLst/>
              </a:prstGeom>
            </p:spPr>
          </p:pic>
        </p:grpSp>
        <p:grpSp>
          <p:nvGrpSpPr>
            <p:cNvPr id="5" name="Group 4">
              <a:extLst>
                <a:ext uri="{FF2B5EF4-FFF2-40B4-BE49-F238E27FC236}">
                  <a16:creationId xmlns:a16="http://schemas.microsoft.com/office/drawing/2014/main" id="{865B9C97-8982-FA00-0881-740D82E82B86}"/>
                </a:ext>
              </a:extLst>
            </p:cNvPr>
            <p:cNvGrpSpPr/>
            <p:nvPr/>
          </p:nvGrpSpPr>
          <p:grpSpPr>
            <a:xfrm>
              <a:off x="3283829" y="1282849"/>
              <a:ext cx="4972863" cy="1656778"/>
              <a:chOff x="850220" y="1105864"/>
              <a:chExt cx="7045096" cy="2565962"/>
            </a:xfrm>
          </p:grpSpPr>
          <p:pic>
            <p:nvPicPr>
              <p:cNvPr id="56" name="Picture 55">
                <a:extLst>
                  <a:ext uri="{FF2B5EF4-FFF2-40B4-BE49-F238E27FC236}">
                    <a16:creationId xmlns:a16="http://schemas.microsoft.com/office/drawing/2014/main" id="{922C7731-5C8C-21B7-E67D-8196404F5C9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8686" y="1105865"/>
                <a:ext cx="2028619" cy="1338613"/>
              </a:xfrm>
              <a:prstGeom prst="rect">
                <a:avLst/>
              </a:prstGeom>
            </p:spPr>
          </p:pic>
          <p:cxnSp>
            <p:nvCxnSpPr>
              <p:cNvPr id="57" name="Straight Arrow Connector 56">
                <a:extLst>
                  <a:ext uri="{FF2B5EF4-FFF2-40B4-BE49-F238E27FC236}">
                    <a16:creationId xmlns:a16="http://schemas.microsoft.com/office/drawing/2014/main" id="{7483515D-7433-C7B5-D804-29C04980F0B7}"/>
                  </a:ext>
                </a:extLst>
              </p:cNvPr>
              <p:cNvCxnSpPr/>
              <p:nvPr/>
            </p:nvCxnSpPr>
            <p:spPr>
              <a:xfrm>
                <a:off x="3408830" y="1775171"/>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1E1468B-668C-0549-3956-B2F75FB8D63B}"/>
                  </a:ext>
                </a:extLst>
              </p:cNvPr>
              <p:cNvCxnSpPr/>
              <p:nvPr/>
            </p:nvCxnSpPr>
            <p:spPr>
              <a:xfrm>
                <a:off x="5015753" y="1757205"/>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64A30E5-2260-67FF-0110-0922947E8FAD}"/>
                  </a:ext>
                </a:extLst>
              </p:cNvPr>
              <p:cNvSpPr txBox="1"/>
              <p:nvPr/>
            </p:nvSpPr>
            <p:spPr>
              <a:xfrm>
                <a:off x="1298717" y="2320478"/>
                <a:ext cx="1404144" cy="398060"/>
              </a:xfrm>
              <a:prstGeom prst="rect">
                <a:avLst/>
              </a:prstGeom>
              <a:noFill/>
            </p:spPr>
            <p:txBody>
              <a:bodyPr wrap="square" rtlCol="0">
                <a:spAutoFit/>
              </a:bodyPr>
              <a:lstStyle/>
              <a:p>
                <a:r>
                  <a:rPr lang="en-US" sz="800" dirty="0"/>
                  <a:t>Correct Code</a:t>
                </a:r>
              </a:p>
            </p:txBody>
          </p:sp>
          <p:grpSp>
            <p:nvGrpSpPr>
              <p:cNvPr id="60" name="Group 59">
                <a:extLst>
                  <a:ext uri="{FF2B5EF4-FFF2-40B4-BE49-F238E27FC236}">
                    <a16:creationId xmlns:a16="http://schemas.microsoft.com/office/drawing/2014/main" id="{ACAB2D5F-E9C9-029A-BA67-FA30B00C96D5}"/>
                  </a:ext>
                </a:extLst>
              </p:cNvPr>
              <p:cNvGrpSpPr/>
              <p:nvPr/>
            </p:nvGrpSpPr>
            <p:grpSpPr>
              <a:xfrm>
                <a:off x="5866695" y="1105864"/>
                <a:ext cx="2028621" cy="1611835"/>
                <a:chOff x="7822261" y="2050955"/>
                <a:chExt cx="2704829" cy="2149112"/>
              </a:xfrm>
            </p:grpSpPr>
            <p:pic>
              <p:nvPicPr>
                <p:cNvPr id="61" name="Picture 60">
                  <a:extLst>
                    <a:ext uri="{FF2B5EF4-FFF2-40B4-BE49-F238E27FC236}">
                      <a16:creationId xmlns:a16="http://schemas.microsoft.com/office/drawing/2014/main" id="{C5BF840B-09EB-184D-8FB8-85C48D86AB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22263" y="2050955"/>
                  <a:ext cx="2704827" cy="1784818"/>
                </a:xfrm>
                <a:prstGeom prst="rect">
                  <a:avLst/>
                </a:prstGeom>
              </p:spPr>
            </p:pic>
            <p:sp>
              <p:nvSpPr>
                <p:cNvPr id="62" name="TextBox 61">
                  <a:extLst>
                    <a:ext uri="{FF2B5EF4-FFF2-40B4-BE49-F238E27FC236}">
                      <a16:creationId xmlns:a16="http://schemas.microsoft.com/office/drawing/2014/main" id="{21A78AEE-85EC-A538-21E3-6A6B63B6D50F}"/>
                    </a:ext>
                  </a:extLst>
                </p:cNvPr>
                <p:cNvSpPr txBox="1"/>
                <p:nvPr/>
              </p:nvSpPr>
              <p:spPr>
                <a:xfrm>
                  <a:off x="7822261" y="3669321"/>
                  <a:ext cx="2704827" cy="530746"/>
                </a:xfrm>
                <a:prstGeom prst="rect">
                  <a:avLst/>
                </a:prstGeom>
                <a:noFill/>
              </p:spPr>
              <p:txBody>
                <a:bodyPr wrap="square" rtlCol="0">
                  <a:spAutoFit/>
                </a:bodyPr>
                <a:lstStyle/>
                <a:p>
                  <a:pPr algn="ctr"/>
                  <a:r>
                    <a:rPr lang="en-US" sz="800" dirty="0"/>
                    <a:t>Noisy Code</a:t>
                  </a:r>
                </a:p>
              </p:txBody>
            </p:sp>
          </p:grpSp>
          <p:sp>
            <p:nvSpPr>
              <p:cNvPr id="63" name="Google Shape;644;p63">
                <a:extLst>
                  <a:ext uri="{FF2B5EF4-FFF2-40B4-BE49-F238E27FC236}">
                    <a16:creationId xmlns:a16="http://schemas.microsoft.com/office/drawing/2014/main" id="{EE64903C-E991-3950-91F5-091C1085ACE6}"/>
                  </a:ext>
                </a:extLst>
              </p:cNvPr>
              <p:cNvSpPr/>
              <p:nvPr/>
            </p:nvSpPr>
            <p:spPr>
              <a:xfrm>
                <a:off x="4847779" y="3060426"/>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b="1" dirty="0">
                    <a:latin typeface="Courier New"/>
                    <a:ea typeface="Courier New"/>
                    <a:cs typeface="Courier New"/>
                    <a:sym typeface="Courier New"/>
                  </a:rPr>
                  <a:t>Encoder</a:t>
                </a:r>
                <a:endParaRPr b="1" dirty="0">
                  <a:latin typeface="Courier New"/>
                  <a:ea typeface="Courier New"/>
                  <a:cs typeface="Courier New"/>
                  <a:sym typeface="Courier New"/>
                </a:endParaRPr>
              </a:p>
            </p:txBody>
          </p:sp>
          <p:sp>
            <p:nvSpPr>
              <p:cNvPr id="64" name="Google Shape;645;p63">
                <a:extLst>
                  <a:ext uri="{FF2B5EF4-FFF2-40B4-BE49-F238E27FC236}">
                    <a16:creationId xmlns:a16="http://schemas.microsoft.com/office/drawing/2014/main" id="{B49C2FC0-E233-14EF-618B-E892B19C34C4}"/>
                  </a:ext>
                </a:extLst>
              </p:cNvPr>
              <p:cNvSpPr/>
              <p:nvPr/>
            </p:nvSpPr>
            <p:spPr>
              <a:xfrm>
                <a:off x="850220" y="3060426"/>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b="1" dirty="0">
                    <a:latin typeface="Courier New"/>
                    <a:ea typeface="Courier New"/>
                    <a:cs typeface="Courier New"/>
                    <a:sym typeface="Courier New"/>
                  </a:rPr>
                  <a:t>Decoder</a:t>
                </a:r>
                <a:endParaRPr b="1" dirty="0">
                  <a:latin typeface="Courier New"/>
                  <a:ea typeface="Courier New"/>
                  <a:cs typeface="Courier New"/>
                  <a:sym typeface="Courier New"/>
                </a:endParaRPr>
              </a:p>
            </p:txBody>
          </p:sp>
          <p:sp>
            <p:nvSpPr>
              <p:cNvPr id="65" name="Arrow: Down 64">
                <a:extLst>
                  <a:ext uri="{FF2B5EF4-FFF2-40B4-BE49-F238E27FC236}">
                    <a16:creationId xmlns:a16="http://schemas.microsoft.com/office/drawing/2014/main" id="{FE7EBCB1-3280-ABF7-7F07-FC6A25227F10}"/>
                  </a:ext>
                </a:extLst>
              </p:cNvPr>
              <p:cNvSpPr/>
              <p:nvPr/>
            </p:nvSpPr>
            <p:spPr>
              <a:xfrm>
                <a:off x="6387353" y="2712920"/>
                <a:ext cx="201707" cy="276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6" name="Arrow: Down 65">
                <a:extLst>
                  <a:ext uri="{FF2B5EF4-FFF2-40B4-BE49-F238E27FC236}">
                    <a16:creationId xmlns:a16="http://schemas.microsoft.com/office/drawing/2014/main" id="{FDB35304-8192-9330-95E8-06E8DC1612C8}"/>
                  </a:ext>
                </a:extLst>
              </p:cNvPr>
              <p:cNvSpPr/>
              <p:nvPr/>
            </p:nvSpPr>
            <p:spPr>
              <a:xfrm rot="10800000">
                <a:off x="2259105" y="2701192"/>
                <a:ext cx="201707" cy="2769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7" name="Straight Arrow Connector 66">
                <a:extLst>
                  <a:ext uri="{FF2B5EF4-FFF2-40B4-BE49-F238E27FC236}">
                    <a16:creationId xmlns:a16="http://schemas.microsoft.com/office/drawing/2014/main" id="{61CB2537-6BD9-4743-B77E-EADB03DEF1D4}"/>
                  </a:ext>
                </a:extLst>
              </p:cNvPr>
              <p:cNvCxnSpPr>
                <a:cxnSpLocks/>
                <a:stCxn id="63" idx="1"/>
                <a:endCxn id="64" idx="3"/>
              </p:cNvCxnSpPr>
              <p:nvPr/>
            </p:nvCxnSpPr>
            <p:spPr>
              <a:xfrm flipH="1">
                <a:off x="3894620" y="3366126"/>
                <a:ext cx="953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095C1E99-0509-65A9-B9D1-0535674EEA36}"/>
                  </a:ext>
                </a:extLst>
              </p:cNvPr>
              <p:cNvGrpSpPr/>
              <p:nvPr/>
            </p:nvGrpSpPr>
            <p:grpSpPr>
              <a:xfrm>
                <a:off x="3981805" y="1464959"/>
                <a:ext cx="1180391" cy="870747"/>
                <a:chOff x="5309073" y="2529750"/>
                <a:chExt cx="1573855" cy="1160996"/>
              </a:xfrm>
            </p:grpSpPr>
            <p:pic>
              <p:nvPicPr>
                <p:cNvPr id="69" name="Picture 68">
                  <a:extLst>
                    <a:ext uri="{FF2B5EF4-FFF2-40B4-BE49-F238E27FC236}">
                      <a16:creationId xmlns:a16="http://schemas.microsoft.com/office/drawing/2014/main" id="{5902E918-9734-0A20-4D17-3FD72795B9D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70" name="TextBox 69">
                  <a:extLst>
                    <a:ext uri="{FF2B5EF4-FFF2-40B4-BE49-F238E27FC236}">
                      <a16:creationId xmlns:a16="http://schemas.microsoft.com/office/drawing/2014/main" id="{2AD8AC51-A292-6DA7-3699-643C8AB16238}"/>
                    </a:ext>
                  </a:extLst>
                </p:cNvPr>
                <p:cNvSpPr txBox="1"/>
                <p:nvPr/>
              </p:nvSpPr>
              <p:spPr>
                <a:xfrm>
                  <a:off x="5309073" y="3352191"/>
                  <a:ext cx="1573855" cy="338555"/>
                </a:xfrm>
                <a:prstGeom prst="rect">
                  <a:avLst/>
                </a:prstGeom>
                <a:noFill/>
              </p:spPr>
              <p:txBody>
                <a:bodyPr wrap="square" rtlCol="0">
                  <a:spAutoFit/>
                </a:bodyPr>
                <a:lstStyle/>
                <a:p>
                  <a:pPr algn="ctr"/>
                  <a:r>
                    <a:rPr lang="en-US" sz="1050" dirty="0"/>
                    <a:t>Noise Injector</a:t>
                  </a:r>
                </a:p>
              </p:txBody>
            </p:sp>
          </p:grpSp>
        </p:grpSp>
      </p:grpSp>
    </p:spTree>
    <p:extLst>
      <p:ext uri="{BB962C8B-B14F-4D97-AF65-F5344CB8AC3E}">
        <p14:creationId xmlns:p14="http://schemas.microsoft.com/office/powerpoint/2010/main" val="221739204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38</a:t>
            </a:fld>
            <a:endParaRPr lang="en" sz="900" dirty="0"/>
          </a:p>
        </p:txBody>
      </p:sp>
      <p:sp>
        <p:nvSpPr>
          <p:cNvPr id="31" name="TextBox 30">
            <a:extLst>
              <a:ext uri="{FF2B5EF4-FFF2-40B4-BE49-F238E27FC236}">
                <a16:creationId xmlns:a16="http://schemas.microsoft.com/office/drawing/2014/main" id="{09577829-9782-4C2E-B96B-BDF47FDFECB5}"/>
              </a:ext>
            </a:extLst>
          </p:cNvPr>
          <p:cNvSpPr txBox="1"/>
          <p:nvPr/>
        </p:nvSpPr>
        <p:spPr>
          <a:xfrm>
            <a:off x="6427739" y="3234754"/>
            <a:ext cx="2509020" cy="415498"/>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[19] </a:t>
            </a:r>
            <a:r>
              <a:rPr lang="en-US" sz="1050" dirty="0" err="1">
                <a:latin typeface="Courier New" panose="02070309020205020404" pitchFamily="49" charset="0"/>
                <a:cs typeface="Courier New" panose="02070309020205020404" pitchFamily="49" charset="0"/>
              </a:rPr>
              <a:t>Casalanuovo</a:t>
            </a:r>
            <a:r>
              <a:rPr lang="en-US" sz="1050" dirty="0">
                <a:latin typeface="Courier New" panose="02070309020205020404" pitchFamily="49" charset="0"/>
                <a:cs typeface="Courier New" panose="02070309020205020404" pitchFamily="49" charset="0"/>
              </a:rPr>
              <a:t> et. al. 2020</a:t>
            </a:r>
          </a:p>
          <a:p>
            <a:r>
              <a:rPr lang="en-US" sz="1050" dirty="0">
                <a:latin typeface="Courier New" panose="02070309020205020404" pitchFamily="49" charset="0"/>
                <a:cs typeface="Courier New" panose="02070309020205020404" pitchFamily="49" charset="0"/>
              </a:rPr>
              <a:t>[20] Karampatsis et. al. 2020</a:t>
            </a:r>
          </a:p>
        </p:txBody>
      </p:sp>
      <p:grpSp>
        <p:nvGrpSpPr>
          <p:cNvPr id="2" name="Group 1">
            <a:extLst>
              <a:ext uri="{FF2B5EF4-FFF2-40B4-BE49-F238E27FC236}">
                <a16:creationId xmlns:a16="http://schemas.microsoft.com/office/drawing/2014/main" id="{AA4A4460-3CFE-0815-2F90-346B289BE5E3}"/>
              </a:ext>
            </a:extLst>
          </p:cNvPr>
          <p:cNvGrpSpPr/>
          <p:nvPr/>
        </p:nvGrpSpPr>
        <p:grpSpPr>
          <a:xfrm>
            <a:off x="1293977" y="2490871"/>
            <a:ext cx="2321738" cy="2103788"/>
            <a:chOff x="1296744" y="1303211"/>
            <a:chExt cx="3155943" cy="2754339"/>
          </a:xfrm>
        </p:grpSpPr>
        <p:pic>
          <p:nvPicPr>
            <p:cNvPr id="15" name="Picture 14">
              <a:extLst>
                <a:ext uri="{FF2B5EF4-FFF2-40B4-BE49-F238E27FC236}">
                  <a16:creationId xmlns:a16="http://schemas.microsoft.com/office/drawing/2014/main" id="{101AE95C-D7D1-472E-914F-8BAF90D3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45" y="1303211"/>
              <a:ext cx="3155942" cy="2391683"/>
            </a:xfrm>
            <a:prstGeom prst="rect">
              <a:avLst/>
            </a:prstGeom>
          </p:spPr>
        </p:pic>
        <p:sp>
          <p:nvSpPr>
            <p:cNvPr id="18" name="TextBox 17">
              <a:extLst>
                <a:ext uri="{FF2B5EF4-FFF2-40B4-BE49-F238E27FC236}">
                  <a16:creationId xmlns:a16="http://schemas.microsoft.com/office/drawing/2014/main" id="{CA0AD5D1-EF32-471F-AFCE-FEF592504C50}"/>
                </a:ext>
              </a:extLst>
            </p:cNvPr>
            <p:cNvSpPr txBox="1"/>
            <p:nvPr/>
          </p:nvSpPr>
          <p:spPr>
            <a:xfrm>
              <a:off x="1296744" y="3694895"/>
              <a:ext cx="3155939" cy="362655"/>
            </a:xfrm>
            <a:prstGeom prst="rect">
              <a:avLst/>
            </a:prstGeom>
            <a:noFill/>
          </p:spPr>
          <p:txBody>
            <a:bodyPr wrap="square" rtlCol="0">
              <a:spAutoFit/>
            </a:bodyPr>
            <a:lstStyle/>
            <a:p>
              <a:pPr algn="ctr"/>
              <a:r>
                <a:rPr lang="en-US" sz="1200" dirty="0"/>
                <a:t>Natural Channel [19, 20]</a:t>
              </a:r>
            </a:p>
          </p:txBody>
        </p:sp>
      </p:grpSp>
      <p:grpSp>
        <p:nvGrpSpPr>
          <p:cNvPr id="3" name="Group 2">
            <a:extLst>
              <a:ext uri="{FF2B5EF4-FFF2-40B4-BE49-F238E27FC236}">
                <a16:creationId xmlns:a16="http://schemas.microsoft.com/office/drawing/2014/main" id="{CBC21DE7-331E-C2A2-940F-E3FAA1C466C8}"/>
              </a:ext>
            </a:extLst>
          </p:cNvPr>
          <p:cNvGrpSpPr/>
          <p:nvPr/>
        </p:nvGrpSpPr>
        <p:grpSpPr>
          <a:xfrm>
            <a:off x="4014478" y="2529109"/>
            <a:ext cx="2322797" cy="2042530"/>
            <a:chOff x="4960402" y="1303211"/>
            <a:chExt cx="3157383" cy="2674139"/>
          </a:xfrm>
        </p:grpSpPr>
        <p:pic>
          <p:nvPicPr>
            <p:cNvPr id="17" name="Picture 16">
              <a:extLst>
                <a:ext uri="{FF2B5EF4-FFF2-40B4-BE49-F238E27FC236}">
                  <a16:creationId xmlns:a16="http://schemas.microsoft.com/office/drawing/2014/main" id="{2F8B82D9-8A1C-46B4-9D5D-7B6E356F9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403" y="1303211"/>
              <a:ext cx="3157382" cy="2391683"/>
            </a:xfrm>
            <a:prstGeom prst="rect">
              <a:avLst/>
            </a:prstGeom>
          </p:spPr>
        </p:pic>
        <p:sp>
          <p:nvSpPr>
            <p:cNvPr id="33" name="TextBox 32">
              <a:extLst>
                <a:ext uri="{FF2B5EF4-FFF2-40B4-BE49-F238E27FC236}">
                  <a16:creationId xmlns:a16="http://schemas.microsoft.com/office/drawing/2014/main" id="{C98E83A0-9DCF-4467-8794-E8D7127F1EAD}"/>
                </a:ext>
              </a:extLst>
            </p:cNvPr>
            <p:cNvSpPr txBox="1"/>
            <p:nvPr/>
          </p:nvSpPr>
          <p:spPr>
            <a:xfrm>
              <a:off x="4960402" y="3614695"/>
              <a:ext cx="3155941" cy="362655"/>
            </a:xfrm>
            <a:prstGeom prst="rect">
              <a:avLst/>
            </a:prstGeom>
            <a:noFill/>
          </p:spPr>
          <p:txBody>
            <a:bodyPr wrap="square" rtlCol="0">
              <a:spAutoFit/>
            </a:bodyPr>
            <a:lstStyle/>
            <a:p>
              <a:pPr algn="ctr"/>
              <a:r>
                <a:rPr lang="en-US" sz="1200" dirty="0"/>
                <a:t>Formal Channel</a:t>
              </a:r>
            </a:p>
          </p:txBody>
        </p:sp>
      </p:grpSp>
      <p:sp>
        <p:nvSpPr>
          <p:cNvPr id="12" name="Google Shape;331;p32">
            <a:extLst>
              <a:ext uri="{FF2B5EF4-FFF2-40B4-BE49-F238E27FC236}">
                <a16:creationId xmlns:a16="http://schemas.microsoft.com/office/drawing/2014/main" id="{92D4191A-80BD-1FB3-F670-3131AC913CA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ct val="45833"/>
            </a:pPr>
            <a:r>
              <a:rPr lang="en-US" sz="2500" dirty="0">
                <a:latin typeface="Georgia"/>
                <a:ea typeface="Georgia"/>
                <a:cs typeface="Georgia"/>
                <a:sym typeface="Georgia"/>
              </a:rPr>
              <a:t>Noise Injectors</a:t>
            </a:r>
          </a:p>
        </p:txBody>
      </p:sp>
      <p:pic>
        <p:nvPicPr>
          <p:cNvPr id="13" name="Picture 2">
            <a:extLst>
              <a:ext uri="{FF2B5EF4-FFF2-40B4-BE49-F238E27FC236}">
                <a16:creationId xmlns:a16="http://schemas.microsoft.com/office/drawing/2014/main" id="{40A8BA59-87F2-C6D7-1225-D0E2931402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B753EFE-28E0-0C66-FE5F-B0190F9000B1}"/>
              </a:ext>
            </a:extLst>
          </p:cNvPr>
          <p:cNvGrpSpPr/>
          <p:nvPr/>
        </p:nvGrpSpPr>
        <p:grpSpPr>
          <a:xfrm>
            <a:off x="1984506" y="1111430"/>
            <a:ext cx="5664649" cy="1379440"/>
            <a:chOff x="1458430" y="1197136"/>
            <a:chExt cx="3868946" cy="872836"/>
          </a:xfrm>
        </p:grpSpPr>
        <p:pic>
          <p:nvPicPr>
            <p:cNvPr id="14" name="Picture 13">
              <a:extLst>
                <a:ext uri="{FF2B5EF4-FFF2-40B4-BE49-F238E27FC236}">
                  <a16:creationId xmlns:a16="http://schemas.microsoft.com/office/drawing/2014/main" id="{EC4861E0-8C3B-DA35-84E3-A954256A5B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8430" y="1197137"/>
              <a:ext cx="1180842" cy="724504"/>
            </a:xfrm>
            <a:prstGeom prst="rect">
              <a:avLst/>
            </a:prstGeom>
          </p:spPr>
        </p:pic>
        <p:cxnSp>
          <p:nvCxnSpPr>
            <p:cNvPr id="16" name="Straight Arrow Connector 15">
              <a:extLst>
                <a:ext uri="{FF2B5EF4-FFF2-40B4-BE49-F238E27FC236}">
                  <a16:creationId xmlns:a16="http://schemas.microsoft.com/office/drawing/2014/main" id="{0CA52010-0052-FF56-E854-0660A535E28A}"/>
                </a:ext>
              </a:extLst>
            </p:cNvPr>
            <p:cNvCxnSpPr/>
            <p:nvPr/>
          </p:nvCxnSpPr>
          <p:spPr>
            <a:xfrm>
              <a:off x="2715831" y="1559389"/>
              <a:ext cx="313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E93175A-3E5A-4A52-7528-A5508BD8C151}"/>
                </a:ext>
              </a:extLst>
            </p:cNvPr>
            <p:cNvCxnSpPr/>
            <p:nvPr/>
          </p:nvCxnSpPr>
          <p:spPr>
            <a:xfrm>
              <a:off x="3651207" y="1549665"/>
              <a:ext cx="313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3D025F8-5947-8CF4-4CF4-85619B33A671}"/>
                </a:ext>
              </a:extLst>
            </p:cNvPr>
            <p:cNvSpPr txBox="1"/>
            <p:nvPr/>
          </p:nvSpPr>
          <p:spPr>
            <a:xfrm>
              <a:off x="1487552" y="1854528"/>
              <a:ext cx="817340" cy="215444"/>
            </a:xfrm>
            <a:prstGeom prst="rect">
              <a:avLst/>
            </a:prstGeom>
            <a:noFill/>
          </p:spPr>
          <p:txBody>
            <a:bodyPr wrap="square" rtlCol="0">
              <a:spAutoFit/>
            </a:bodyPr>
            <a:lstStyle/>
            <a:p>
              <a:r>
                <a:rPr lang="en-US" sz="800" dirty="0"/>
                <a:t>Correct Code</a:t>
              </a:r>
            </a:p>
          </p:txBody>
        </p:sp>
        <p:pic>
          <p:nvPicPr>
            <p:cNvPr id="21" name="Picture 20">
              <a:extLst>
                <a:ext uri="{FF2B5EF4-FFF2-40B4-BE49-F238E27FC236}">
                  <a16:creationId xmlns:a16="http://schemas.microsoft.com/office/drawing/2014/main" id="{DC247EA7-0AA7-733C-42C1-69EB727737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46534" y="1197136"/>
              <a:ext cx="1180842" cy="724505"/>
            </a:xfrm>
            <a:prstGeom prst="rect">
              <a:avLst/>
            </a:prstGeom>
          </p:spPr>
        </p:pic>
        <p:sp>
          <p:nvSpPr>
            <p:cNvPr id="22" name="TextBox 21">
              <a:extLst>
                <a:ext uri="{FF2B5EF4-FFF2-40B4-BE49-F238E27FC236}">
                  <a16:creationId xmlns:a16="http://schemas.microsoft.com/office/drawing/2014/main" id="{1B174A5D-B683-AB0D-C85F-61C6E0B7D105}"/>
                </a:ext>
              </a:extLst>
            </p:cNvPr>
            <p:cNvSpPr txBox="1"/>
            <p:nvPr/>
          </p:nvSpPr>
          <p:spPr>
            <a:xfrm>
              <a:off x="4146533" y="1854074"/>
              <a:ext cx="1180842" cy="215444"/>
            </a:xfrm>
            <a:prstGeom prst="rect">
              <a:avLst/>
            </a:prstGeom>
            <a:noFill/>
          </p:spPr>
          <p:txBody>
            <a:bodyPr wrap="square" rtlCol="0">
              <a:spAutoFit/>
            </a:bodyPr>
            <a:lstStyle/>
            <a:p>
              <a:pPr algn="ctr"/>
              <a:r>
                <a:rPr lang="en-US" sz="800" dirty="0"/>
                <a:t>Noisy Code</a:t>
              </a:r>
            </a:p>
          </p:txBody>
        </p:sp>
        <p:pic>
          <p:nvPicPr>
            <p:cNvPr id="23" name="Picture 22">
              <a:extLst>
                <a:ext uri="{FF2B5EF4-FFF2-40B4-BE49-F238E27FC236}">
                  <a16:creationId xmlns:a16="http://schemas.microsoft.com/office/drawing/2014/main" id="{3D378CA4-0D00-AAD7-0308-A22A36A1B5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4930" y="1391491"/>
              <a:ext cx="368500" cy="335794"/>
            </a:xfrm>
            <a:prstGeom prst="rect">
              <a:avLst/>
            </a:prstGeom>
          </p:spPr>
        </p:pic>
        <p:sp>
          <p:nvSpPr>
            <p:cNvPr id="24" name="TextBox 23">
              <a:extLst>
                <a:ext uri="{FF2B5EF4-FFF2-40B4-BE49-F238E27FC236}">
                  <a16:creationId xmlns:a16="http://schemas.microsoft.com/office/drawing/2014/main" id="{22302DF6-FCAC-077D-27F0-2FE06B63EA59}"/>
                </a:ext>
              </a:extLst>
            </p:cNvPr>
            <p:cNvSpPr txBox="1"/>
            <p:nvPr/>
          </p:nvSpPr>
          <p:spPr>
            <a:xfrm>
              <a:off x="3049355" y="1725342"/>
              <a:ext cx="687095" cy="137428"/>
            </a:xfrm>
            <a:prstGeom prst="rect">
              <a:avLst/>
            </a:prstGeom>
            <a:noFill/>
          </p:spPr>
          <p:txBody>
            <a:bodyPr wrap="square" rtlCol="0">
              <a:spAutoFit/>
            </a:bodyPr>
            <a:lstStyle/>
            <a:p>
              <a:pPr algn="ctr"/>
              <a:r>
                <a:rPr lang="en-US" sz="1050" dirty="0"/>
                <a:t>Noise Injector</a:t>
              </a:r>
            </a:p>
          </p:txBody>
        </p:sp>
      </p:grpSp>
      <p:pic>
        <p:nvPicPr>
          <p:cNvPr id="25" name="Graphic 24" descr="Magnifying glass">
            <a:extLst>
              <a:ext uri="{FF2B5EF4-FFF2-40B4-BE49-F238E27FC236}">
                <a16:creationId xmlns:a16="http://schemas.microsoft.com/office/drawing/2014/main" id="{0EB850E3-52FA-3FB7-5F5F-3ABA0F36C8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49016" y="1334832"/>
            <a:ext cx="877169" cy="877169"/>
          </a:xfrm>
          <a:prstGeom prst="rect">
            <a:avLst/>
          </a:prstGeom>
        </p:spPr>
      </p:pic>
      <p:sp>
        <p:nvSpPr>
          <p:cNvPr id="26" name="TextBox 25">
            <a:extLst>
              <a:ext uri="{FF2B5EF4-FFF2-40B4-BE49-F238E27FC236}">
                <a16:creationId xmlns:a16="http://schemas.microsoft.com/office/drawing/2014/main" id="{E62D9B71-EF73-381C-C97C-E416DE46F957}"/>
              </a:ext>
            </a:extLst>
          </p:cNvPr>
          <p:cNvSpPr txBox="1"/>
          <p:nvPr/>
        </p:nvSpPr>
        <p:spPr>
          <a:xfrm>
            <a:off x="2415089" y="518135"/>
            <a:ext cx="6625546" cy="430887"/>
          </a:xfrm>
          <a:prstGeom prst="rect">
            <a:avLst/>
          </a:prstGeom>
          <a:noFill/>
        </p:spPr>
        <p:txBody>
          <a:bodyPr wrap="square">
            <a:spAutoFit/>
          </a:bodyPr>
          <a:lstStyle/>
          <a:p>
            <a:r>
              <a:rPr lang="en-US" sz="2200" dirty="0">
                <a:latin typeface="Georgia"/>
                <a:ea typeface="Georgia"/>
                <a:cs typeface="Georgia"/>
                <a:sym typeface="Georgia"/>
              </a:rPr>
              <a:t>&amp; Dual Channel Hypothesis for Source Code [19]</a:t>
            </a:r>
            <a:endParaRPr lang="en-US" sz="2200" dirty="0"/>
          </a:p>
        </p:txBody>
      </p:sp>
    </p:spTree>
    <p:extLst>
      <p:ext uri="{BB962C8B-B14F-4D97-AF65-F5344CB8AC3E}">
        <p14:creationId xmlns:p14="http://schemas.microsoft.com/office/powerpoint/2010/main" val="41132626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8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ppt_x"/>
                                          </p:val>
                                        </p:tav>
                                        <p:tav tm="100000">
                                          <p:val>
                                            <p:strVal val="#ppt_x"/>
                                          </p:val>
                                        </p:tav>
                                      </p:tavLst>
                                    </p:anim>
                                    <p:anim calcmode="lin" valueType="num">
                                      <p:cBhvr additive="base">
                                        <p:cTn id="13" dur="500" fill="hold"/>
                                        <p:tgtEl>
                                          <p:spTgt spid="26"/>
                                        </p:tgtEl>
                                        <p:attrNameLst>
                                          <p:attrName>ppt_y</p:attrName>
                                        </p:attrNameLst>
                                      </p:cBhvr>
                                      <p:tavLst>
                                        <p:tav tm="0">
                                          <p:val>
                                            <p:strVal val="0-#ppt_h/2"/>
                                          </p:val>
                                        </p:tav>
                                        <p:tav tm="100000">
                                          <p:val>
                                            <p:strVal val="#ppt_y"/>
                                          </p:val>
                                        </p:tav>
                                      </p:tavLst>
                                    </p:anim>
                                  </p:childTnLst>
                                </p:cTn>
                              </p:par>
                              <p:par>
                                <p:cTn id="14" presetID="1"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39</a:t>
            </a:fld>
            <a:endParaRPr lang="en" sz="900" dirty="0"/>
          </a:p>
        </p:txBody>
      </p:sp>
      <p:graphicFrame>
        <p:nvGraphicFramePr>
          <p:cNvPr id="15" name="Diagram 14">
            <a:extLst>
              <a:ext uri="{FF2B5EF4-FFF2-40B4-BE49-F238E27FC236}">
                <a16:creationId xmlns:a16="http://schemas.microsoft.com/office/drawing/2014/main" id="{080BA332-1EDB-71C1-85EA-6EFA7284B57C}"/>
              </a:ext>
            </a:extLst>
          </p:cNvPr>
          <p:cNvGraphicFramePr/>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Google Shape;331;p32">
            <a:extLst>
              <a:ext uri="{FF2B5EF4-FFF2-40B4-BE49-F238E27FC236}">
                <a16:creationId xmlns:a16="http://schemas.microsoft.com/office/drawing/2014/main" id="{9D792F25-DE80-2D6D-59EC-D0A738742B1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Source Code Information Channel Mutation</a:t>
            </a:r>
          </a:p>
          <a:p>
            <a:pPr>
              <a:buSzPct val="45833"/>
            </a:pPr>
            <a:endParaRPr lang="en-US" sz="2500" dirty="0">
              <a:latin typeface="Georgia"/>
              <a:ea typeface="Georgia"/>
              <a:cs typeface="Georgia"/>
              <a:sym typeface="Georgia"/>
            </a:endParaRPr>
          </a:p>
        </p:txBody>
      </p:sp>
      <p:pic>
        <p:nvPicPr>
          <p:cNvPr id="17" name="Picture 2">
            <a:extLst>
              <a:ext uri="{FF2B5EF4-FFF2-40B4-BE49-F238E27FC236}">
                <a16:creationId xmlns:a16="http://schemas.microsoft.com/office/drawing/2014/main" id="{BFDF1733-6936-830A-B962-B067DD8987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Diagram 17">
            <a:extLst>
              <a:ext uri="{FF2B5EF4-FFF2-40B4-BE49-F238E27FC236}">
                <a16:creationId xmlns:a16="http://schemas.microsoft.com/office/drawing/2014/main" id="{85275376-BE35-5BD6-A8D3-B675852875D6}"/>
              </a:ext>
            </a:extLst>
          </p:cNvPr>
          <p:cNvGraphicFramePr/>
          <p:nvPr>
            <p:extLst>
              <p:ext uri="{D42A27DB-BD31-4B8C-83A1-F6EECF244321}">
                <p14:modId xmlns:p14="http://schemas.microsoft.com/office/powerpoint/2010/main" val="3128398021"/>
              </p:ext>
            </p:extLst>
          </p:nvPr>
        </p:nvGraphicFramePr>
        <p:xfrm>
          <a:off x="4373401" y="1257854"/>
          <a:ext cx="4373407" cy="31914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886343618"/>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15" name="Google Shape;83;p16">
            <a:extLst>
              <a:ext uri="{FF2B5EF4-FFF2-40B4-BE49-F238E27FC236}">
                <a16:creationId xmlns:a16="http://schemas.microsoft.com/office/drawing/2014/main" id="{0613A756-98D4-A531-F591-24337B602E23}"/>
              </a:ext>
            </a:extLst>
          </p:cNvPr>
          <p:cNvSpPr txBox="1">
            <a:spLocks/>
          </p:cNvSpPr>
          <p:nvPr/>
        </p:nvSpPr>
        <p:spPr>
          <a:xfrm>
            <a:off x="311700" y="399306"/>
            <a:ext cx="8520600" cy="572700"/>
          </a:xfrm>
          <a:prstGeom prst="rect">
            <a:avLst/>
          </a:prstGeom>
          <a:noFill/>
          <a:ln>
            <a:noFill/>
          </a:ln>
        </p:spPr>
        <p:txBody>
          <a:bodyPr spcFirstLastPara="1" wrap="square" lIns="91425" tIns="91425" rIns="91425" bIns="91425" anchor="t" anchorCtr="0">
            <a:normAutofit fontScale="9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dirty="0">
                <a:latin typeface="Georgia"/>
                <a:ea typeface="Georgia"/>
                <a:cs typeface="Georgia"/>
                <a:sym typeface="Georgia"/>
              </a:rPr>
              <a:t>Code Edits Are Repetitive </a:t>
            </a:r>
            <a:r>
              <a:rPr lang="en-US" sz="1800" dirty="0">
                <a:solidFill>
                  <a:schemeClr val="bg1"/>
                </a:solidFill>
                <a:latin typeface="Georgia"/>
                <a:ea typeface="Georgia"/>
                <a:cs typeface="Georgia"/>
                <a:sym typeface="Georgia"/>
              </a:rPr>
              <a:t>(Meng </a:t>
            </a:r>
            <a:r>
              <a:rPr lang="en-US" sz="1800" i="1" dirty="0">
                <a:solidFill>
                  <a:schemeClr val="bg1"/>
                </a:solidFill>
                <a:latin typeface="Georgia"/>
                <a:ea typeface="Georgia"/>
                <a:cs typeface="Georgia"/>
                <a:sym typeface="Georgia"/>
              </a:rPr>
              <a:t>et. al.</a:t>
            </a:r>
            <a:r>
              <a:rPr lang="en-US" sz="1800" dirty="0">
                <a:solidFill>
                  <a:schemeClr val="bg1"/>
                </a:solidFill>
                <a:latin typeface="Georgia"/>
                <a:ea typeface="Georgia"/>
                <a:cs typeface="Georgia"/>
                <a:sym typeface="Georgia"/>
              </a:rPr>
              <a:t> 2011[1], 2013[2], Ray </a:t>
            </a:r>
            <a:r>
              <a:rPr lang="en-US" sz="1800" i="1" dirty="0">
                <a:solidFill>
                  <a:schemeClr val="bg1"/>
                </a:solidFill>
                <a:latin typeface="Georgia"/>
                <a:ea typeface="Georgia"/>
                <a:cs typeface="Georgia"/>
                <a:sym typeface="Georgia"/>
              </a:rPr>
              <a:t>et. al.</a:t>
            </a:r>
            <a:r>
              <a:rPr lang="en-US" sz="1800" dirty="0">
                <a:solidFill>
                  <a:schemeClr val="bg1"/>
                </a:solidFill>
                <a:latin typeface="Georgia"/>
                <a:ea typeface="Georgia"/>
                <a:cs typeface="Georgia"/>
                <a:sym typeface="Georgia"/>
              </a:rPr>
              <a:t> 2015[3])</a:t>
            </a:r>
          </a:p>
        </p:txBody>
      </p:sp>
      <p:sp>
        <p:nvSpPr>
          <p:cNvPr id="83" name="Google Shape;83;p16"/>
          <p:cNvSpPr txBox="1">
            <a:spLocks noGrp="1"/>
          </p:cNvSpPr>
          <p:nvPr>
            <p:ph type="title"/>
          </p:nvPr>
        </p:nvSpPr>
        <p:spPr>
          <a:xfrm>
            <a:off x="4084501" y="485435"/>
            <a:ext cx="5059500" cy="572700"/>
          </a:xfrm>
          <a:prstGeom prst="rect">
            <a:avLst/>
          </a:prstGeom>
        </p:spPr>
        <p:txBody>
          <a:bodyPr spcFirstLastPara="1" wrap="square" lIns="91425" tIns="91425" rIns="91425" bIns="91425" anchor="t" anchorCtr="0">
            <a:normAutofit fontScale="90000"/>
          </a:bodyPr>
          <a:lstStyle/>
          <a:p>
            <a:pPr marL="0" lvl="0" indent="0" rtl="0">
              <a:spcBef>
                <a:spcPts val="0"/>
              </a:spcBef>
              <a:spcAft>
                <a:spcPts val="0"/>
              </a:spcAft>
              <a:buNone/>
            </a:pPr>
            <a:r>
              <a:rPr lang="en" sz="1800" dirty="0">
                <a:latin typeface="Georgia"/>
                <a:ea typeface="Georgia"/>
                <a:cs typeface="Georgia"/>
                <a:sym typeface="Georgia"/>
              </a:rPr>
              <a:t>(Meng </a:t>
            </a:r>
            <a:r>
              <a:rPr lang="en" sz="1800" i="1" dirty="0">
                <a:latin typeface="Georgia"/>
                <a:ea typeface="Georgia"/>
                <a:cs typeface="Georgia"/>
                <a:sym typeface="Georgia"/>
              </a:rPr>
              <a:t>et. al.</a:t>
            </a:r>
            <a:r>
              <a:rPr lang="en" sz="1800" dirty="0">
                <a:latin typeface="Georgia"/>
                <a:ea typeface="Georgia"/>
                <a:cs typeface="Georgia"/>
                <a:sym typeface="Georgia"/>
              </a:rPr>
              <a:t> 2011[1], 2013[2], Ray </a:t>
            </a:r>
            <a:r>
              <a:rPr lang="en" sz="1800" i="1" dirty="0">
                <a:latin typeface="Georgia"/>
                <a:ea typeface="Georgia"/>
                <a:cs typeface="Georgia"/>
                <a:sym typeface="Georgia"/>
              </a:rPr>
              <a:t>et. al.</a:t>
            </a:r>
            <a:r>
              <a:rPr lang="en" sz="1800" dirty="0">
                <a:latin typeface="Georgia"/>
                <a:ea typeface="Georgia"/>
                <a:cs typeface="Georgia"/>
                <a:sym typeface="Georgia"/>
              </a:rPr>
              <a:t> 2015[3])</a:t>
            </a:r>
            <a:endParaRPr sz="1800" dirty="0">
              <a:latin typeface="Georgia"/>
              <a:ea typeface="Georgia"/>
              <a:cs typeface="Georgia"/>
              <a:sym typeface="Georgia"/>
            </a:endParaRPr>
          </a:p>
        </p:txBody>
      </p:sp>
      <p:sp>
        <p:nvSpPr>
          <p:cNvPr id="84" name="Google Shape;84;p16"/>
          <p:cNvSpPr/>
          <p:nvPr/>
        </p:nvSpPr>
        <p:spPr>
          <a:xfrm>
            <a:off x="4084500" y="2995150"/>
            <a:ext cx="4205400" cy="1604700"/>
          </a:xfrm>
          <a:prstGeom prst="horizontalScroll">
            <a:avLst>
              <a:gd name="adj"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ourier New"/>
                <a:ea typeface="Courier New"/>
                <a:cs typeface="Courier New"/>
                <a:sym typeface="Courier New"/>
              </a:rPr>
              <a:t>Is it possible to </a:t>
            </a:r>
            <a:endParaRPr sz="2100">
              <a:latin typeface="Courier New"/>
              <a:ea typeface="Courier New"/>
              <a:cs typeface="Courier New"/>
              <a:sym typeface="Courier New"/>
            </a:endParaRPr>
          </a:p>
          <a:p>
            <a:pPr marL="0" lvl="0" indent="0" algn="ctr" rtl="0">
              <a:spcBef>
                <a:spcPts val="0"/>
              </a:spcBef>
              <a:spcAft>
                <a:spcPts val="0"/>
              </a:spcAft>
              <a:buNone/>
            </a:pPr>
            <a:r>
              <a:rPr lang="en" sz="2100" b="1">
                <a:solidFill>
                  <a:srgbClr val="38761D"/>
                </a:solidFill>
                <a:latin typeface="Courier New"/>
                <a:ea typeface="Courier New"/>
                <a:cs typeface="Courier New"/>
                <a:sym typeface="Courier New"/>
              </a:rPr>
              <a:t>Automate</a:t>
            </a:r>
            <a:r>
              <a:rPr lang="en" sz="2100">
                <a:latin typeface="Courier New"/>
                <a:ea typeface="Courier New"/>
                <a:cs typeface="Courier New"/>
                <a:sym typeface="Courier New"/>
              </a:rPr>
              <a:t> </a:t>
            </a:r>
            <a:endParaRPr sz="2100">
              <a:latin typeface="Courier New"/>
              <a:ea typeface="Courier New"/>
              <a:cs typeface="Courier New"/>
              <a:sym typeface="Courier New"/>
            </a:endParaRPr>
          </a:p>
          <a:p>
            <a:pPr marL="0" lvl="0" indent="0" algn="ctr" rtl="0">
              <a:spcBef>
                <a:spcPts val="0"/>
              </a:spcBef>
              <a:spcAft>
                <a:spcPts val="0"/>
              </a:spcAft>
              <a:buNone/>
            </a:pPr>
            <a:r>
              <a:rPr lang="en" sz="2100">
                <a:latin typeface="Courier New"/>
                <a:ea typeface="Courier New"/>
                <a:cs typeface="Courier New"/>
                <a:sym typeface="Courier New"/>
              </a:rPr>
              <a:t>Such Code Edits?</a:t>
            </a:r>
            <a:endParaRPr sz="2100">
              <a:latin typeface="Courier New"/>
              <a:ea typeface="Courier New"/>
              <a:cs typeface="Courier New"/>
              <a:sym typeface="Courier New"/>
            </a:endParaRPr>
          </a:p>
        </p:txBody>
      </p:sp>
      <p:grpSp>
        <p:nvGrpSpPr>
          <p:cNvPr id="85" name="Google Shape;85;p16"/>
          <p:cNvGrpSpPr/>
          <p:nvPr/>
        </p:nvGrpSpPr>
        <p:grpSpPr>
          <a:xfrm>
            <a:off x="4572168" y="840587"/>
            <a:ext cx="3717838" cy="1695713"/>
            <a:chOff x="4323025" y="1556725"/>
            <a:chExt cx="3411800" cy="1604725"/>
          </a:xfrm>
        </p:grpSpPr>
        <p:sp>
          <p:nvSpPr>
            <p:cNvPr id="86" name="Google Shape;86;p16"/>
            <p:cNvSpPr/>
            <p:nvPr/>
          </p:nvSpPr>
          <p:spPr>
            <a:xfrm>
              <a:off x="4323025" y="1762600"/>
              <a:ext cx="32469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6"/>
            <p:cNvPicPr preferRelativeResize="0"/>
            <p:nvPr/>
          </p:nvPicPr>
          <p:blipFill>
            <a:blip r:embed="rId3">
              <a:alphaModFix/>
            </a:blip>
            <a:stretch>
              <a:fillRect/>
            </a:stretch>
          </p:blipFill>
          <p:spPr>
            <a:xfrm>
              <a:off x="4393125" y="1556725"/>
              <a:ext cx="3341700" cy="1604725"/>
            </a:xfrm>
            <a:prstGeom prst="rect">
              <a:avLst/>
            </a:prstGeom>
            <a:noFill/>
            <a:ln>
              <a:noFill/>
            </a:ln>
          </p:spPr>
        </p:pic>
      </p:grpSp>
      <p:grpSp>
        <p:nvGrpSpPr>
          <p:cNvPr id="88" name="Google Shape;88;p16"/>
          <p:cNvGrpSpPr/>
          <p:nvPr/>
        </p:nvGrpSpPr>
        <p:grpSpPr>
          <a:xfrm>
            <a:off x="1695730" y="1758182"/>
            <a:ext cx="3370682" cy="1168612"/>
            <a:chOff x="519500" y="1485170"/>
            <a:chExt cx="3144000" cy="1086575"/>
          </a:xfrm>
        </p:grpSpPr>
        <p:sp>
          <p:nvSpPr>
            <p:cNvPr id="89" name="Google Shape;89;p16"/>
            <p:cNvSpPr/>
            <p:nvPr/>
          </p:nvSpPr>
          <p:spPr>
            <a:xfrm>
              <a:off x="519500" y="1669825"/>
              <a:ext cx="3144000" cy="804000"/>
            </a:xfrm>
            <a:prstGeom prst="roundRect">
              <a:avLst>
                <a:gd name="adj" fmla="val 914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6"/>
            <p:cNvPicPr preferRelativeResize="0"/>
            <p:nvPr/>
          </p:nvPicPr>
          <p:blipFill>
            <a:blip r:embed="rId4">
              <a:alphaModFix/>
            </a:blip>
            <a:stretch>
              <a:fillRect/>
            </a:stretch>
          </p:blipFill>
          <p:spPr>
            <a:xfrm>
              <a:off x="613695" y="1485170"/>
              <a:ext cx="3049759" cy="1086575"/>
            </a:xfrm>
            <a:prstGeom prst="rect">
              <a:avLst/>
            </a:prstGeom>
            <a:noFill/>
            <a:ln>
              <a:noFill/>
            </a:ln>
          </p:spPr>
        </p:pic>
      </p:grpSp>
      <p:grpSp>
        <p:nvGrpSpPr>
          <p:cNvPr id="91" name="Google Shape;91;p16"/>
          <p:cNvGrpSpPr/>
          <p:nvPr/>
        </p:nvGrpSpPr>
        <p:grpSpPr>
          <a:xfrm>
            <a:off x="575798" y="2436849"/>
            <a:ext cx="3272163" cy="1568974"/>
            <a:chOff x="613700" y="3039200"/>
            <a:chExt cx="3228896" cy="1532950"/>
          </a:xfrm>
        </p:grpSpPr>
        <p:sp>
          <p:nvSpPr>
            <p:cNvPr id="92" name="Google Shape;92;p16"/>
            <p:cNvSpPr/>
            <p:nvPr/>
          </p:nvSpPr>
          <p:spPr>
            <a:xfrm>
              <a:off x="613700" y="3238050"/>
              <a:ext cx="29556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6"/>
            <p:cNvPicPr preferRelativeResize="0"/>
            <p:nvPr/>
          </p:nvPicPr>
          <p:blipFill>
            <a:blip r:embed="rId5">
              <a:alphaModFix/>
            </a:blip>
            <a:stretch>
              <a:fillRect/>
            </a:stretch>
          </p:blipFill>
          <p:spPr>
            <a:xfrm>
              <a:off x="650300" y="3039200"/>
              <a:ext cx="3192296" cy="1532950"/>
            </a:xfrm>
            <a:prstGeom prst="rect">
              <a:avLst/>
            </a:prstGeom>
            <a:noFill/>
            <a:ln>
              <a:noFill/>
            </a:ln>
          </p:spPr>
        </p:pic>
      </p:grpSp>
      <p:sp>
        <p:nvSpPr>
          <p:cNvPr id="94" name="Google Shape;9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4" name="Picture 2">
            <a:extLst>
              <a:ext uri="{FF2B5EF4-FFF2-40B4-BE49-F238E27FC236}">
                <a16:creationId xmlns:a16="http://schemas.microsoft.com/office/drawing/2014/main" id="{CF535F8A-024E-76AE-F885-651AAFA7361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6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40</a:t>
            </a:fld>
            <a:endParaRPr lang="en" sz="900" dirty="0"/>
          </a:p>
        </p:txBody>
      </p:sp>
      <p:pic>
        <p:nvPicPr>
          <p:cNvPr id="25" name="Picture 24">
            <a:extLst>
              <a:ext uri="{FF2B5EF4-FFF2-40B4-BE49-F238E27FC236}">
                <a16:creationId xmlns:a16="http://schemas.microsoft.com/office/drawing/2014/main" id="{47D16C6E-4A5B-42E2-833E-46DFFE08C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235" y="1233138"/>
            <a:ext cx="2028619" cy="1338613"/>
          </a:xfrm>
          <a:prstGeom prst="rect">
            <a:avLst/>
          </a:prstGeom>
        </p:spPr>
      </p:pic>
      <p:grpSp>
        <p:nvGrpSpPr>
          <p:cNvPr id="13" name="Group 12">
            <a:extLst>
              <a:ext uri="{FF2B5EF4-FFF2-40B4-BE49-F238E27FC236}">
                <a16:creationId xmlns:a16="http://schemas.microsoft.com/office/drawing/2014/main" id="{ABA63767-B1DA-4DAC-A773-015C72B0A28F}"/>
              </a:ext>
            </a:extLst>
          </p:cNvPr>
          <p:cNvGrpSpPr/>
          <p:nvPr/>
        </p:nvGrpSpPr>
        <p:grpSpPr>
          <a:xfrm>
            <a:off x="6716857" y="1902444"/>
            <a:ext cx="1180391" cy="1419043"/>
            <a:chOff x="8955809" y="2536592"/>
            <a:chExt cx="1573855" cy="1892057"/>
          </a:xfrm>
        </p:grpSpPr>
        <p:sp>
          <p:nvSpPr>
            <p:cNvPr id="12" name="Arrow: Bent 11">
              <a:extLst>
                <a:ext uri="{FF2B5EF4-FFF2-40B4-BE49-F238E27FC236}">
                  <a16:creationId xmlns:a16="http://schemas.microsoft.com/office/drawing/2014/main" id="{36F51E23-23D2-4D2A-991D-EB7A14AA0E5B}"/>
                </a:ext>
              </a:extLst>
            </p:cNvPr>
            <p:cNvSpPr/>
            <p:nvPr/>
          </p:nvSpPr>
          <p:spPr>
            <a:xfrm rot="5400000">
              <a:off x="9125652" y="2389037"/>
              <a:ext cx="606287" cy="9013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8955809" y="3267653"/>
              <a:ext cx="1573855" cy="1160996"/>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grpSp>
      <p:grpSp>
        <p:nvGrpSpPr>
          <p:cNvPr id="14" name="Group 13">
            <a:extLst>
              <a:ext uri="{FF2B5EF4-FFF2-40B4-BE49-F238E27FC236}">
                <a16:creationId xmlns:a16="http://schemas.microsoft.com/office/drawing/2014/main" id="{BF329014-55AA-4933-A594-DF17D1F057D8}"/>
              </a:ext>
            </a:extLst>
          </p:cNvPr>
          <p:cNvGrpSpPr/>
          <p:nvPr/>
        </p:nvGrpSpPr>
        <p:grpSpPr>
          <a:xfrm>
            <a:off x="4596450" y="3008010"/>
            <a:ext cx="2786277" cy="1338718"/>
            <a:chOff x="6128600" y="4010680"/>
            <a:chExt cx="3715036" cy="1784957"/>
          </a:xfrm>
        </p:grpSpPr>
        <p:pic>
          <p:nvPicPr>
            <p:cNvPr id="31" name="Picture 30">
              <a:extLst>
                <a:ext uri="{FF2B5EF4-FFF2-40B4-BE49-F238E27FC236}">
                  <a16:creationId xmlns:a16="http://schemas.microsoft.com/office/drawing/2014/main" id="{976F6085-D7C3-4857-AAFD-439746619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600" y="4010680"/>
              <a:ext cx="3088567" cy="1784957"/>
            </a:xfrm>
            <a:prstGeom prst="rect">
              <a:avLst/>
            </a:prstGeom>
            <a:ln>
              <a:noFill/>
            </a:ln>
          </p:spPr>
        </p:pic>
        <p:sp>
          <p:nvSpPr>
            <p:cNvPr id="32" name="Arrow: Bent 31">
              <a:extLst>
                <a:ext uri="{FF2B5EF4-FFF2-40B4-BE49-F238E27FC236}">
                  <a16:creationId xmlns:a16="http://schemas.microsoft.com/office/drawing/2014/main" id="{A26C31C6-8937-4934-9B24-9DECC23A0C70}"/>
                </a:ext>
              </a:extLst>
            </p:cNvPr>
            <p:cNvSpPr/>
            <p:nvPr/>
          </p:nvSpPr>
          <p:spPr>
            <a:xfrm rot="10608920">
              <a:off x="9237349" y="4624609"/>
              <a:ext cx="606287" cy="6589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graphicFrame>
        <p:nvGraphicFramePr>
          <p:cNvPr id="15" name="Diagram 14">
            <a:extLst>
              <a:ext uri="{FF2B5EF4-FFF2-40B4-BE49-F238E27FC236}">
                <a16:creationId xmlns:a16="http://schemas.microsoft.com/office/drawing/2014/main" id="{080BA332-1EDB-71C1-85EA-6EFA7284B57C}"/>
              </a:ext>
            </a:extLst>
          </p:cNvPr>
          <p:cNvGraphicFramePr/>
          <p:nvPr>
            <p:extLst>
              <p:ext uri="{D42A27DB-BD31-4B8C-83A1-F6EECF244321}">
                <p14:modId xmlns:p14="http://schemas.microsoft.com/office/powerpoint/2010/main" val="427702047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Google Shape;331;p32">
            <a:extLst>
              <a:ext uri="{FF2B5EF4-FFF2-40B4-BE49-F238E27FC236}">
                <a16:creationId xmlns:a16="http://schemas.microsoft.com/office/drawing/2014/main" id="{9D792F25-DE80-2D6D-59EC-D0A738742B1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Natural Channel Mutation</a:t>
            </a:r>
          </a:p>
          <a:p>
            <a:pPr>
              <a:buSzPct val="45833"/>
            </a:pPr>
            <a:endParaRPr lang="en-US" sz="2500" dirty="0">
              <a:latin typeface="Georgia"/>
              <a:ea typeface="Georgia"/>
              <a:cs typeface="Georgia"/>
              <a:sym typeface="Georgia"/>
            </a:endParaRPr>
          </a:p>
        </p:txBody>
      </p:sp>
      <p:pic>
        <p:nvPicPr>
          <p:cNvPr id="17" name="Picture 2">
            <a:extLst>
              <a:ext uri="{FF2B5EF4-FFF2-40B4-BE49-F238E27FC236}">
                <a16:creationId xmlns:a16="http://schemas.microsoft.com/office/drawing/2014/main" id="{BFDF1733-6936-830A-B962-B067DD8987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15843"/>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8"/>
        <p:cNvGrpSpPr/>
        <p:nvPr/>
      </p:nvGrpSpPr>
      <p:grpSpPr>
        <a:xfrm>
          <a:off x="0" y="0"/>
          <a:ext cx="0" cy="0"/>
          <a:chOff x="0" y="0"/>
          <a:chExt cx="0" cy="0"/>
        </a:xfrm>
      </p:grpSpPr>
      <p:sp>
        <p:nvSpPr>
          <p:cNvPr id="609" name="Google Shape;609;p60"/>
          <p:cNvSpPr txBox="1">
            <a:spLocks noGrp="1"/>
          </p:cNvSpPr>
          <p:nvPr>
            <p:ph type="title"/>
          </p:nvPr>
        </p:nvSpPr>
        <p:spPr>
          <a:xfrm>
            <a:off x="265500" y="712350"/>
            <a:ext cx="4045200" cy="3796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FFFFF"/>
                </a:solidFill>
                <a:latin typeface="Georgia"/>
                <a:ea typeface="Georgia"/>
                <a:cs typeface="Georgia"/>
                <a:sym typeface="Georgia"/>
              </a:rPr>
              <a:t>Unified Pre-training for Program Understanding and Generation (PLBART)</a:t>
            </a:r>
            <a:endParaRPr>
              <a:solidFill>
                <a:srgbClr val="FFFFFF"/>
              </a:solidFill>
              <a:latin typeface="Georgia"/>
              <a:ea typeface="Georgia"/>
              <a:cs typeface="Georgia"/>
              <a:sym typeface="Georgia"/>
            </a:endParaRPr>
          </a:p>
          <a:p>
            <a:pPr marL="0" lvl="0" indent="0" algn="ctr" rtl="0">
              <a:spcBef>
                <a:spcPts val="0"/>
              </a:spcBef>
              <a:spcAft>
                <a:spcPts val="0"/>
              </a:spcAft>
              <a:buNone/>
            </a:pPr>
            <a:r>
              <a:rPr lang="en" sz="2444">
                <a:solidFill>
                  <a:srgbClr val="FFFFFF"/>
                </a:solidFill>
                <a:latin typeface="Georgia"/>
                <a:ea typeface="Georgia"/>
                <a:cs typeface="Georgia"/>
                <a:sym typeface="Georgia"/>
              </a:rPr>
              <a:t>NAACL - 2021</a:t>
            </a:r>
            <a:endParaRPr sz="2444">
              <a:solidFill>
                <a:srgbClr val="FFFFFF"/>
              </a:solidFill>
              <a:latin typeface="Georgia"/>
              <a:ea typeface="Georgia"/>
              <a:cs typeface="Georgia"/>
              <a:sym typeface="Georgia"/>
            </a:endParaRPr>
          </a:p>
        </p:txBody>
      </p:sp>
      <p:sp>
        <p:nvSpPr>
          <p:cNvPr id="610" name="Google Shape;61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611" name="Google Shape;611;p60"/>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None/>
            </a:pPr>
            <a:r>
              <a:rPr lang="en" dirty="0">
                <a:solidFill>
                  <a:srgbClr val="20124D"/>
                </a:solidFill>
                <a:latin typeface="Georgia"/>
                <a:ea typeface="Georgia"/>
                <a:cs typeface="Georgia"/>
                <a:sym typeface="Georgia"/>
              </a:rPr>
              <a:t>PL properties can be learned from large scale source- code dataset.</a:t>
            </a:r>
            <a:endParaRPr dirty="0">
              <a:solidFill>
                <a:srgbClr val="000000"/>
              </a:solidFill>
              <a:latin typeface="Georgia"/>
              <a:ea typeface="Georgia"/>
              <a:cs typeface="Georgia"/>
              <a:sym typeface="Georgia"/>
            </a:endParaRPr>
          </a:p>
          <a:p>
            <a:pPr marL="457200" lvl="0" indent="0" algn="l" rtl="0">
              <a:spcBef>
                <a:spcPts val="1200"/>
              </a:spcBef>
              <a:spcAft>
                <a:spcPts val="0"/>
              </a:spcAft>
              <a:buNone/>
            </a:pPr>
            <a:endParaRPr dirty="0">
              <a:solidFill>
                <a:srgbClr val="000000"/>
              </a:solidFill>
              <a:latin typeface="Georgia"/>
              <a:ea typeface="Georgia"/>
              <a:cs typeface="Georgia"/>
              <a:sym typeface="Georgia"/>
            </a:endParaRPr>
          </a:p>
          <a:p>
            <a:pPr marL="457200" lvl="0" indent="0" algn="ctr" rtl="0">
              <a:spcBef>
                <a:spcPts val="1200"/>
              </a:spcBef>
              <a:spcAft>
                <a:spcPts val="0"/>
              </a:spcAft>
              <a:buNone/>
            </a:pPr>
            <a:r>
              <a:rPr lang="en" sz="2400" b="1" dirty="0">
                <a:solidFill>
                  <a:srgbClr val="7022AE"/>
                </a:solidFill>
                <a:latin typeface="Georgia"/>
                <a:ea typeface="Georgia"/>
                <a:cs typeface="Georgia"/>
                <a:sym typeface="Georgia"/>
              </a:rPr>
              <a:t>Contribution</a:t>
            </a:r>
            <a:endParaRPr sz="2400" b="1" dirty="0">
              <a:solidFill>
                <a:srgbClr val="7022AE"/>
              </a:solidFill>
              <a:latin typeface="Georgia"/>
              <a:ea typeface="Georgia"/>
              <a:cs typeface="Georgia"/>
              <a:sym typeface="Georgia"/>
            </a:endParaRPr>
          </a:p>
          <a:p>
            <a:pPr marL="457200" lvl="0" indent="0" algn="l" rtl="0">
              <a:spcBef>
                <a:spcPts val="1200"/>
              </a:spcBef>
              <a:spcAft>
                <a:spcPts val="1200"/>
              </a:spcAft>
              <a:buNone/>
            </a:pPr>
            <a:r>
              <a:rPr lang="en" dirty="0">
                <a:solidFill>
                  <a:srgbClr val="0944A1"/>
                </a:solidFill>
                <a:latin typeface="Georgia"/>
                <a:ea typeface="Georgia"/>
                <a:cs typeface="Georgia"/>
                <a:sym typeface="Georgia"/>
              </a:rPr>
              <a:t>Developed large scale pre-trained models for different SE tasks.</a:t>
            </a:r>
            <a:endParaRPr dirty="0">
              <a:solidFill>
                <a:srgbClr val="000000"/>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9F50CBCC-85EA-FF47-9D9B-FB4C9D6A2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10" name="Google Shape;331;p32">
            <a:extLst>
              <a:ext uri="{FF2B5EF4-FFF2-40B4-BE49-F238E27FC236}">
                <a16:creationId xmlns:a16="http://schemas.microsoft.com/office/drawing/2014/main" id="{7E344D73-7A06-7F4F-3AA4-6B4F57124AD4}"/>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What Is It?</a:t>
            </a:r>
          </a:p>
        </p:txBody>
      </p:sp>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42</a:t>
            </a:fld>
            <a:endParaRPr dirty="0"/>
          </a:p>
        </p:txBody>
      </p:sp>
      <p:grpSp>
        <p:nvGrpSpPr>
          <p:cNvPr id="2" name="Group 1">
            <a:extLst>
              <a:ext uri="{FF2B5EF4-FFF2-40B4-BE49-F238E27FC236}">
                <a16:creationId xmlns:a16="http://schemas.microsoft.com/office/drawing/2014/main" id="{52159BA0-A413-4A1B-AF3B-BFDFE0C3FB7B}"/>
              </a:ext>
            </a:extLst>
          </p:cNvPr>
          <p:cNvGrpSpPr/>
          <p:nvPr/>
        </p:nvGrpSpPr>
        <p:grpSpPr>
          <a:xfrm>
            <a:off x="1878295" y="1473926"/>
            <a:ext cx="5387409" cy="1242101"/>
            <a:chOff x="1834328" y="1943100"/>
            <a:chExt cx="8459023" cy="2159000"/>
          </a:xfrm>
        </p:grpSpPr>
        <p:pic>
          <p:nvPicPr>
            <p:cNvPr id="641" name="Google Shape;641;p63"/>
            <p:cNvPicPr preferRelativeResize="0"/>
            <p:nvPr/>
          </p:nvPicPr>
          <p:blipFill>
            <a:blip r:embed="rId3">
              <a:alphaModFix/>
            </a:blip>
            <a:stretch>
              <a:fillRect/>
            </a:stretch>
          </p:blipFill>
          <p:spPr>
            <a:xfrm>
              <a:off x="1898651" y="1943100"/>
              <a:ext cx="8394700"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sp>
          <p:nvSpPr>
            <p:cNvPr id="645" name="Google Shape;645;p63"/>
            <p:cNvSpPr/>
            <p:nvPr/>
          </p:nvSpPr>
          <p:spPr>
            <a:xfrm>
              <a:off x="6225002" y="2615000"/>
              <a:ext cx="4059200"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pic>
        <p:nvPicPr>
          <p:cNvPr id="9" name="Picture 2">
            <a:extLst>
              <a:ext uri="{FF2B5EF4-FFF2-40B4-BE49-F238E27FC236}">
                <a16:creationId xmlns:a16="http://schemas.microsoft.com/office/drawing/2014/main" id="{F6A92DAA-D5F8-4F3A-8B9C-930DA371C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AF72167-A1C2-2F97-2FC8-AEFB1DC1E50E}"/>
              </a:ext>
            </a:extLst>
          </p:cNvPr>
          <p:cNvSpPr txBox="1"/>
          <p:nvPr/>
        </p:nvSpPr>
        <p:spPr>
          <a:xfrm>
            <a:off x="3282312" y="3015115"/>
            <a:ext cx="3209533" cy="830997"/>
          </a:xfrm>
          <a:prstGeom prst="rect">
            <a:avLst/>
          </a:prstGeom>
          <a:noFill/>
        </p:spPr>
        <p:txBody>
          <a:bodyPr wrap="none" rtlCol="0">
            <a:spAutoFit/>
          </a:bodyPr>
          <a:lstStyle/>
          <a:p>
            <a:pPr marL="171450" indent="-1714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Transformer Based Models</a:t>
            </a:r>
          </a:p>
          <a:p>
            <a:pPr marL="171450" indent="-1714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6 Encoder Layer, 6 Decoder Layer</a:t>
            </a:r>
          </a:p>
          <a:p>
            <a:pPr marL="171450" indent="-1714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12 attention heads</a:t>
            </a:r>
          </a:p>
        </p:txBody>
      </p:sp>
    </p:spTree>
    <p:extLst>
      <p:ext uri="{BB962C8B-B14F-4D97-AF65-F5344CB8AC3E}">
        <p14:creationId xmlns:p14="http://schemas.microsoft.com/office/powerpoint/2010/main" val="41207904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43</a:t>
            </a:fld>
            <a:endParaRPr/>
          </a:p>
        </p:txBody>
      </p:sp>
      <p:grpSp>
        <p:nvGrpSpPr>
          <p:cNvPr id="4" name="Group 3">
            <a:extLst>
              <a:ext uri="{FF2B5EF4-FFF2-40B4-BE49-F238E27FC236}">
                <a16:creationId xmlns:a16="http://schemas.microsoft.com/office/drawing/2014/main" id="{977DD302-1A85-423A-B040-022CD9F9758E}"/>
              </a:ext>
            </a:extLst>
          </p:cNvPr>
          <p:cNvGrpSpPr/>
          <p:nvPr/>
        </p:nvGrpSpPr>
        <p:grpSpPr>
          <a:xfrm>
            <a:off x="1384605" y="1324910"/>
            <a:ext cx="6622150" cy="1160370"/>
            <a:chOff x="1458513" y="1713413"/>
            <a:chExt cx="8829533" cy="1547160"/>
          </a:xfrm>
        </p:grpSpPr>
        <p:grpSp>
          <p:nvGrpSpPr>
            <p:cNvPr id="2" name="Group 1">
              <a:extLst>
                <a:ext uri="{FF2B5EF4-FFF2-40B4-BE49-F238E27FC236}">
                  <a16:creationId xmlns:a16="http://schemas.microsoft.com/office/drawing/2014/main" id="{FF7AF9EA-291D-40DD-8754-2DA7D85584B7}"/>
                </a:ext>
              </a:extLst>
            </p:cNvPr>
            <p:cNvGrpSpPr/>
            <p:nvPr/>
          </p:nvGrpSpPr>
          <p:grpSpPr>
            <a:xfrm>
              <a:off x="1458513" y="1713413"/>
              <a:ext cx="3191431" cy="1547160"/>
              <a:chOff x="1834328" y="1943100"/>
              <a:chExt cx="3962400" cy="2159000"/>
            </a:xfrm>
          </p:grpSpPr>
          <p:pic>
            <p:nvPicPr>
              <p:cNvPr id="641" name="Google Shape;641;p63"/>
              <p:cNvPicPr preferRelativeResize="0"/>
              <p:nvPr/>
            </p:nvPicPr>
            <p:blipFill rotWithShape="1">
              <a:blip r:embed="rId3">
                <a:alphaModFix/>
              </a:blip>
              <a:srcRect r="54378"/>
              <a:stretch/>
            </p:blipFill>
            <p:spPr>
              <a:xfrm>
                <a:off x="1898651" y="1943100"/>
                <a:ext cx="3829796"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grpSp>
        <p:sp>
          <p:nvSpPr>
            <p:cNvPr id="3" name="TextBox 2">
              <a:extLst>
                <a:ext uri="{FF2B5EF4-FFF2-40B4-BE49-F238E27FC236}">
                  <a16:creationId xmlns:a16="http://schemas.microsoft.com/office/drawing/2014/main" id="{DB4A19C5-8F08-43DC-B86B-B0DE80836D77}"/>
                </a:ext>
              </a:extLst>
            </p:cNvPr>
            <p:cNvSpPr txBox="1"/>
            <p:nvPr/>
          </p:nvSpPr>
          <p:spPr>
            <a:xfrm>
              <a:off x="4971976" y="1763718"/>
              <a:ext cx="5316070" cy="1477328"/>
            </a:xfrm>
            <a:prstGeom prst="rect">
              <a:avLst/>
            </a:prstGeom>
            <a:noFill/>
          </p:spPr>
          <p:txBody>
            <a:bodyPr wrap="square" rtlCol="0">
              <a:spAutoFit/>
            </a:bodyPr>
            <a:lstStyle/>
            <a:p>
              <a:pPr marL="257175" indent="-257175">
                <a:buFont typeface="+mj-lt"/>
                <a:buAutoNum type="arabicPeriod"/>
              </a:pPr>
              <a:r>
                <a:rPr lang="en-US" sz="1650" b="1" dirty="0">
                  <a:latin typeface="Times New Roman" panose="02020603050405020304" pitchFamily="18" charset="0"/>
                  <a:cs typeface="Times New Roman" panose="02020603050405020304" pitchFamily="18" charset="0"/>
                </a:rPr>
                <a:t>Read</a:t>
              </a:r>
              <a:r>
                <a:rPr lang="en-US" sz="1650" dirty="0">
                  <a:latin typeface="Times New Roman" panose="02020603050405020304" pitchFamily="18" charset="0"/>
                  <a:cs typeface="Times New Roman" panose="02020603050405020304" pitchFamily="18" charset="0"/>
                </a:rPr>
                <a:t> Code.</a:t>
              </a:r>
            </a:p>
            <a:p>
              <a:pPr marL="257175" indent="-257175">
                <a:buFont typeface="+mj-lt"/>
                <a:buAutoNum type="arabicPeriod"/>
              </a:pPr>
              <a:r>
                <a:rPr lang="en-US" sz="1650" b="1" dirty="0">
                  <a:latin typeface="Times New Roman" panose="02020603050405020304" pitchFamily="18" charset="0"/>
                  <a:cs typeface="Times New Roman" panose="02020603050405020304" pitchFamily="18" charset="0"/>
                </a:rPr>
                <a:t>Understands</a:t>
              </a:r>
              <a:r>
                <a:rPr lang="en-US" sz="1650" dirty="0">
                  <a:latin typeface="Times New Roman" panose="02020603050405020304" pitchFamily="18" charset="0"/>
                  <a:cs typeface="Times New Roman" panose="02020603050405020304" pitchFamily="18" charset="0"/>
                </a:rPr>
                <a:t> Code.</a:t>
              </a:r>
            </a:p>
            <a:p>
              <a:pPr marL="257175" indent="-257175">
                <a:buFont typeface="+mj-lt"/>
                <a:buAutoNum type="arabicPeriod"/>
              </a:pPr>
              <a:r>
                <a:rPr lang="en-US" sz="1650" b="1" dirty="0">
                  <a:latin typeface="Times New Roman" panose="02020603050405020304" pitchFamily="18" charset="0"/>
                  <a:cs typeface="Times New Roman" panose="02020603050405020304" pitchFamily="18" charset="0"/>
                </a:rPr>
                <a:t>Reason</a:t>
              </a:r>
              <a:r>
                <a:rPr lang="en-US" sz="1650" dirty="0">
                  <a:latin typeface="Times New Roman" panose="02020603050405020304" pitchFamily="18" charset="0"/>
                  <a:cs typeface="Times New Roman" panose="02020603050405020304" pitchFamily="18" charset="0"/>
                </a:rPr>
                <a:t> about any errors in code.</a:t>
              </a:r>
            </a:p>
            <a:p>
              <a:pPr marL="257175" indent="-257175">
                <a:buFont typeface="+mj-lt"/>
                <a:buAutoNum type="arabicPeriod"/>
              </a:pPr>
              <a:r>
                <a:rPr lang="en-US" sz="1650" b="1" dirty="0">
                  <a:latin typeface="Times New Roman" panose="02020603050405020304" pitchFamily="18" charset="0"/>
                  <a:cs typeface="Times New Roman" panose="02020603050405020304" pitchFamily="18" charset="0"/>
                </a:rPr>
                <a:t>Learns</a:t>
              </a:r>
              <a:r>
                <a:rPr lang="en-US" sz="1650" dirty="0">
                  <a:latin typeface="Times New Roman" panose="02020603050405020304" pitchFamily="18" charset="0"/>
                  <a:cs typeface="Times New Roman" panose="02020603050405020304" pitchFamily="18" charset="0"/>
                </a:rPr>
                <a:t> robust </a:t>
              </a:r>
              <a:r>
                <a:rPr lang="en-US" sz="1650" b="1" dirty="0">
                  <a:latin typeface="Times New Roman" panose="02020603050405020304" pitchFamily="18" charset="0"/>
                  <a:cs typeface="Times New Roman" panose="02020603050405020304" pitchFamily="18" charset="0"/>
                </a:rPr>
                <a:t>representation</a:t>
              </a:r>
            </a:p>
          </p:txBody>
        </p:sp>
      </p:grpSp>
      <p:grpSp>
        <p:nvGrpSpPr>
          <p:cNvPr id="9" name="Group 8">
            <a:extLst>
              <a:ext uri="{FF2B5EF4-FFF2-40B4-BE49-F238E27FC236}">
                <a16:creationId xmlns:a16="http://schemas.microsoft.com/office/drawing/2014/main" id="{1BAAEA2E-CE12-49F0-8D7B-948B79BF6594}"/>
              </a:ext>
            </a:extLst>
          </p:cNvPr>
          <p:cNvGrpSpPr/>
          <p:nvPr/>
        </p:nvGrpSpPr>
        <p:grpSpPr>
          <a:xfrm>
            <a:off x="1384604" y="3178461"/>
            <a:ext cx="6622149" cy="1175248"/>
            <a:chOff x="1945532" y="2562736"/>
            <a:chExt cx="8829532" cy="1566997"/>
          </a:xfrm>
        </p:grpSpPr>
        <p:sp>
          <p:nvSpPr>
            <p:cNvPr id="10" name="TextBox 9">
              <a:extLst>
                <a:ext uri="{FF2B5EF4-FFF2-40B4-BE49-F238E27FC236}">
                  <a16:creationId xmlns:a16="http://schemas.microsoft.com/office/drawing/2014/main" id="{C4758C20-61F9-49A5-AB40-E143BA19ACA4}"/>
                </a:ext>
              </a:extLst>
            </p:cNvPr>
            <p:cNvSpPr txBox="1"/>
            <p:nvPr/>
          </p:nvSpPr>
          <p:spPr>
            <a:xfrm>
              <a:off x="5458993" y="3050399"/>
              <a:ext cx="5316071" cy="800218"/>
            </a:xfrm>
            <a:prstGeom prst="rect">
              <a:avLst/>
            </a:prstGeom>
            <a:noFill/>
          </p:spPr>
          <p:txBody>
            <a:bodyPr wrap="square" rtlCol="0">
              <a:spAutoFit/>
            </a:bodyPr>
            <a:lstStyle/>
            <a:p>
              <a:pPr marL="257175" indent="-257175">
                <a:buFont typeface="+mj-lt"/>
                <a:buAutoNum type="arabicPeriod"/>
              </a:pPr>
              <a:r>
                <a:rPr lang="en-US" sz="1650" dirty="0">
                  <a:latin typeface="Times New Roman" panose="02020603050405020304" pitchFamily="18" charset="0"/>
                  <a:cs typeface="Times New Roman" panose="02020603050405020304" pitchFamily="18" charset="0"/>
                </a:rPr>
                <a:t>Generate Code.</a:t>
              </a:r>
            </a:p>
            <a:p>
              <a:pPr marL="257175" indent="-257175">
                <a:buFont typeface="+mj-lt"/>
                <a:buAutoNum type="arabicPeriod"/>
              </a:pPr>
              <a:r>
                <a:rPr lang="en-US" sz="1650" dirty="0">
                  <a:latin typeface="Times New Roman" panose="02020603050405020304" pitchFamily="18" charset="0"/>
                  <a:cs typeface="Times New Roman" panose="02020603050405020304" pitchFamily="18" charset="0"/>
                </a:rPr>
                <a:t>Learns </a:t>
              </a:r>
              <a:r>
                <a:rPr lang="en-US" sz="1650" b="1" dirty="0">
                  <a:latin typeface="Times New Roman" panose="02020603050405020304" pitchFamily="18" charset="0"/>
                  <a:cs typeface="Times New Roman" panose="02020603050405020304" pitchFamily="18" charset="0"/>
                </a:rPr>
                <a:t>Coding Patterns</a:t>
              </a:r>
              <a:r>
                <a:rPr lang="en-US" sz="1650" dirty="0">
                  <a:latin typeface="Times New Roman" panose="02020603050405020304" pitchFamily="18" charset="0"/>
                  <a:cs typeface="Times New Roman" panose="02020603050405020304" pitchFamily="18" charset="0"/>
                </a:rPr>
                <a:t>. </a:t>
              </a:r>
            </a:p>
          </p:txBody>
        </p:sp>
        <p:grpSp>
          <p:nvGrpSpPr>
            <p:cNvPr id="11" name="Group 10">
              <a:extLst>
                <a:ext uri="{FF2B5EF4-FFF2-40B4-BE49-F238E27FC236}">
                  <a16:creationId xmlns:a16="http://schemas.microsoft.com/office/drawing/2014/main" id="{52A6BCCE-410B-4C41-98E6-1648144ED179}"/>
                </a:ext>
              </a:extLst>
            </p:cNvPr>
            <p:cNvGrpSpPr/>
            <p:nvPr/>
          </p:nvGrpSpPr>
          <p:grpSpPr>
            <a:xfrm>
              <a:off x="1945532" y="2562736"/>
              <a:ext cx="3252623" cy="1566997"/>
              <a:chOff x="1174194" y="2355478"/>
              <a:chExt cx="4179603" cy="2159000"/>
            </a:xfrm>
          </p:grpSpPr>
          <p:pic>
            <p:nvPicPr>
              <p:cNvPr id="12" name="Google Shape;641;p63">
                <a:extLst>
                  <a:ext uri="{FF2B5EF4-FFF2-40B4-BE49-F238E27FC236}">
                    <a16:creationId xmlns:a16="http://schemas.microsoft.com/office/drawing/2014/main" id="{328A162B-9E92-4282-854D-66E012578AD6}"/>
                  </a:ext>
                </a:extLst>
              </p:cNvPr>
              <p:cNvPicPr preferRelativeResize="0"/>
              <p:nvPr/>
            </p:nvPicPr>
            <p:blipFill rotWithShape="1">
              <a:blip r:embed="rId3">
                <a:alphaModFix/>
              </a:blip>
              <a:srcRect l="50321"/>
              <a:stretch/>
            </p:blipFill>
            <p:spPr>
              <a:xfrm>
                <a:off x="1183342" y="2355478"/>
                <a:ext cx="4170455" cy="2159000"/>
              </a:xfrm>
              <a:prstGeom prst="rect">
                <a:avLst/>
              </a:prstGeom>
              <a:noFill/>
              <a:ln>
                <a:noFill/>
              </a:ln>
            </p:spPr>
          </p:pic>
          <p:sp>
            <p:nvSpPr>
              <p:cNvPr id="13" name="Google Shape;645;p63">
                <a:extLst>
                  <a:ext uri="{FF2B5EF4-FFF2-40B4-BE49-F238E27FC236}">
                    <a16:creationId xmlns:a16="http://schemas.microsoft.com/office/drawing/2014/main" id="{22EA15C6-E50C-4029-8ED2-4A9616F05305}"/>
                  </a:ext>
                </a:extLst>
              </p:cNvPr>
              <p:cNvSpPr/>
              <p:nvPr/>
            </p:nvSpPr>
            <p:spPr>
              <a:xfrm>
                <a:off x="1174194" y="3027378"/>
                <a:ext cx="4170455"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grpSp>
      <p:pic>
        <p:nvPicPr>
          <p:cNvPr id="14" name="Picture 2">
            <a:extLst>
              <a:ext uri="{FF2B5EF4-FFF2-40B4-BE49-F238E27FC236}">
                <a16:creationId xmlns:a16="http://schemas.microsoft.com/office/drawing/2014/main" id="{1D456038-E665-48CF-B42A-3E6A62C76F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31;p32">
            <a:extLst>
              <a:ext uri="{FF2B5EF4-FFF2-40B4-BE49-F238E27FC236}">
                <a16:creationId xmlns:a16="http://schemas.microsoft.com/office/drawing/2014/main" id="{29EB05DF-1921-23DC-8CA5-61B69968678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Components</a:t>
            </a:r>
          </a:p>
        </p:txBody>
      </p:sp>
    </p:spTree>
    <p:extLst>
      <p:ext uri="{BB962C8B-B14F-4D97-AF65-F5344CB8AC3E}">
        <p14:creationId xmlns:p14="http://schemas.microsoft.com/office/powerpoint/2010/main" val="6305860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5DFA6-FA41-473D-BA71-AA97D6F3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86" y="1105865"/>
            <a:ext cx="2028619" cy="1338613"/>
          </a:xfrm>
          <a:prstGeom prst="rect">
            <a:avLst/>
          </a:prstGeom>
        </p:spPr>
      </p:pic>
      <p:cxnSp>
        <p:nvCxnSpPr>
          <p:cNvPr id="12" name="Straight Arrow Connector 11">
            <a:extLst>
              <a:ext uri="{FF2B5EF4-FFF2-40B4-BE49-F238E27FC236}">
                <a16:creationId xmlns:a16="http://schemas.microsoft.com/office/drawing/2014/main" id="{2E26F690-C566-47D9-8B53-022412DF0F0A}"/>
              </a:ext>
            </a:extLst>
          </p:cNvPr>
          <p:cNvCxnSpPr/>
          <p:nvPr/>
        </p:nvCxnSpPr>
        <p:spPr>
          <a:xfrm>
            <a:off x="3408830" y="1775171"/>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F7D416-D697-4D40-AACC-B4AF1FE1673E}"/>
              </a:ext>
            </a:extLst>
          </p:cNvPr>
          <p:cNvCxnSpPr/>
          <p:nvPr/>
        </p:nvCxnSpPr>
        <p:spPr>
          <a:xfrm>
            <a:off x="5015753" y="1757205"/>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44E01E-6965-4F7A-84DC-20D4A9F4F0E9}"/>
              </a:ext>
            </a:extLst>
          </p:cNvPr>
          <p:cNvSpPr txBox="1"/>
          <p:nvPr/>
        </p:nvSpPr>
        <p:spPr>
          <a:xfrm>
            <a:off x="1633818" y="2320479"/>
            <a:ext cx="1069041" cy="253916"/>
          </a:xfrm>
          <a:prstGeom prst="rect">
            <a:avLst/>
          </a:prstGeom>
          <a:noFill/>
        </p:spPr>
        <p:txBody>
          <a:bodyPr wrap="square" rtlCol="0">
            <a:spAutoFit/>
          </a:bodyPr>
          <a:lstStyle/>
          <a:p>
            <a:r>
              <a:rPr lang="en-US" sz="1050" dirty="0"/>
              <a:t>Correct Code</a:t>
            </a:r>
          </a:p>
        </p:txBody>
      </p:sp>
      <p:grpSp>
        <p:nvGrpSpPr>
          <p:cNvPr id="27" name="Group 26">
            <a:extLst>
              <a:ext uri="{FF2B5EF4-FFF2-40B4-BE49-F238E27FC236}">
                <a16:creationId xmlns:a16="http://schemas.microsoft.com/office/drawing/2014/main" id="{1DA470D5-A12D-47C8-A13B-733E6A244470}"/>
              </a:ext>
            </a:extLst>
          </p:cNvPr>
          <p:cNvGrpSpPr/>
          <p:nvPr/>
        </p:nvGrpSpPr>
        <p:grpSpPr>
          <a:xfrm>
            <a:off x="5866698" y="1105864"/>
            <a:ext cx="2028620" cy="1467691"/>
            <a:chOff x="7822263" y="2050955"/>
            <a:chExt cx="2704827" cy="1956921"/>
          </a:xfrm>
        </p:grpSpPr>
        <p:pic>
          <p:nvPicPr>
            <p:cNvPr id="10" name="Picture 9">
              <a:extLst>
                <a:ext uri="{FF2B5EF4-FFF2-40B4-BE49-F238E27FC236}">
                  <a16:creationId xmlns:a16="http://schemas.microsoft.com/office/drawing/2014/main" id="{A4735862-02AA-40F8-BF33-51637F174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263" y="2050955"/>
              <a:ext cx="2704827" cy="1784818"/>
            </a:xfrm>
            <a:prstGeom prst="rect">
              <a:avLst/>
            </a:prstGeom>
          </p:spPr>
        </p:pic>
        <p:sp>
          <p:nvSpPr>
            <p:cNvPr id="15" name="TextBox 14">
              <a:extLst>
                <a:ext uri="{FF2B5EF4-FFF2-40B4-BE49-F238E27FC236}">
                  <a16:creationId xmlns:a16="http://schemas.microsoft.com/office/drawing/2014/main" id="{EF11D223-3018-4A25-BE12-B773C1FCD549}"/>
                </a:ext>
              </a:extLst>
            </p:cNvPr>
            <p:cNvSpPr txBox="1"/>
            <p:nvPr/>
          </p:nvSpPr>
          <p:spPr>
            <a:xfrm>
              <a:off x="8265459" y="3669321"/>
              <a:ext cx="1425388" cy="338555"/>
            </a:xfrm>
            <a:prstGeom prst="rect">
              <a:avLst/>
            </a:prstGeom>
            <a:noFill/>
          </p:spPr>
          <p:txBody>
            <a:bodyPr wrap="square" rtlCol="0">
              <a:spAutoFit/>
            </a:bodyPr>
            <a:lstStyle/>
            <a:p>
              <a:r>
                <a:rPr lang="en-US" sz="1050" dirty="0"/>
                <a:t>Noisy Code</a:t>
              </a:r>
            </a:p>
          </p:txBody>
        </p:sp>
      </p:grpSp>
      <p:sp>
        <p:nvSpPr>
          <p:cNvPr id="16" name="Google Shape;644;p63">
            <a:extLst>
              <a:ext uri="{FF2B5EF4-FFF2-40B4-BE49-F238E27FC236}">
                <a16:creationId xmlns:a16="http://schemas.microsoft.com/office/drawing/2014/main" id="{EBFEBC06-B2BD-4806-81EF-90AC8AFB00E8}"/>
              </a:ext>
            </a:extLst>
          </p:cNvPr>
          <p:cNvSpPr/>
          <p:nvPr/>
        </p:nvSpPr>
        <p:spPr>
          <a:xfrm>
            <a:off x="4847779" y="3060426"/>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500" b="1" dirty="0">
                <a:latin typeface="Courier New"/>
                <a:ea typeface="Courier New"/>
                <a:cs typeface="Courier New"/>
                <a:sym typeface="Courier New"/>
              </a:rPr>
              <a:t>Encoder</a:t>
            </a:r>
            <a:endParaRPr sz="250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F1BEE5C3-0F65-4579-8D36-8BC12B1F01FD}"/>
              </a:ext>
            </a:extLst>
          </p:cNvPr>
          <p:cNvSpPr/>
          <p:nvPr/>
        </p:nvSpPr>
        <p:spPr>
          <a:xfrm>
            <a:off x="850220" y="3060426"/>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400" b="1" dirty="0">
                <a:latin typeface="Courier New"/>
                <a:ea typeface="Courier New"/>
                <a:cs typeface="Courier New"/>
                <a:sym typeface="Courier New"/>
              </a:rPr>
              <a:t>Decoder</a:t>
            </a:r>
            <a:endParaRPr sz="240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2C7EBFE4-A2F6-41B3-81EA-00D135D91E23}"/>
              </a:ext>
            </a:extLst>
          </p:cNvPr>
          <p:cNvSpPr/>
          <p:nvPr/>
        </p:nvSpPr>
        <p:spPr>
          <a:xfrm>
            <a:off x="6387354" y="2660471"/>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row: Down 19">
            <a:extLst>
              <a:ext uri="{FF2B5EF4-FFF2-40B4-BE49-F238E27FC236}">
                <a16:creationId xmlns:a16="http://schemas.microsoft.com/office/drawing/2014/main" id="{92B4C6F3-181E-4B85-A971-413F2CEC3A7A}"/>
              </a:ext>
            </a:extLst>
          </p:cNvPr>
          <p:cNvSpPr/>
          <p:nvPr/>
        </p:nvSpPr>
        <p:spPr>
          <a:xfrm rot="10800000">
            <a:off x="2259105" y="2648744"/>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20">
            <a:extLst>
              <a:ext uri="{FF2B5EF4-FFF2-40B4-BE49-F238E27FC236}">
                <a16:creationId xmlns:a16="http://schemas.microsoft.com/office/drawing/2014/main" id="{6CFD2E2F-6F86-4E24-9464-B6A28CC44B50}"/>
              </a:ext>
            </a:extLst>
          </p:cNvPr>
          <p:cNvCxnSpPr>
            <a:cxnSpLocks/>
            <a:stCxn id="16" idx="1"/>
            <a:endCxn id="17" idx="3"/>
          </p:cNvCxnSpPr>
          <p:nvPr/>
        </p:nvCxnSpPr>
        <p:spPr>
          <a:xfrm flipH="1">
            <a:off x="3894620" y="3366126"/>
            <a:ext cx="953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F3E1C2D-57C5-4B4E-A7E0-06CFF6CBC26C}"/>
              </a:ext>
            </a:extLst>
          </p:cNvPr>
          <p:cNvGrpSpPr/>
          <p:nvPr/>
        </p:nvGrpSpPr>
        <p:grpSpPr>
          <a:xfrm>
            <a:off x="3981805" y="1464959"/>
            <a:ext cx="1180391" cy="870747"/>
            <a:chOff x="5309073" y="2529750"/>
            <a:chExt cx="1573855" cy="1160996"/>
          </a:xfrm>
        </p:grpSpPr>
        <p:pic>
          <p:nvPicPr>
            <p:cNvPr id="9" name="Picture 8">
              <a:extLst>
                <a:ext uri="{FF2B5EF4-FFF2-40B4-BE49-F238E27FC236}">
                  <a16:creationId xmlns:a16="http://schemas.microsoft.com/office/drawing/2014/main" id="{D065040F-7EE2-44BA-AF16-8148280EA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24" name="TextBox 23">
              <a:extLst>
                <a:ext uri="{FF2B5EF4-FFF2-40B4-BE49-F238E27FC236}">
                  <a16:creationId xmlns:a16="http://schemas.microsoft.com/office/drawing/2014/main" id="{7CF0135C-D0AB-4ABD-8469-2604126F9698}"/>
                </a:ext>
              </a:extLst>
            </p:cNvPr>
            <p:cNvSpPr txBox="1"/>
            <p:nvPr/>
          </p:nvSpPr>
          <p:spPr>
            <a:xfrm>
              <a:off x="5309073" y="3352191"/>
              <a:ext cx="1573855" cy="338555"/>
            </a:xfrm>
            <a:prstGeom prst="rect">
              <a:avLst/>
            </a:prstGeom>
            <a:noFill/>
          </p:spPr>
          <p:txBody>
            <a:bodyPr wrap="square" rtlCol="0">
              <a:spAutoFit/>
            </a:bodyPr>
            <a:lstStyle/>
            <a:p>
              <a:pPr algn="ctr"/>
              <a:r>
                <a:rPr lang="en-US" sz="1050" dirty="0"/>
                <a:t>Noise Injector</a:t>
              </a:r>
            </a:p>
          </p:txBody>
        </p:sp>
      </p:grpSp>
      <p:sp>
        <p:nvSpPr>
          <p:cNvPr id="25" name="TextBox 24">
            <a:extLst>
              <a:ext uri="{FF2B5EF4-FFF2-40B4-BE49-F238E27FC236}">
                <a16:creationId xmlns:a16="http://schemas.microsoft.com/office/drawing/2014/main" id="{BD75A4B4-F299-4A56-BF9E-C9BDA86BFC2B}"/>
              </a:ext>
            </a:extLst>
          </p:cNvPr>
          <p:cNvSpPr txBox="1"/>
          <p:nvPr/>
        </p:nvSpPr>
        <p:spPr>
          <a:xfrm>
            <a:off x="3781004" y="3580655"/>
            <a:ext cx="1180391" cy="369332"/>
          </a:xfrm>
          <a:prstGeom prst="rect">
            <a:avLst/>
          </a:prstGeom>
          <a:noFill/>
        </p:spPr>
        <p:txBody>
          <a:bodyPr wrap="square" rtlCol="0">
            <a:spAutoFit/>
          </a:bodyPr>
          <a:lstStyle/>
          <a:p>
            <a:pPr algn="ctr"/>
            <a:r>
              <a:rPr lang="en-US" sz="1800" dirty="0"/>
              <a:t>PLBART</a:t>
            </a:r>
          </a:p>
        </p:txBody>
      </p:sp>
      <p:sp>
        <p:nvSpPr>
          <p:cNvPr id="22" name="Slide Number Placeholder 1">
            <a:extLst>
              <a:ext uri="{FF2B5EF4-FFF2-40B4-BE49-F238E27FC236}">
                <a16:creationId xmlns:a16="http://schemas.microsoft.com/office/drawing/2014/main" id="{B0906679-13ED-4ECA-9145-619BDD1BB41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44</a:t>
            </a:fld>
            <a:endParaRPr lang="en" sz="900" dirty="0"/>
          </a:p>
        </p:txBody>
      </p:sp>
      <p:sp>
        <p:nvSpPr>
          <p:cNvPr id="23" name="TextBox 22">
            <a:extLst>
              <a:ext uri="{FF2B5EF4-FFF2-40B4-BE49-F238E27FC236}">
                <a16:creationId xmlns:a16="http://schemas.microsoft.com/office/drawing/2014/main" id="{0D0E53CA-B3B3-4F9B-9D65-6B05BBD05725}"/>
              </a:ext>
            </a:extLst>
          </p:cNvPr>
          <p:cNvSpPr txBox="1"/>
          <p:nvPr/>
        </p:nvSpPr>
        <p:spPr>
          <a:xfrm>
            <a:off x="1056416" y="4035049"/>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Masking</a:t>
            </a:r>
          </a:p>
        </p:txBody>
      </p:sp>
      <p:sp>
        <p:nvSpPr>
          <p:cNvPr id="29" name="TextBox 28">
            <a:extLst>
              <a:ext uri="{FF2B5EF4-FFF2-40B4-BE49-F238E27FC236}">
                <a16:creationId xmlns:a16="http://schemas.microsoft.com/office/drawing/2014/main" id="{81893B4D-A16F-417A-A618-DC42809207A3}"/>
              </a:ext>
            </a:extLst>
          </p:cNvPr>
          <p:cNvSpPr txBox="1"/>
          <p:nvPr/>
        </p:nvSpPr>
        <p:spPr>
          <a:xfrm>
            <a:off x="3721885" y="403047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Deletion</a:t>
            </a:r>
          </a:p>
        </p:txBody>
      </p:sp>
      <p:sp>
        <p:nvSpPr>
          <p:cNvPr id="30" name="TextBox 29">
            <a:extLst>
              <a:ext uri="{FF2B5EF4-FFF2-40B4-BE49-F238E27FC236}">
                <a16:creationId xmlns:a16="http://schemas.microsoft.com/office/drawing/2014/main" id="{6EF26793-9690-4F07-95F6-E95F6963A9A1}"/>
              </a:ext>
            </a:extLst>
          </p:cNvPr>
          <p:cNvSpPr txBox="1"/>
          <p:nvPr/>
        </p:nvSpPr>
        <p:spPr>
          <a:xfrm>
            <a:off x="6387354" y="403047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Infilling</a:t>
            </a:r>
          </a:p>
        </p:txBody>
      </p:sp>
      <p:pic>
        <p:nvPicPr>
          <p:cNvPr id="31" name="Picture 2">
            <a:extLst>
              <a:ext uri="{FF2B5EF4-FFF2-40B4-BE49-F238E27FC236}">
                <a16:creationId xmlns:a16="http://schemas.microsoft.com/office/drawing/2014/main" id="{0EB1FAFA-3FEA-46A2-9FBD-68FF42D173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31;p32">
            <a:extLst>
              <a:ext uri="{FF2B5EF4-FFF2-40B4-BE49-F238E27FC236}">
                <a16:creationId xmlns:a16="http://schemas.microsoft.com/office/drawing/2014/main" id="{3E16AF72-6AE3-221D-9008-78A6F880799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Tree>
    <p:extLst>
      <p:ext uri="{BB962C8B-B14F-4D97-AF65-F5344CB8AC3E}">
        <p14:creationId xmlns:p14="http://schemas.microsoft.com/office/powerpoint/2010/main" val="2065242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9" grpId="0"/>
      <p:bldP spid="3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45</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30860" y="1107627"/>
            <a:ext cx="2730865"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Token</a:t>
            </a:r>
            <a:r>
              <a:rPr lang="en-US" sz="2400" dirty="0">
                <a:latin typeface="Times New Roman" panose="02020603050405020304" pitchFamily="18" charset="0"/>
                <a:cs typeface="Times New Roman" panose="02020603050405020304" pitchFamily="18" charset="0"/>
              </a:rPr>
              <a:t> Masking</a:t>
            </a:r>
          </a:p>
        </p:txBody>
      </p:sp>
      <p:pic>
        <p:nvPicPr>
          <p:cNvPr id="7" name="Picture 6">
            <a:extLst>
              <a:ext uri="{FF2B5EF4-FFF2-40B4-BE49-F238E27FC236}">
                <a16:creationId xmlns:a16="http://schemas.microsoft.com/office/drawing/2014/main" id="{6C7C0547-C11C-4E2D-B456-7DB61C7D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14" y="1601389"/>
            <a:ext cx="3086417" cy="1783715"/>
          </a:xfrm>
          <a:prstGeom prst="rect">
            <a:avLst/>
          </a:prstGeom>
          <a:ln>
            <a:noFill/>
          </a:ln>
        </p:spPr>
      </p:pic>
      <p:pic>
        <p:nvPicPr>
          <p:cNvPr id="10" name="Picture 9">
            <a:extLst>
              <a:ext uri="{FF2B5EF4-FFF2-40B4-BE49-F238E27FC236}">
                <a16:creationId xmlns:a16="http://schemas.microsoft.com/office/drawing/2014/main" id="{A89A5EBE-6D03-43FA-928C-3ADCFA64B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9" y="1586357"/>
            <a:ext cx="2871263" cy="1894643"/>
          </a:xfrm>
          <a:prstGeom prst="rect">
            <a:avLst/>
          </a:prstGeom>
        </p:spPr>
      </p:pic>
      <p:pic>
        <p:nvPicPr>
          <p:cNvPr id="15" name="Picture 2">
            <a:extLst>
              <a:ext uri="{FF2B5EF4-FFF2-40B4-BE49-F238E27FC236}">
                <a16:creationId xmlns:a16="http://schemas.microsoft.com/office/drawing/2014/main" id="{94083A6C-0F79-441D-84E6-4C239F9416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B82193B6-794F-DCE0-B148-9F76CC1FAFB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4" name="Group 3">
            <a:extLst>
              <a:ext uri="{FF2B5EF4-FFF2-40B4-BE49-F238E27FC236}">
                <a16:creationId xmlns:a16="http://schemas.microsoft.com/office/drawing/2014/main" id="{7D757D2B-3D8C-06AC-EFFF-C27FA3507546}"/>
              </a:ext>
            </a:extLst>
          </p:cNvPr>
          <p:cNvGrpSpPr/>
          <p:nvPr/>
        </p:nvGrpSpPr>
        <p:grpSpPr>
          <a:xfrm>
            <a:off x="3231178" y="3136899"/>
            <a:ext cx="2871263" cy="1561576"/>
            <a:chOff x="3231178" y="3136899"/>
            <a:chExt cx="2871263" cy="1561576"/>
          </a:xfrm>
        </p:grpSpPr>
        <p:sp>
          <p:nvSpPr>
            <p:cNvPr id="8" name="Arrow: Bent 7">
              <a:extLst>
                <a:ext uri="{FF2B5EF4-FFF2-40B4-BE49-F238E27FC236}">
                  <a16:creationId xmlns:a16="http://schemas.microsoft.com/office/drawing/2014/main" id="{0FED07A1-354A-4B27-AFEB-E4C9B0C427A9}"/>
                </a:ext>
              </a:extLst>
            </p:cNvPr>
            <p:cNvSpPr/>
            <p:nvPr/>
          </p:nvSpPr>
          <p:spPr>
            <a:xfrm rot="10800000" flipH="1">
              <a:off x="3231178" y="3463993"/>
              <a:ext cx="461096" cy="495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8" name="Arrow: Bent 17">
              <a:extLst>
                <a:ext uri="{FF2B5EF4-FFF2-40B4-BE49-F238E27FC236}">
                  <a16:creationId xmlns:a16="http://schemas.microsoft.com/office/drawing/2014/main" id="{F0A48613-C98A-4065-8D42-B5DC1AC7EB8D}"/>
                </a:ext>
              </a:extLst>
            </p:cNvPr>
            <p:cNvSpPr/>
            <p:nvPr/>
          </p:nvSpPr>
          <p:spPr>
            <a:xfrm rot="5400000" flipH="1">
              <a:off x="5624561" y="3481166"/>
              <a:ext cx="467742" cy="4880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1" name="TextBox 10">
              <a:extLst>
                <a:ext uri="{FF2B5EF4-FFF2-40B4-BE49-F238E27FC236}">
                  <a16:creationId xmlns:a16="http://schemas.microsoft.com/office/drawing/2014/main" id="{A5D16CD6-137E-4F15-B56F-F8389857DF4D}"/>
                </a:ext>
              </a:extLst>
            </p:cNvPr>
            <p:cNvSpPr txBox="1"/>
            <p:nvPr/>
          </p:nvSpPr>
          <p:spPr>
            <a:xfrm>
              <a:off x="4309890" y="4442469"/>
              <a:ext cx="704527" cy="256006"/>
            </a:xfrm>
            <a:prstGeom prst="rect">
              <a:avLst/>
            </a:prstGeom>
            <a:noFill/>
          </p:spPr>
          <p:txBody>
            <a:bodyPr wrap="none" rtlCol="0">
              <a:spAutoFit/>
            </a:bodyPr>
            <a:lstStyle/>
            <a:p>
              <a:r>
                <a:rPr lang="en-US" sz="1050" dirty="0"/>
                <a:t>PLBART</a:t>
              </a:r>
            </a:p>
          </p:txBody>
        </p:sp>
        <p:pic>
          <p:nvPicPr>
            <p:cNvPr id="3" name="Picture 2">
              <a:extLst>
                <a:ext uri="{FF2B5EF4-FFF2-40B4-BE49-F238E27FC236}">
                  <a16:creationId xmlns:a16="http://schemas.microsoft.com/office/drawing/2014/main" id="{02A7F795-D37F-9601-6825-807CA2E21647}"/>
                </a:ext>
              </a:extLst>
            </p:cNvPr>
            <p:cNvPicPr>
              <a:picLocks noChangeAspect="1"/>
            </p:cNvPicPr>
            <p:nvPr/>
          </p:nvPicPr>
          <p:blipFill>
            <a:blip r:embed="rId6"/>
            <a:stretch>
              <a:fillRect/>
            </a:stretch>
          </p:blipFill>
          <p:spPr>
            <a:xfrm>
              <a:off x="3791721" y="3136899"/>
              <a:ext cx="1721258" cy="1305570"/>
            </a:xfrm>
            <a:prstGeom prst="rect">
              <a:avLst/>
            </a:prstGeom>
          </p:spPr>
        </p:pic>
      </p:grpSp>
    </p:spTree>
    <p:extLst>
      <p:ext uri="{BB962C8B-B14F-4D97-AF65-F5344CB8AC3E}">
        <p14:creationId xmlns:p14="http://schemas.microsoft.com/office/powerpoint/2010/main" val="111437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46</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43855" y="1083201"/>
            <a:ext cx="233329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Token</a:t>
            </a:r>
            <a:r>
              <a:rPr lang="en-US" sz="2400" dirty="0">
                <a:latin typeface="Times New Roman" panose="02020603050405020304" pitchFamily="18" charset="0"/>
                <a:cs typeface="Times New Roman" panose="02020603050405020304" pitchFamily="18" charset="0"/>
              </a:rPr>
              <a:t> Deletion</a:t>
            </a:r>
          </a:p>
        </p:txBody>
      </p:sp>
      <p:pic>
        <p:nvPicPr>
          <p:cNvPr id="3" name="Picture 2">
            <a:extLst>
              <a:ext uri="{FF2B5EF4-FFF2-40B4-BE49-F238E27FC236}">
                <a16:creationId xmlns:a16="http://schemas.microsoft.com/office/drawing/2014/main" id="{D8CF0F07-70A4-4FEF-926F-12225AC15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15" y="1610343"/>
            <a:ext cx="2871263" cy="1894643"/>
          </a:xfrm>
          <a:prstGeom prst="rect">
            <a:avLst/>
          </a:prstGeom>
        </p:spPr>
      </p:pic>
      <p:pic>
        <p:nvPicPr>
          <p:cNvPr id="6" name="Picture 5">
            <a:extLst>
              <a:ext uri="{FF2B5EF4-FFF2-40B4-BE49-F238E27FC236}">
                <a16:creationId xmlns:a16="http://schemas.microsoft.com/office/drawing/2014/main" id="{7D4F0D4F-8708-4C19-A14A-DA4A6C5FE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684" y="1423758"/>
            <a:ext cx="2871263" cy="1894643"/>
          </a:xfrm>
          <a:prstGeom prst="rect">
            <a:avLst/>
          </a:prstGeom>
        </p:spPr>
      </p:pic>
      <p:pic>
        <p:nvPicPr>
          <p:cNvPr id="15" name="Picture 2">
            <a:extLst>
              <a:ext uri="{FF2B5EF4-FFF2-40B4-BE49-F238E27FC236}">
                <a16:creationId xmlns:a16="http://schemas.microsoft.com/office/drawing/2014/main" id="{7D2E6E76-7E47-4D8C-8C61-133776D614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1E46C578-7CC2-8618-A738-10A520EC5F2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14" name="Group 13">
            <a:extLst>
              <a:ext uri="{FF2B5EF4-FFF2-40B4-BE49-F238E27FC236}">
                <a16:creationId xmlns:a16="http://schemas.microsoft.com/office/drawing/2014/main" id="{0501FF11-2798-45B5-4026-BA4D7F5C6D9A}"/>
              </a:ext>
            </a:extLst>
          </p:cNvPr>
          <p:cNvGrpSpPr/>
          <p:nvPr/>
        </p:nvGrpSpPr>
        <p:grpSpPr>
          <a:xfrm>
            <a:off x="3231178" y="3136899"/>
            <a:ext cx="2871263" cy="1561576"/>
            <a:chOff x="3231178" y="3136899"/>
            <a:chExt cx="2871263" cy="1561576"/>
          </a:xfrm>
        </p:grpSpPr>
        <p:sp>
          <p:nvSpPr>
            <p:cNvPr id="17" name="Arrow: Bent 16">
              <a:extLst>
                <a:ext uri="{FF2B5EF4-FFF2-40B4-BE49-F238E27FC236}">
                  <a16:creationId xmlns:a16="http://schemas.microsoft.com/office/drawing/2014/main" id="{12732A13-58FC-B6B6-4D5F-0FC5DA964168}"/>
                </a:ext>
              </a:extLst>
            </p:cNvPr>
            <p:cNvSpPr/>
            <p:nvPr/>
          </p:nvSpPr>
          <p:spPr>
            <a:xfrm rot="10800000" flipH="1">
              <a:off x="3231178" y="3463993"/>
              <a:ext cx="461096" cy="495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8" name="Arrow: Bent 17">
              <a:extLst>
                <a:ext uri="{FF2B5EF4-FFF2-40B4-BE49-F238E27FC236}">
                  <a16:creationId xmlns:a16="http://schemas.microsoft.com/office/drawing/2014/main" id="{7779F4A4-34B7-3509-59AE-2260EF0CD954}"/>
                </a:ext>
              </a:extLst>
            </p:cNvPr>
            <p:cNvSpPr/>
            <p:nvPr/>
          </p:nvSpPr>
          <p:spPr>
            <a:xfrm rot="5400000" flipH="1">
              <a:off x="5624561" y="3481166"/>
              <a:ext cx="467742" cy="4880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9" name="TextBox 18">
              <a:extLst>
                <a:ext uri="{FF2B5EF4-FFF2-40B4-BE49-F238E27FC236}">
                  <a16:creationId xmlns:a16="http://schemas.microsoft.com/office/drawing/2014/main" id="{C2CA3831-5DC6-1D96-6602-60ECBA27C8B5}"/>
                </a:ext>
              </a:extLst>
            </p:cNvPr>
            <p:cNvSpPr txBox="1"/>
            <p:nvPr/>
          </p:nvSpPr>
          <p:spPr>
            <a:xfrm>
              <a:off x="4309890" y="4442469"/>
              <a:ext cx="704527" cy="256006"/>
            </a:xfrm>
            <a:prstGeom prst="rect">
              <a:avLst/>
            </a:prstGeom>
            <a:noFill/>
          </p:spPr>
          <p:txBody>
            <a:bodyPr wrap="none" rtlCol="0">
              <a:spAutoFit/>
            </a:bodyPr>
            <a:lstStyle/>
            <a:p>
              <a:r>
                <a:rPr lang="en-US" sz="1050" dirty="0"/>
                <a:t>PLBART</a:t>
              </a:r>
            </a:p>
          </p:txBody>
        </p:sp>
        <p:pic>
          <p:nvPicPr>
            <p:cNvPr id="26" name="Picture 25">
              <a:extLst>
                <a:ext uri="{FF2B5EF4-FFF2-40B4-BE49-F238E27FC236}">
                  <a16:creationId xmlns:a16="http://schemas.microsoft.com/office/drawing/2014/main" id="{2BFF3D27-9DCC-86E1-1D73-6263833D13A5}"/>
                </a:ext>
              </a:extLst>
            </p:cNvPr>
            <p:cNvPicPr>
              <a:picLocks noChangeAspect="1"/>
            </p:cNvPicPr>
            <p:nvPr/>
          </p:nvPicPr>
          <p:blipFill>
            <a:blip r:embed="rId6"/>
            <a:stretch>
              <a:fillRect/>
            </a:stretch>
          </p:blipFill>
          <p:spPr>
            <a:xfrm>
              <a:off x="3791721" y="3136899"/>
              <a:ext cx="1721258" cy="1305570"/>
            </a:xfrm>
            <a:prstGeom prst="rect">
              <a:avLst/>
            </a:prstGeom>
          </p:spPr>
        </p:pic>
      </p:grpSp>
    </p:spTree>
    <p:extLst>
      <p:ext uri="{BB962C8B-B14F-4D97-AF65-F5344CB8AC3E}">
        <p14:creationId xmlns:p14="http://schemas.microsoft.com/office/powerpoint/2010/main" val="707677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47</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078315"/>
            <a:ext cx="2206079"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Token</a:t>
            </a:r>
            <a:r>
              <a:rPr lang="en-US" sz="2400" dirty="0">
                <a:latin typeface="Times New Roman" panose="02020603050405020304" pitchFamily="18" charset="0"/>
                <a:cs typeface="Times New Roman" panose="02020603050405020304" pitchFamily="18" charset="0"/>
              </a:rPr>
              <a:t> Infilling</a:t>
            </a:r>
          </a:p>
        </p:txBody>
      </p:sp>
      <p:pic>
        <p:nvPicPr>
          <p:cNvPr id="4" name="Picture 3">
            <a:extLst>
              <a:ext uri="{FF2B5EF4-FFF2-40B4-BE49-F238E27FC236}">
                <a16:creationId xmlns:a16="http://schemas.microsoft.com/office/drawing/2014/main" id="{4056B168-5F0C-4497-9E22-D7E86AF60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20" y="1539980"/>
            <a:ext cx="2871263" cy="1894643"/>
          </a:xfrm>
          <a:prstGeom prst="rect">
            <a:avLst/>
          </a:prstGeom>
        </p:spPr>
      </p:pic>
      <p:pic>
        <p:nvPicPr>
          <p:cNvPr id="9" name="Picture 8">
            <a:extLst>
              <a:ext uri="{FF2B5EF4-FFF2-40B4-BE49-F238E27FC236}">
                <a16:creationId xmlns:a16="http://schemas.microsoft.com/office/drawing/2014/main" id="{CF88881B-66A2-4B61-85A4-942D9A4B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8" y="1248829"/>
            <a:ext cx="2871264" cy="1894643"/>
          </a:xfrm>
          <a:prstGeom prst="rect">
            <a:avLst/>
          </a:prstGeom>
        </p:spPr>
      </p:pic>
      <p:pic>
        <p:nvPicPr>
          <p:cNvPr id="15" name="Picture 2">
            <a:extLst>
              <a:ext uri="{FF2B5EF4-FFF2-40B4-BE49-F238E27FC236}">
                <a16:creationId xmlns:a16="http://schemas.microsoft.com/office/drawing/2014/main" id="{DCE60F32-0180-4083-9909-1CE6B2C24B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8653827F-9F64-F97F-6E57-EA38FCAD217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14" name="Group 13">
            <a:extLst>
              <a:ext uri="{FF2B5EF4-FFF2-40B4-BE49-F238E27FC236}">
                <a16:creationId xmlns:a16="http://schemas.microsoft.com/office/drawing/2014/main" id="{885EB726-EE33-3F5F-2AAC-56535B28F635}"/>
              </a:ext>
            </a:extLst>
          </p:cNvPr>
          <p:cNvGrpSpPr/>
          <p:nvPr/>
        </p:nvGrpSpPr>
        <p:grpSpPr>
          <a:xfrm>
            <a:off x="3218099" y="3136899"/>
            <a:ext cx="2871263" cy="1561576"/>
            <a:chOff x="3231178" y="3136899"/>
            <a:chExt cx="2871263" cy="1561576"/>
          </a:xfrm>
        </p:grpSpPr>
        <p:sp>
          <p:nvSpPr>
            <p:cNvPr id="18" name="Arrow: Bent 17">
              <a:extLst>
                <a:ext uri="{FF2B5EF4-FFF2-40B4-BE49-F238E27FC236}">
                  <a16:creationId xmlns:a16="http://schemas.microsoft.com/office/drawing/2014/main" id="{B42E0EBD-4946-22D1-D459-C56FAA86B6B9}"/>
                </a:ext>
              </a:extLst>
            </p:cNvPr>
            <p:cNvSpPr/>
            <p:nvPr/>
          </p:nvSpPr>
          <p:spPr>
            <a:xfrm rot="10800000" flipH="1">
              <a:off x="3231178" y="3463993"/>
              <a:ext cx="461096" cy="495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4" name="Arrow: Bent 23">
              <a:extLst>
                <a:ext uri="{FF2B5EF4-FFF2-40B4-BE49-F238E27FC236}">
                  <a16:creationId xmlns:a16="http://schemas.microsoft.com/office/drawing/2014/main" id="{DA926650-E0F7-ED35-9546-F751DD308F27}"/>
                </a:ext>
              </a:extLst>
            </p:cNvPr>
            <p:cNvSpPr/>
            <p:nvPr/>
          </p:nvSpPr>
          <p:spPr>
            <a:xfrm rot="5400000" flipH="1">
              <a:off x="5624561" y="3481166"/>
              <a:ext cx="467742" cy="4880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5" name="TextBox 24">
              <a:extLst>
                <a:ext uri="{FF2B5EF4-FFF2-40B4-BE49-F238E27FC236}">
                  <a16:creationId xmlns:a16="http://schemas.microsoft.com/office/drawing/2014/main" id="{2247C06F-9BEF-EE32-D132-1C9534461969}"/>
                </a:ext>
              </a:extLst>
            </p:cNvPr>
            <p:cNvSpPr txBox="1"/>
            <p:nvPr/>
          </p:nvSpPr>
          <p:spPr>
            <a:xfrm>
              <a:off x="4309890" y="4442469"/>
              <a:ext cx="704527" cy="256006"/>
            </a:xfrm>
            <a:prstGeom prst="rect">
              <a:avLst/>
            </a:prstGeom>
            <a:noFill/>
          </p:spPr>
          <p:txBody>
            <a:bodyPr wrap="none" rtlCol="0">
              <a:spAutoFit/>
            </a:bodyPr>
            <a:lstStyle/>
            <a:p>
              <a:r>
                <a:rPr lang="en-US" sz="1050" dirty="0"/>
                <a:t>PLBART</a:t>
              </a:r>
            </a:p>
          </p:txBody>
        </p:sp>
        <p:pic>
          <p:nvPicPr>
            <p:cNvPr id="26" name="Picture 25">
              <a:extLst>
                <a:ext uri="{FF2B5EF4-FFF2-40B4-BE49-F238E27FC236}">
                  <a16:creationId xmlns:a16="http://schemas.microsoft.com/office/drawing/2014/main" id="{28150956-0969-1501-CAA5-8EFB704142B7}"/>
                </a:ext>
              </a:extLst>
            </p:cNvPr>
            <p:cNvPicPr>
              <a:picLocks noChangeAspect="1"/>
            </p:cNvPicPr>
            <p:nvPr/>
          </p:nvPicPr>
          <p:blipFill>
            <a:blip r:embed="rId6"/>
            <a:stretch>
              <a:fillRect/>
            </a:stretch>
          </p:blipFill>
          <p:spPr>
            <a:xfrm>
              <a:off x="3791721" y="3136899"/>
              <a:ext cx="1721258" cy="1305570"/>
            </a:xfrm>
            <a:prstGeom prst="rect">
              <a:avLst/>
            </a:prstGeom>
          </p:spPr>
        </p:pic>
      </p:grpSp>
    </p:spTree>
    <p:extLst>
      <p:ext uri="{BB962C8B-B14F-4D97-AF65-F5344CB8AC3E}">
        <p14:creationId xmlns:p14="http://schemas.microsoft.com/office/powerpoint/2010/main" val="23268186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31;p32">
            <a:extLst>
              <a:ext uri="{FF2B5EF4-FFF2-40B4-BE49-F238E27FC236}">
                <a16:creationId xmlns:a16="http://schemas.microsoft.com/office/drawing/2014/main" id="{DD512203-B537-8E3B-43B4-66C53F3E489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
        <p:nvSpPr>
          <p:cNvPr id="6" name="Content Placeholder 5">
            <a:extLst>
              <a:ext uri="{FF2B5EF4-FFF2-40B4-BE49-F238E27FC236}">
                <a16:creationId xmlns:a16="http://schemas.microsoft.com/office/drawing/2014/main" id="{1CDAF05E-4671-4342-9119-20DEE3EA6396}"/>
              </a:ext>
            </a:extLst>
          </p:cNvPr>
          <p:cNvSpPr>
            <a:spLocks noGrp="1"/>
          </p:cNvSpPr>
          <p:nvPr>
            <p:ph sz="half" idx="1"/>
          </p:nvPr>
        </p:nvSpPr>
        <p:spPr/>
        <p:txBody>
          <a:bodyPr/>
          <a:lstStyle/>
          <a:p>
            <a:r>
              <a:rPr lang="en-US" dirty="0">
                <a:solidFill>
                  <a:schemeClr val="tx1"/>
                </a:solidFill>
                <a:latin typeface="Georgia" panose="02040502050405020303" pitchFamily="18" charset="0"/>
              </a:rPr>
              <a:t>Noise Properties</a:t>
            </a:r>
          </a:p>
          <a:p>
            <a:pPr lvl="1"/>
            <a:r>
              <a:rPr lang="en-US" dirty="0">
                <a:solidFill>
                  <a:schemeClr val="tx1"/>
                </a:solidFill>
                <a:latin typeface="Georgia" panose="02040502050405020303" pitchFamily="18" charset="0"/>
              </a:rPr>
              <a:t>Mutate Natural Channel</a:t>
            </a:r>
          </a:p>
          <a:p>
            <a:pPr lvl="1"/>
            <a:r>
              <a:rPr lang="en-US" dirty="0">
                <a:solidFill>
                  <a:schemeClr val="tx1"/>
                </a:solidFill>
                <a:latin typeface="Georgia" panose="02040502050405020303" pitchFamily="18" charset="0"/>
              </a:rPr>
              <a:t>Likely to Break Syntax</a:t>
            </a:r>
          </a:p>
          <a:p>
            <a:pPr marL="342900" lvl="1" indent="0">
              <a:buNone/>
            </a:pPr>
            <a:endParaRPr lang="en-US" dirty="0">
              <a:solidFill>
                <a:schemeClr val="tx1"/>
              </a:solidFill>
              <a:latin typeface="Georgia" panose="02040502050405020303" pitchFamily="18" charset="0"/>
            </a:endParaRPr>
          </a:p>
        </p:txBody>
      </p:sp>
      <p:sp>
        <p:nvSpPr>
          <p:cNvPr id="7" name="Content Placeholder 6">
            <a:extLst>
              <a:ext uri="{FF2B5EF4-FFF2-40B4-BE49-F238E27FC236}">
                <a16:creationId xmlns:a16="http://schemas.microsoft.com/office/drawing/2014/main" id="{46489BC1-62E4-4C02-941F-AC1730D75803}"/>
              </a:ext>
            </a:extLst>
          </p:cNvPr>
          <p:cNvSpPr>
            <a:spLocks noGrp="1"/>
          </p:cNvSpPr>
          <p:nvPr>
            <p:ph sz="half" idx="2"/>
          </p:nvPr>
        </p:nvSpPr>
        <p:spPr/>
        <p:txBody>
          <a:bodyPr/>
          <a:lstStyle/>
          <a:p>
            <a:r>
              <a:rPr lang="en-US" dirty="0">
                <a:solidFill>
                  <a:schemeClr val="tx1"/>
                </a:solidFill>
                <a:latin typeface="Georgia" panose="02040502050405020303" pitchFamily="18" charset="0"/>
              </a:rPr>
              <a:t>Training Objectives</a:t>
            </a:r>
          </a:p>
          <a:p>
            <a:pPr lvl="1"/>
            <a:r>
              <a:rPr lang="en-US" dirty="0">
                <a:solidFill>
                  <a:schemeClr val="tx1"/>
                </a:solidFill>
                <a:latin typeface="Georgia" panose="02040502050405020303" pitchFamily="18" charset="0"/>
              </a:rPr>
              <a:t>Generate the whole code. </a:t>
            </a:r>
          </a:p>
          <a:p>
            <a:pPr lvl="1"/>
            <a:r>
              <a:rPr lang="en-US" dirty="0">
                <a:solidFill>
                  <a:schemeClr val="tx1"/>
                </a:solidFill>
                <a:latin typeface="Georgia" panose="02040502050405020303" pitchFamily="18" charset="0"/>
              </a:rPr>
              <a:t>Learns syntax implicitly</a:t>
            </a:r>
          </a:p>
          <a:p>
            <a:pPr lvl="1"/>
            <a:r>
              <a:rPr lang="en-US" dirty="0">
                <a:solidFill>
                  <a:schemeClr val="tx1"/>
                </a:solidFill>
                <a:latin typeface="Georgia" panose="02040502050405020303" pitchFamily="18" charset="0"/>
              </a:rPr>
              <a:t>Learn Coding Patterns. </a:t>
            </a:r>
          </a:p>
          <a:p>
            <a:pPr marL="342900" lvl="1" indent="0">
              <a:buNone/>
            </a:pPr>
            <a:endParaRPr lang="en-US" dirty="0">
              <a:solidFill>
                <a:schemeClr val="tx1"/>
              </a:solidFill>
              <a:latin typeface="Georgia" panose="02040502050405020303" pitchFamily="18" charset="0"/>
            </a:endParaRPr>
          </a:p>
          <a:p>
            <a:r>
              <a:rPr lang="en-US" dirty="0">
                <a:solidFill>
                  <a:schemeClr val="tx1"/>
                </a:solidFill>
                <a:latin typeface="Georgia" panose="02040502050405020303" pitchFamily="18" charset="0"/>
              </a:rPr>
              <a:t>Multi-lingual Training</a:t>
            </a:r>
          </a:p>
          <a:p>
            <a:pPr lvl="1"/>
            <a:r>
              <a:rPr lang="en-US" dirty="0">
                <a:solidFill>
                  <a:schemeClr val="tx1"/>
                </a:solidFill>
                <a:latin typeface="Georgia" panose="02040502050405020303" pitchFamily="18" charset="0"/>
              </a:rPr>
              <a:t>Java</a:t>
            </a:r>
          </a:p>
          <a:p>
            <a:pPr lvl="1"/>
            <a:r>
              <a:rPr lang="en-US" dirty="0">
                <a:solidFill>
                  <a:schemeClr val="tx1"/>
                </a:solidFill>
                <a:latin typeface="Georgia" panose="02040502050405020303" pitchFamily="18" charset="0"/>
              </a:rPr>
              <a:t>Python</a:t>
            </a:r>
          </a:p>
          <a:p>
            <a:pPr lvl="1"/>
            <a:r>
              <a:rPr lang="en-US" dirty="0">
                <a:solidFill>
                  <a:schemeClr val="tx1"/>
                </a:solidFill>
                <a:latin typeface="Georgia" panose="02040502050405020303" pitchFamily="18" charset="0"/>
              </a:rPr>
              <a:t>NL from Stack overflow</a:t>
            </a:r>
          </a:p>
        </p:txBody>
      </p:sp>
      <p:pic>
        <p:nvPicPr>
          <p:cNvPr id="23" name="Picture 22">
            <a:extLst>
              <a:ext uri="{FF2B5EF4-FFF2-40B4-BE49-F238E27FC236}">
                <a16:creationId xmlns:a16="http://schemas.microsoft.com/office/drawing/2014/main" id="{BEEF10EA-7B61-4CA6-B816-2A4A7A97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69" y="2472604"/>
            <a:ext cx="2871263" cy="1894643"/>
          </a:xfrm>
          <a:prstGeom prst="rect">
            <a:avLst/>
          </a:prstGeom>
        </p:spPr>
      </p:pic>
      <p:sp>
        <p:nvSpPr>
          <p:cNvPr id="8" name="Slide Number Placeholder 1">
            <a:extLst>
              <a:ext uri="{FF2B5EF4-FFF2-40B4-BE49-F238E27FC236}">
                <a16:creationId xmlns:a16="http://schemas.microsoft.com/office/drawing/2014/main" id="{380DBF0D-48FF-4513-B93C-347BCD7B96A2}"/>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48</a:t>
            </a:fld>
            <a:endParaRPr lang="en" sz="900" dirty="0"/>
          </a:p>
        </p:txBody>
      </p:sp>
      <p:pic>
        <p:nvPicPr>
          <p:cNvPr id="9" name="Picture 2">
            <a:extLst>
              <a:ext uri="{FF2B5EF4-FFF2-40B4-BE49-F238E27FC236}">
                <a16:creationId xmlns:a16="http://schemas.microsoft.com/office/drawing/2014/main" id="{4CDA50E1-4E83-43D0-94B0-9374614B9E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335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9"/>
        <p:cNvGrpSpPr/>
        <p:nvPr/>
      </p:nvGrpSpPr>
      <p:grpSpPr>
        <a:xfrm>
          <a:off x="0" y="0"/>
          <a:ext cx="0" cy="0"/>
          <a:chOff x="0" y="0"/>
          <a:chExt cx="0" cy="0"/>
        </a:xfrm>
      </p:grpSpPr>
      <p:sp>
        <p:nvSpPr>
          <p:cNvPr id="700" name="Google Shape;700;p68"/>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PLBART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701" name="Google Shape;70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4" name="Picture 2">
            <a:extLst>
              <a:ext uri="{FF2B5EF4-FFF2-40B4-BE49-F238E27FC236}">
                <a16:creationId xmlns:a16="http://schemas.microsoft.com/office/drawing/2014/main" id="{A4F71B84-4547-48FE-D4D7-4D36EF2BB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04" name="Google Shape;104;p17"/>
          <p:cNvSpPr/>
          <p:nvPr/>
        </p:nvSpPr>
        <p:spPr>
          <a:xfrm>
            <a:off x="4290675" y="1702463"/>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Match Found</a:t>
            </a:r>
            <a:endParaRPr b="1">
              <a:solidFill>
                <a:srgbClr val="38761D"/>
              </a:solidFill>
              <a:latin typeface="Courier New"/>
              <a:ea typeface="Courier New"/>
              <a:cs typeface="Courier New"/>
              <a:sym typeface="Courier New"/>
            </a:endParaRPr>
          </a:p>
        </p:txBody>
      </p:sp>
      <p:sp>
        <p:nvSpPr>
          <p:cNvPr id="109" name="Google Shape;10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3" name="Picture 2">
            <a:extLst>
              <a:ext uri="{FF2B5EF4-FFF2-40B4-BE49-F238E27FC236}">
                <a16:creationId xmlns:a16="http://schemas.microsoft.com/office/drawing/2014/main" id="{E8E173D5-29A8-BDD7-6717-C9B96D72DF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6A398D98-AFB1-B1DA-0C9E-4C02C62A534F}"/>
              </a:ext>
            </a:extLst>
          </p:cNvPr>
          <p:cNvGrpSpPr/>
          <p:nvPr/>
        </p:nvGrpSpPr>
        <p:grpSpPr>
          <a:xfrm>
            <a:off x="509765" y="1356714"/>
            <a:ext cx="3151517" cy="1274090"/>
            <a:chOff x="570725" y="1286735"/>
            <a:chExt cx="3151517" cy="1274090"/>
          </a:xfrm>
        </p:grpSpPr>
        <p:sp>
          <p:nvSpPr>
            <p:cNvPr id="99" name="Google Shape;99;p17"/>
            <p:cNvSpPr/>
            <p:nvPr/>
          </p:nvSpPr>
          <p:spPr>
            <a:xfrm>
              <a:off x="570725" y="1356714"/>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txBox="1"/>
            <p:nvPr/>
          </p:nvSpPr>
          <p:spPr>
            <a:xfrm>
              <a:off x="578128" y="1286735"/>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9" name="Google Shape;107;p17">
              <a:extLst>
                <a:ext uri="{FF2B5EF4-FFF2-40B4-BE49-F238E27FC236}">
                  <a16:creationId xmlns:a16="http://schemas.microsoft.com/office/drawing/2014/main" id="{7EA7A516-8ADB-7431-16BA-77377AC8324F}"/>
                </a:ext>
              </a:extLst>
            </p:cNvPr>
            <p:cNvPicPr preferRelativeResize="0"/>
            <p:nvPr/>
          </p:nvPicPr>
          <p:blipFill>
            <a:blip r:embed="rId4">
              <a:alphaModFix/>
            </a:blip>
            <a:stretch>
              <a:fillRect/>
            </a:stretch>
          </p:blipFill>
          <p:spPr>
            <a:xfrm>
              <a:off x="672483" y="1474250"/>
              <a:ext cx="3049759" cy="1086575"/>
            </a:xfrm>
            <a:prstGeom prst="rect">
              <a:avLst/>
            </a:prstGeom>
            <a:noFill/>
            <a:ln>
              <a:noFill/>
            </a:ln>
          </p:spPr>
        </p:pic>
      </p:grpSp>
      <p:sp>
        <p:nvSpPr>
          <p:cNvPr id="22" name="Google Shape;103;p17">
            <a:extLst>
              <a:ext uri="{FF2B5EF4-FFF2-40B4-BE49-F238E27FC236}">
                <a16:creationId xmlns:a16="http://schemas.microsoft.com/office/drawing/2014/main" id="{81519EB8-D099-A9DE-7DC3-72DC6BFEF66D}"/>
              </a:ext>
            </a:extLst>
          </p:cNvPr>
          <p:cNvSpPr/>
          <p:nvPr/>
        </p:nvSpPr>
        <p:spPr>
          <a:xfrm>
            <a:off x="1668862" y="1891726"/>
            <a:ext cx="1963800" cy="189000"/>
          </a:xfrm>
          <a:prstGeom prst="roundRect">
            <a:avLst>
              <a:gd name="adj" fmla="val 16667"/>
            </a:avLst>
          </a:prstGeom>
          <a:solidFill>
            <a:srgbClr val="C9DAF8">
              <a:alpha val="21961"/>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3;p17">
            <a:extLst>
              <a:ext uri="{FF2B5EF4-FFF2-40B4-BE49-F238E27FC236}">
                <a16:creationId xmlns:a16="http://schemas.microsoft.com/office/drawing/2014/main" id="{63F0E22A-0770-A24D-4898-F1EFE51FBC7F}"/>
              </a:ext>
            </a:extLst>
          </p:cNvPr>
          <p:cNvSpPr/>
          <p:nvPr/>
        </p:nvSpPr>
        <p:spPr>
          <a:xfrm>
            <a:off x="4351632" y="2877965"/>
            <a:ext cx="1963800" cy="189000"/>
          </a:xfrm>
          <a:prstGeom prst="roundRect">
            <a:avLst>
              <a:gd name="adj" fmla="val 16667"/>
            </a:avLst>
          </a:prstGeom>
          <a:solidFill>
            <a:srgbClr val="C9DAF8">
              <a:alpha val="21961"/>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roup 2">
            <a:extLst>
              <a:ext uri="{FF2B5EF4-FFF2-40B4-BE49-F238E27FC236}">
                <a16:creationId xmlns:a16="http://schemas.microsoft.com/office/drawing/2014/main" id="{6A40E875-B2BC-3856-8CCD-B6C157FA4E3F}"/>
              </a:ext>
            </a:extLst>
          </p:cNvPr>
          <p:cNvGrpSpPr/>
          <p:nvPr/>
        </p:nvGrpSpPr>
        <p:grpSpPr>
          <a:xfrm>
            <a:off x="3450598" y="2235975"/>
            <a:ext cx="5142087" cy="1623900"/>
            <a:chOff x="3444775" y="2232863"/>
            <a:chExt cx="5142087" cy="1623900"/>
          </a:xfrm>
        </p:grpSpPr>
        <p:sp>
          <p:nvSpPr>
            <p:cNvPr id="100" name="Google Shape;100;p17"/>
            <p:cNvSpPr/>
            <p:nvPr/>
          </p:nvSpPr>
          <p:spPr>
            <a:xfrm>
              <a:off x="3444775" y="2232863"/>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 name="Google Shape;108;p17"/>
            <p:cNvPicPr preferRelativeResize="0"/>
            <p:nvPr/>
          </p:nvPicPr>
          <p:blipFill>
            <a:blip r:embed="rId5">
              <a:alphaModFix/>
            </a:blip>
            <a:stretch>
              <a:fillRect/>
            </a:stretch>
          </p:blipFill>
          <p:spPr>
            <a:xfrm>
              <a:off x="3632662" y="2343978"/>
              <a:ext cx="4954200" cy="1433700"/>
            </a:xfrm>
            <a:prstGeom prst="rect">
              <a:avLst/>
            </a:prstGeom>
            <a:noFill/>
            <a:ln>
              <a:noFill/>
            </a:ln>
          </p:spPr>
        </p:pic>
      </p:grpSp>
      <p:sp>
        <p:nvSpPr>
          <p:cNvPr id="39" name="Google Shape;103;p17">
            <a:extLst>
              <a:ext uri="{FF2B5EF4-FFF2-40B4-BE49-F238E27FC236}">
                <a16:creationId xmlns:a16="http://schemas.microsoft.com/office/drawing/2014/main" id="{D34BC00A-F837-2F7A-3777-D73B23A530FF}"/>
              </a:ext>
            </a:extLst>
          </p:cNvPr>
          <p:cNvSpPr/>
          <p:nvPr/>
        </p:nvSpPr>
        <p:spPr>
          <a:xfrm>
            <a:off x="4351632" y="2877965"/>
            <a:ext cx="1963800" cy="189000"/>
          </a:xfrm>
          <a:prstGeom prst="roundRect">
            <a:avLst>
              <a:gd name="adj" fmla="val 16667"/>
            </a:avLst>
          </a:prstGeom>
          <a:solidFill>
            <a:srgbClr val="C9DAF8">
              <a:alpha val="21961"/>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3;p17">
            <a:extLst>
              <a:ext uri="{FF2B5EF4-FFF2-40B4-BE49-F238E27FC236}">
                <a16:creationId xmlns:a16="http://schemas.microsoft.com/office/drawing/2014/main" id="{CF0B4185-2E91-9184-2CC3-C83033D7C2FA}"/>
              </a:ext>
            </a:extLst>
          </p:cNvPr>
          <p:cNvSpPr/>
          <p:nvPr/>
        </p:nvSpPr>
        <p:spPr>
          <a:xfrm>
            <a:off x="1668078" y="2091347"/>
            <a:ext cx="1481521" cy="189000"/>
          </a:xfrm>
          <a:prstGeom prst="roundRect">
            <a:avLst>
              <a:gd name="adj" fmla="val 16667"/>
            </a:avLst>
          </a:prstGeom>
          <a:solidFill>
            <a:srgbClr val="C9DAF8">
              <a:alpha val="21961"/>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2;p18">
            <a:extLst>
              <a:ext uri="{FF2B5EF4-FFF2-40B4-BE49-F238E27FC236}">
                <a16:creationId xmlns:a16="http://schemas.microsoft.com/office/drawing/2014/main" id="{17119D1F-FF0C-D5DD-38FC-A47ED1440A25}"/>
              </a:ext>
            </a:extLst>
          </p:cNvPr>
          <p:cNvSpPr/>
          <p:nvPr/>
        </p:nvSpPr>
        <p:spPr>
          <a:xfrm>
            <a:off x="4290700" y="1705575"/>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Patch Applied</a:t>
            </a:r>
            <a:endParaRPr b="1">
              <a:solidFill>
                <a:srgbClr val="38761D"/>
              </a:solidFill>
              <a:latin typeface="Courier New"/>
              <a:ea typeface="Courier New"/>
              <a:cs typeface="Courier New"/>
              <a:sym typeface="Courier New"/>
            </a:endParaRPr>
          </a:p>
        </p:txBody>
      </p:sp>
      <p:grpSp>
        <p:nvGrpSpPr>
          <p:cNvPr id="4" name="Group 3">
            <a:extLst>
              <a:ext uri="{FF2B5EF4-FFF2-40B4-BE49-F238E27FC236}">
                <a16:creationId xmlns:a16="http://schemas.microsoft.com/office/drawing/2014/main" id="{7F5EC95D-4FFB-A0BC-82C8-002422C7ADB4}"/>
              </a:ext>
            </a:extLst>
          </p:cNvPr>
          <p:cNvGrpSpPr/>
          <p:nvPr/>
        </p:nvGrpSpPr>
        <p:grpSpPr>
          <a:xfrm>
            <a:off x="3448803" y="2238444"/>
            <a:ext cx="5142067" cy="1623900"/>
            <a:chOff x="585349" y="2957661"/>
            <a:chExt cx="5142067" cy="1623900"/>
          </a:xfrm>
        </p:grpSpPr>
        <p:sp>
          <p:nvSpPr>
            <p:cNvPr id="43" name="Google Shape;120;p18">
              <a:extLst>
                <a:ext uri="{FF2B5EF4-FFF2-40B4-BE49-F238E27FC236}">
                  <a16:creationId xmlns:a16="http://schemas.microsoft.com/office/drawing/2014/main" id="{E56A7B78-7E60-86F8-036E-8BB95F618353}"/>
                </a:ext>
              </a:extLst>
            </p:cNvPr>
            <p:cNvSpPr/>
            <p:nvPr/>
          </p:nvSpPr>
          <p:spPr>
            <a:xfrm>
              <a:off x="585349" y="2957661"/>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 name="Google Shape;123;p18">
              <a:extLst>
                <a:ext uri="{FF2B5EF4-FFF2-40B4-BE49-F238E27FC236}">
                  <a16:creationId xmlns:a16="http://schemas.microsoft.com/office/drawing/2014/main" id="{E217232E-A2E5-16FF-6AAF-D189B7E4A738}"/>
                </a:ext>
              </a:extLst>
            </p:cNvPr>
            <p:cNvPicPr preferRelativeResize="0"/>
            <p:nvPr/>
          </p:nvPicPr>
          <p:blipFill>
            <a:blip r:embed="rId6">
              <a:alphaModFix/>
            </a:blip>
            <a:stretch>
              <a:fillRect/>
            </a:stretch>
          </p:blipFill>
          <p:spPr>
            <a:xfrm>
              <a:off x="773236" y="3068244"/>
              <a:ext cx="4954180" cy="1433700"/>
            </a:xfrm>
            <a:prstGeom prst="rect">
              <a:avLst/>
            </a:prstGeom>
            <a:noFill/>
            <a:ln>
              <a:noFill/>
            </a:ln>
          </p:spPr>
        </p:pic>
      </p:grpSp>
      <p:sp>
        <p:nvSpPr>
          <p:cNvPr id="47" name="Google Shape;103;p17">
            <a:extLst>
              <a:ext uri="{FF2B5EF4-FFF2-40B4-BE49-F238E27FC236}">
                <a16:creationId xmlns:a16="http://schemas.microsoft.com/office/drawing/2014/main" id="{4D8B7776-875C-A855-7DC0-AC366CB4E95A}"/>
              </a:ext>
            </a:extLst>
          </p:cNvPr>
          <p:cNvSpPr/>
          <p:nvPr/>
        </p:nvSpPr>
        <p:spPr>
          <a:xfrm>
            <a:off x="4349817" y="2872595"/>
            <a:ext cx="1481521" cy="189000"/>
          </a:xfrm>
          <a:prstGeom prst="roundRect">
            <a:avLst>
              <a:gd name="adj" fmla="val 16667"/>
            </a:avLst>
          </a:prstGeom>
          <a:solidFill>
            <a:srgbClr val="C9DAF8">
              <a:alpha val="21961"/>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4;p18">
            <a:extLst>
              <a:ext uri="{FF2B5EF4-FFF2-40B4-BE49-F238E27FC236}">
                <a16:creationId xmlns:a16="http://schemas.microsoft.com/office/drawing/2014/main" id="{B9C95D24-D3A8-542C-CA0F-EFE9CB00E90D}"/>
              </a:ext>
            </a:extLst>
          </p:cNvPr>
          <p:cNvSpPr/>
          <p:nvPr/>
        </p:nvSpPr>
        <p:spPr>
          <a:xfrm>
            <a:off x="1185026" y="3498597"/>
            <a:ext cx="7119000" cy="840339"/>
          </a:xfrm>
          <a:prstGeom prst="horizontalScroll">
            <a:avLst>
              <a:gd name="adj" fmla="val 1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l" rtl="0">
              <a:spcBef>
                <a:spcPts val="0"/>
              </a:spcBef>
              <a:spcAft>
                <a:spcPts val="0"/>
              </a:spcAft>
              <a:buSzPts val="1600"/>
              <a:buFont typeface="Courier New"/>
              <a:buChar char="●"/>
            </a:pPr>
            <a:r>
              <a:rPr lang="en" sz="1600" b="1" dirty="0">
                <a:solidFill>
                  <a:srgbClr val="FF0000"/>
                </a:solidFill>
                <a:latin typeface="Courier New"/>
                <a:ea typeface="Courier New"/>
                <a:cs typeface="Courier New"/>
                <a:sym typeface="Courier New"/>
              </a:rPr>
              <a:t>Too many templates</a:t>
            </a:r>
            <a:r>
              <a:rPr lang="en" sz="1600" dirty="0">
                <a:latin typeface="Courier New"/>
                <a:ea typeface="Courier New"/>
                <a:cs typeface="Courier New"/>
                <a:sym typeface="Courier New"/>
              </a:rPr>
              <a:t> to write (Saha et al.[22])</a:t>
            </a:r>
            <a:endParaRPr sz="1600" dirty="0">
              <a:latin typeface="Courier New"/>
              <a:ea typeface="Courier New"/>
              <a:cs typeface="Courier New"/>
              <a:sym typeface="Courier New"/>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500"/>
                            </p:stCondLst>
                            <p:childTnLst>
                              <p:par>
                                <p:cTn id="20" presetID="14" presetClass="entr" presetSubtype="10" fill="hold" grpId="1" nodeType="afterEffect">
                                  <p:stCondLst>
                                    <p:cond delay="300"/>
                                  </p:stCondLst>
                                  <p:childTnLst>
                                    <p:set>
                                      <p:cBhvr>
                                        <p:cTn id="21" dur="1" fill="hold">
                                          <p:stCondLst>
                                            <p:cond delay="0"/>
                                          </p:stCondLst>
                                        </p:cTn>
                                        <p:tgtEl>
                                          <p:spTgt spid="104"/>
                                        </p:tgtEl>
                                        <p:attrNameLst>
                                          <p:attrName>style.visibility</p:attrName>
                                        </p:attrNameLst>
                                      </p:cBhvr>
                                      <p:to>
                                        <p:strVal val="visible"/>
                                      </p:to>
                                    </p:set>
                                    <p:animEffect transition="in" filter="randombar(horizontal)">
                                      <p:cBhvr>
                                        <p:cTn id="22" dur="5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3"/>
                                        </p:tgtEl>
                                      </p:cBhvr>
                                    </p:animEffect>
                                    <p:set>
                                      <p:cBhvr>
                                        <p:cTn id="27" dur="1" fill="hold">
                                          <p:stCondLst>
                                            <p:cond delay="499"/>
                                          </p:stCondLst>
                                        </p:cTn>
                                        <p:tgtEl>
                                          <p:spTgt spid="3"/>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22"/>
                                        </p:tgtEl>
                                      </p:cBhvr>
                                    </p:animEffect>
                                    <p:set>
                                      <p:cBhvr>
                                        <p:cTn id="30" dur="1" fill="hold">
                                          <p:stCondLst>
                                            <p:cond delay="499"/>
                                          </p:stCondLst>
                                        </p:cTn>
                                        <p:tgtEl>
                                          <p:spTgt spid="2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9"/>
                                        </p:tgtEl>
                                      </p:cBhvr>
                                    </p:animEffect>
                                    <p:set>
                                      <p:cBhvr>
                                        <p:cTn id="33" dur="1" fill="hold">
                                          <p:stCondLst>
                                            <p:cond delay="499"/>
                                          </p:stCondLst>
                                        </p:cTn>
                                        <p:tgtEl>
                                          <p:spTgt spid="39"/>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104"/>
                                        </p:tgtEl>
                                      </p:cBhvr>
                                    </p:animEffect>
                                    <p:set>
                                      <p:cBhvr>
                                        <p:cTn id="39" dur="1" fill="hold">
                                          <p:stCondLst>
                                            <p:cond delay="499"/>
                                          </p:stCondLst>
                                        </p:cTn>
                                        <p:tgtEl>
                                          <p:spTgt spid="104"/>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childTnLst>
                          </p:cTn>
                        </p:par>
                        <p:par>
                          <p:cTn id="49" fill="hold">
                            <p:stCondLst>
                              <p:cond delay="500"/>
                            </p:stCondLst>
                            <p:childTnLst>
                              <p:par>
                                <p:cTn id="50" presetID="53" presetClass="entr" presetSubtype="16" fill="hold" grpId="0" nodeType="afterEffect">
                                  <p:stCondLst>
                                    <p:cond delay="300"/>
                                  </p:stCondLst>
                                  <p:childTnLst>
                                    <p:set>
                                      <p:cBhvr>
                                        <p:cTn id="51" dur="1" fill="hold">
                                          <p:stCondLst>
                                            <p:cond delay="0"/>
                                          </p:stCondLst>
                                        </p:cTn>
                                        <p:tgtEl>
                                          <p:spTgt spid="41"/>
                                        </p:tgtEl>
                                        <p:attrNameLst>
                                          <p:attrName>style.visibility</p:attrName>
                                        </p:attrNameLst>
                                      </p:cBhvr>
                                      <p:to>
                                        <p:strVal val="visible"/>
                                      </p:to>
                                    </p:set>
                                    <p:anim calcmode="lin" valueType="num">
                                      <p:cBhvr>
                                        <p:cTn id="52" dur="500" fill="hold"/>
                                        <p:tgtEl>
                                          <p:spTgt spid="41"/>
                                        </p:tgtEl>
                                        <p:attrNameLst>
                                          <p:attrName>ppt_w</p:attrName>
                                        </p:attrNameLst>
                                      </p:cBhvr>
                                      <p:tavLst>
                                        <p:tav tm="0">
                                          <p:val>
                                            <p:fltVal val="0"/>
                                          </p:val>
                                        </p:tav>
                                        <p:tav tm="100000">
                                          <p:val>
                                            <p:strVal val="#ppt_w"/>
                                          </p:val>
                                        </p:tav>
                                      </p:tavLst>
                                    </p:anim>
                                    <p:anim calcmode="lin" valueType="num">
                                      <p:cBhvr>
                                        <p:cTn id="53" dur="500" fill="hold"/>
                                        <p:tgtEl>
                                          <p:spTgt spid="41"/>
                                        </p:tgtEl>
                                        <p:attrNameLst>
                                          <p:attrName>ppt_h</p:attrName>
                                        </p:attrNameLst>
                                      </p:cBhvr>
                                      <p:tavLst>
                                        <p:tav tm="0">
                                          <p:val>
                                            <p:fltVal val="0"/>
                                          </p:val>
                                        </p:tav>
                                        <p:tav tm="100000">
                                          <p:val>
                                            <p:strVal val="#ppt_h"/>
                                          </p:val>
                                        </p:tav>
                                      </p:tavLst>
                                    </p:anim>
                                    <p:animEffect transition="in" filter="fade">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1000"/>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4" grpId="1" animBg="1"/>
      <p:bldP spid="22" grpId="0" animBg="1"/>
      <p:bldP spid="22" grpId="1" animBg="1"/>
      <p:bldP spid="23" grpId="0" animBg="1"/>
      <p:bldP spid="23" grpId="1" animBg="1"/>
      <p:bldP spid="39" grpId="0" animBg="1"/>
      <p:bldP spid="39" grpId="1" animBg="1"/>
      <p:bldP spid="40" grpId="0" animBg="1"/>
      <p:bldP spid="41" grpId="0" animBg="1"/>
      <p:bldP spid="4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9"/>
          <p:cNvSpPr txBox="1">
            <a:spLocks noGrp="1"/>
          </p:cNvSpPr>
          <p:nvPr>
            <p:ph type="title"/>
          </p:nvPr>
        </p:nvSpPr>
        <p:spPr>
          <a:xfrm>
            <a:off x="464100" y="2926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500" dirty="0">
                <a:latin typeface="Georgia"/>
                <a:ea typeface="Georgia"/>
                <a:cs typeface="Georgia"/>
                <a:sym typeface="Georgia"/>
              </a:rPr>
              <a:t>Downstream Tasks</a:t>
            </a:r>
            <a:endParaRPr sz="2500" dirty="0">
              <a:latin typeface="Georgia"/>
              <a:ea typeface="Georgia"/>
              <a:cs typeface="Georgia"/>
              <a:sym typeface="Georgia"/>
            </a:endParaRPr>
          </a:p>
        </p:txBody>
      </p:sp>
      <p:pic>
        <p:nvPicPr>
          <p:cNvPr id="707" name="Google Shape;707;p69"/>
          <p:cNvPicPr preferRelativeResize="0"/>
          <p:nvPr/>
        </p:nvPicPr>
        <p:blipFill>
          <a:blip r:embed="rId3">
            <a:alphaModFix/>
          </a:blip>
          <a:stretch>
            <a:fillRect/>
          </a:stretch>
        </p:blipFill>
        <p:spPr>
          <a:xfrm>
            <a:off x="1569513" y="1047900"/>
            <a:ext cx="6157374" cy="3338725"/>
          </a:xfrm>
          <a:prstGeom prst="rect">
            <a:avLst/>
          </a:prstGeom>
          <a:noFill/>
          <a:ln>
            <a:noFill/>
          </a:ln>
        </p:spPr>
      </p:pic>
      <p:sp>
        <p:nvSpPr>
          <p:cNvPr id="708" name="Google Shape;70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
        <p:nvSpPr>
          <p:cNvPr id="709" name="Google Shape;709;p69"/>
          <p:cNvSpPr/>
          <p:nvPr/>
        </p:nvSpPr>
        <p:spPr>
          <a:xfrm>
            <a:off x="2764975" y="3132350"/>
            <a:ext cx="4920600" cy="393600"/>
          </a:xfrm>
          <a:prstGeom prst="rect">
            <a:avLst/>
          </a:prstGeom>
          <a:solidFill>
            <a:srgbClr val="1E4A98">
              <a:alpha val="23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7C15DC20-6C0E-8C28-9493-D8C3DEEF2E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0"/>
          <p:cNvSpPr txBox="1">
            <a:spLocks noGrp="1"/>
          </p:cNvSpPr>
          <p:nvPr>
            <p:ph type="title"/>
          </p:nvPr>
        </p:nvSpPr>
        <p:spPr>
          <a:xfrm>
            <a:off x="441200" y="269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dirty="0">
                <a:latin typeface="Georgia"/>
                <a:ea typeface="Georgia"/>
                <a:cs typeface="Georgia"/>
                <a:sym typeface="Georgia"/>
              </a:rPr>
              <a:t>Code Editing (Program Repair) Result</a:t>
            </a:r>
            <a:endParaRPr sz="2500" dirty="0">
              <a:latin typeface="Georgia"/>
              <a:ea typeface="Georgia"/>
              <a:cs typeface="Georgia"/>
              <a:sym typeface="Georgia"/>
            </a:endParaRPr>
          </a:p>
        </p:txBody>
      </p:sp>
      <p:sp>
        <p:nvSpPr>
          <p:cNvPr id="715" name="Google Shape;715;p70"/>
          <p:cNvSpPr/>
          <p:nvPr/>
        </p:nvSpPr>
        <p:spPr>
          <a:xfrm>
            <a:off x="730400" y="1232750"/>
            <a:ext cx="7942200" cy="75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Georgia"/>
                <a:ea typeface="Georgia"/>
                <a:cs typeface="Georgia"/>
                <a:sym typeface="Georgia"/>
              </a:rPr>
              <a:t>Dataset:</a:t>
            </a:r>
            <a:r>
              <a:rPr lang="en" sz="1800" dirty="0">
                <a:latin typeface="Georgia"/>
                <a:ea typeface="Georgia"/>
                <a:cs typeface="Georgia"/>
                <a:sym typeface="Georgia"/>
              </a:rPr>
              <a:t> Bugfix dataset, Tufano </a:t>
            </a:r>
            <a:r>
              <a:rPr lang="en" sz="1800" i="1" dirty="0">
                <a:latin typeface="Georgia"/>
                <a:ea typeface="Georgia"/>
                <a:cs typeface="Georgia"/>
                <a:sym typeface="Georgia"/>
              </a:rPr>
              <a:t>et. al. </a:t>
            </a:r>
            <a:r>
              <a:rPr lang="en" sz="1800" dirty="0">
                <a:latin typeface="Georgia"/>
                <a:ea typeface="Georgia"/>
                <a:cs typeface="Georgia"/>
                <a:sym typeface="Georgia"/>
              </a:rPr>
              <a:t>2019 [7] – Abstract Edit</a:t>
            </a:r>
            <a:endParaRPr sz="1800" dirty="0">
              <a:latin typeface="Georgia"/>
              <a:ea typeface="Georgia"/>
              <a:cs typeface="Georgia"/>
              <a:sym typeface="Georgia"/>
            </a:endParaRPr>
          </a:p>
          <a:p>
            <a:pPr marL="0" lvl="0" indent="0" algn="l" rtl="0">
              <a:spcBef>
                <a:spcPts val="0"/>
              </a:spcBef>
              <a:spcAft>
                <a:spcPts val="0"/>
              </a:spcAft>
              <a:buNone/>
            </a:pPr>
            <a:r>
              <a:rPr lang="en" sz="1800" b="1" dirty="0">
                <a:latin typeface="Georgia"/>
                <a:ea typeface="Georgia"/>
                <a:cs typeface="Georgia"/>
                <a:sym typeface="Georgia"/>
              </a:rPr>
              <a:t>Metric: </a:t>
            </a:r>
            <a:r>
              <a:rPr lang="en" sz="1800" dirty="0">
                <a:solidFill>
                  <a:srgbClr val="0000FF"/>
                </a:solidFill>
                <a:latin typeface="Georgia"/>
                <a:ea typeface="Georgia"/>
                <a:cs typeface="Georgia"/>
                <a:sym typeface="Georgia"/>
              </a:rPr>
              <a:t>EM (exact match) in Top-1 position</a:t>
            </a:r>
            <a:r>
              <a:rPr lang="en" sz="1800" dirty="0">
                <a:latin typeface="Georgia"/>
                <a:ea typeface="Georgia"/>
                <a:cs typeface="Georgia"/>
                <a:sym typeface="Georgia"/>
              </a:rPr>
              <a:t> </a:t>
            </a:r>
            <a:endParaRPr sz="1800" dirty="0">
              <a:latin typeface="Georgia"/>
              <a:ea typeface="Georgia"/>
              <a:cs typeface="Georgia"/>
              <a:sym typeface="Georgia"/>
            </a:endParaRPr>
          </a:p>
        </p:txBody>
      </p:sp>
      <p:sp>
        <p:nvSpPr>
          <p:cNvPr id="716" name="Google Shape;71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grpSp>
        <p:nvGrpSpPr>
          <p:cNvPr id="718" name="Google Shape;718;p70"/>
          <p:cNvGrpSpPr/>
          <p:nvPr/>
        </p:nvGrpSpPr>
        <p:grpSpPr>
          <a:xfrm>
            <a:off x="4374994" y="2173501"/>
            <a:ext cx="3464273" cy="2430584"/>
            <a:chOff x="2740769" y="2119825"/>
            <a:chExt cx="3557704" cy="2489725"/>
          </a:xfrm>
        </p:grpSpPr>
        <p:pic>
          <p:nvPicPr>
            <p:cNvPr id="719" name="Google Shape;719;p70"/>
            <p:cNvPicPr preferRelativeResize="0"/>
            <p:nvPr/>
          </p:nvPicPr>
          <p:blipFill rotWithShape="1">
            <a:blip r:embed="rId3">
              <a:alphaModFix/>
            </a:blip>
            <a:srcRect r="44629"/>
            <a:stretch/>
          </p:blipFill>
          <p:spPr>
            <a:xfrm>
              <a:off x="2740769" y="2119825"/>
              <a:ext cx="2787474" cy="2489725"/>
            </a:xfrm>
            <a:prstGeom prst="rect">
              <a:avLst/>
            </a:prstGeom>
            <a:noFill/>
            <a:ln>
              <a:noFill/>
            </a:ln>
          </p:spPr>
        </p:pic>
        <p:pic>
          <p:nvPicPr>
            <p:cNvPr id="720" name="Google Shape;720;p70"/>
            <p:cNvPicPr preferRelativeResize="0"/>
            <p:nvPr/>
          </p:nvPicPr>
          <p:blipFill rotWithShape="1">
            <a:blip r:embed="rId3">
              <a:alphaModFix/>
            </a:blip>
            <a:srcRect l="69600" r="15023"/>
            <a:stretch/>
          </p:blipFill>
          <p:spPr>
            <a:xfrm>
              <a:off x="5524373" y="2119825"/>
              <a:ext cx="774100" cy="2489725"/>
            </a:xfrm>
            <a:prstGeom prst="rect">
              <a:avLst/>
            </a:prstGeom>
            <a:noFill/>
            <a:ln>
              <a:noFill/>
            </a:ln>
          </p:spPr>
        </p:pic>
      </p:grpSp>
      <p:sp>
        <p:nvSpPr>
          <p:cNvPr id="721" name="Google Shape;721;p70"/>
          <p:cNvSpPr txBox="1"/>
          <p:nvPr/>
        </p:nvSpPr>
        <p:spPr>
          <a:xfrm>
            <a:off x="6387985" y="2287209"/>
            <a:ext cx="737023" cy="3906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2" name="Google Shape;722;p70"/>
          <p:cNvSpPr/>
          <p:nvPr/>
        </p:nvSpPr>
        <p:spPr>
          <a:xfrm>
            <a:off x="6379611"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0"/>
          <p:cNvSpPr/>
          <p:nvPr/>
        </p:nvSpPr>
        <p:spPr>
          <a:xfrm>
            <a:off x="7195798"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725" name="Google Shape;725;p70"/>
          <p:cNvSpPr/>
          <p:nvPr/>
        </p:nvSpPr>
        <p:spPr>
          <a:xfrm>
            <a:off x="7228566" y="2270725"/>
            <a:ext cx="463623" cy="203654"/>
          </a:xfrm>
          <a:prstGeom prst="rect">
            <a:avLst/>
          </a:prstGeom>
        </p:spPr>
        <p:txBody>
          <a:bodyPr>
            <a:prstTxWarp prst="textPlain">
              <a:avLst/>
            </a:prstTxWarp>
          </a:bodyPr>
          <a:lstStyle/>
          <a:p>
            <a:pPr lvl="0" algn="ctr"/>
            <a:r>
              <a:rPr sz="200" b="0" i="0" dirty="0">
                <a:ln w="9525" cap="flat" cmpd="sng">
                  <a:solidFill>
                    <a:schemeClr val="dk1"/>
                  </a:solidFill>
                  <a:prstDash val="solid"/>
                  <a:round/>
                  <a:headEnd type="none" w="sm" len="sm"/>
                  <a:tailEnd type="none" w="sm" len="sm"/>
                </a:ln>
                <a:solidFill>
                  <a:schemeClr val="dk1"/>
                </a:solidFill>
                <a:latin typeface="Courier New"/>
              </a:rPr>
              <a:t>Medium</a:t>
            </a:r>
            <a:endParaRPr b="0" i="0" dirty="0">
              <a:ln w="9525" cap="flat" cmpd="sng">
                <a:solidFill>
                  <a:schemeClr val="dk1"/>
                </a:solidFill>
                <a:prstDash val="solid"/>
                <a:round/>
                <a:headEnd type="none" w="sm" len="sm"/>
                <a:tailEnd type="none" w="sm" len="sm"/>
              </a:ln>
              <a:solidFill>
                <a:schemeClr val="dk1"/>
              </a:solidFill>
              <a:latin typeface="Courier New"/>
            </a:endParaRPr>
          </a:p>
        </p:txBody>
      </p:sp>
      <p:sp>
        <p:nvSpPr>
          <p:cNvPr id="726" name="Google Shape;726;p70"/>
          <p:cNvSpPr/>
          <p:nvPr/>
        </p:nvSpPr>
        <p:spPr>
          <a:xfrm>
            <a:off x="774100" y="2270725"/>
            <a:ext cx="3397500" cy="946200"/>
          </a:xfrm>
          <a:prstGeom prst="roundRect">
            <a:avLst>
              <a:gd name="adj" fmla="val 40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Courier New"/>
                <a:ea typeface="Courier New"/>
                <a:cs typeface="Courier New"/>
                <a:sym typeface="Courier New"/>
              </a:rPr>
              <a:t>Small - Upto 50 Tokens </a:t>
            </a:r>
            <a:endParaRPr sz="1800" b="1" dirty="0">
              <a:latin typeface="Courier New"/>
              <a:ea typeface="Courier New"/>
              <a:cs typeface="Courier New"/>
              <a:sym typeface="Courier New"/>
            </a:endParaRPr>
          </a:p>
          <a:p>
            <a:pPr marL="0" lvl="0" indent="0" algn="l" rtl="0">
              <a:spcBef>
                <a:spcPts val="0"/>
              </a:spcBef>
              <a:spcAft>
                <a:spcPts val="0"/>
              </a:spcAft>
              <a:buNone/>
            </a:pPr>
            <a:r>
              <a:rPr lang="en" sz="1800" b="1" dirty="0">
                <a:latin typeface="Courier New"/>
                <a:ea typeface="Courier New"/>
                <a:cs typeface="Courier New"/>
                <a:sym typeface="Courier New"/>
              </a:rPr>
              <a:t>Medium - 51-100 tokens </a:t>
            </a:r>
          </a:p>
        </p:txBody>
      </p:sp>
      <p:sp>
        <p:nvSpPr>
          <p:cNvPr id="15" name="Google Shape;725;p70">
            <a:extLst>
              <a:ext uri="{FF2B5EF4-FFF2-40B4-BE49-F238E27FC236}">
                <a16:creationId xmlns:a16="http://schemas.microsoft.com/office/drawing/2014/main" id="{2DD4FFD0-C979-E151-6450-19B325AE394D}"/>
              </a:ext>
            </a:extLst>
          </p:cNvPr>
          <p:cNvSpPr/>
          <p:nvPr/>
        </p:nvSpPr>
        <p:spPr>
          <a:xfrm>
            <a:off x="6449845" y="2287209"/>
            <a:ext cx="542097" cy="199404"/>
          </a:xfrm>
          <a:prstGeom prst="rect">
            <a:avLst/>
          </a:prstGeom>
        </p:spPr>
        <p:txBody>
          <a:bodyPr>
            <a:prstTxWarp prst="textPlain">
              <a:avLst/>
            </a:prstTxWarp>
          </a:bodyPr>
          <a:lstStyle/>
          <a:p>
            <a:pPr lvl="0" algn="ctr"/>
            <a:r>
              <a:rPr lang="en-US" sz="200" b="0" i="0" dirty="0">
                <a:ln w="9525" cap="flat" cmpd="sng">
                  <a:solidFill>
                    <a:schemeClr val="dk1"/>
                  </a:solidFill>
                  <a:prstDash val="solid"/>
                  <a:round/>
                  <a:headEnd type="none" w="sm" len="sm"/>
                  <a:tailEnd type="none" w="sm" len="sm"/>
                </a:ln>
                <a:solidFill>
                  <a:schemeClr val="dk1"/>
                </a:solidFill>
                <a:latin typeface="Courier New"/>
              </a:rPr>
              <a:t>Small</a:t>
            </a:r>
            <a:endParaRPr b="0" i="0" dirty="0">
              <a:ln w="9525" cap="flat" cmpd="sng">
                <a:solidFill>
                  <a:schemeClr val="dk1"/>
                </a:solidFill>
                <a:prstDash val="solid"/>
                <a:round/>
                <a:headEnd type="none" w="sm" len="sm"/>
                <a:tailEnd type="none" w="sm" len="sm"/>
              </a:ln>
              <a:solidFill>
                <a:schemeClr val="dk1"/>
              </a:solidFill>
              <a:latin typeface="Courier New"/>
            </a:endParaRPr>
          </a:p>
        </p:txBody>
      </p:sp>
      <p:pic>
        <p:nvPicPr>
          <p:cNvPr id="16" name="Picture 2">
            <a:extLst>
              <a:ext uri="{FF2B5EF4-FFF2-40B4-BE49-F238E27FC236}">
                <a16:creationId xmlns:a16="http://schemas.microsoft.com/office/drawing/2014/main" id="{C32B137F-22B2-C8A5-A61D-E0F89AD19C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p77"/>
          <p:cNvPicPr preferRelativeResize="0"/>
          <p:nvPr/>
        </p:nvPicPr>
        <p:blipFill>
          <a:blip r:embed="rId3">
            <a:alphaModFix/>
          </a:blip>
          <a:stretch>
            <a:fillRect/>
          </a:stretch>
        </p:blipFill>
        <p:spPr>
          <a:xfrm>
            <a:off x="1087100" y="308998"/>
            <a:ext cx="7122201" cy="3865800"/>
          </a:xfrm>
          <a:prstGeom prst="rect">
            <a:avLst/>
          </a:prstGeom>
          <a:noFill/>
          <a:ln>
            <a:noFill/>
          </a:ln>
        </p:spPr>
      </p:pic>
      <p:sp>
        <p:nvSpPr>
          <p:cNvPr id="800" name="Google Shape;80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801" name="Google Shape;801;p77"/>
          <p:cNvSpPr/>
          <p:nvPr/>
        </p:nvSpPr>
        <p:spPr>
          <a:xfrm>
            <a:off x="1134227" y="370323"/>
            <a:ext cx="548700" cy="351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7"/>
          <p:cNvSpPr/>
          <p:nvPr/>
        </p:nvSpPr>
        <p:spPr>
          <a:xfrm>
            <a:off x="1674524" y="3886512"/>
            <a:ext cx="5995800" cy="29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77"/>
          <p:cNvGrpSpPr/>
          <p:nvPr/>
        </p:nvGrpSpPr>
        <p:grpSpPr>
          <a:xfrm>
            <a:off x="1568000" y="980548"/>
            <a:ext cx="6363900" cy="2867275"/>
            <a:chOff x="1491800" y="1104875"/>
            <a:chExt cx="6363900" cy="2867275"/>
          </a:xfrm>
        </p:grpSpPr>
        <p:sp>
          <p:nvSpPr>
            <p:cNvPr id="804" name="Google Shape;804;p77"/>
            <p:cNvSpPr/>
            <p:nvPr/>
          </p:nvSpPr>
          <p:spPr>
            <a:xfrm>
              <a:off x="1491800" y="1104875"/>
              <a:ext cx="6363900" cy="85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7"/>
            <p:cNvSpPr/>
            <p:nvPr/>
          </p:nvSpPr>
          <p:spPr>
            <a:xfrm>
              <a:off x="1491800" y="2991150"/>
              <a:ext cx="6363900" cy="981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77"/>
          <p:cNvSpPr/>
          <p:nvPr/>
        </p:nvSpPr>
        <p:spPr>
          <a:xfrm>
            <a:off x="3243750" y="1435823"/>
            <a:ext cx="11526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7"/>
          <p:cNvSpPr/>
          <p:nvPr/>
        </p:nvSpPr>
        <p:spPr>
          <a:xfrm>
            <a:off x="2536575" y="2244023"/>
            <a:ext cx="28575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9E02FFE8-CC72-777B-9451-2A6CA201587D}"/>
              </a:ext>
            </a:extLst>
          </p:cNvPr>
          <p:cNvGrpSpPr/>
          <p:nvPr/>
        </p:nvGrpSpPr>
        <p:grpSpPr>
          <a:xfrm>
            <a:off x="1001859" y="4179650"/>
            <a:ext cx="2818191" cy="485900"/>
            <a:chOff x="927641" y="3615983"/>
            <a:chExt cx="2818191" cy="485900"/>
          </a:xfrm>
        </p:grpSpPr>
        <p:sp>
          <p:nvSpPr>
            <p:cNvPr id="13" name="Google Shape;791;p76">
              <a:extLst>
                <a:ext uri="{FF2B5EF4-FFF2-40B4-BE49-F238E27FC236}">
                  <a16:creationId xmlns:a16="http://schemas.microsoft.com/office/drawing/2014/main" id="{F0379FC6-2B09-8E3F-B80C-A399514E8AC0}"/>
                </a:ext>
              </a:extLst>
            </p:cNvPr>
            <p:cNvSpPr/>
            <p:nvPr/>
          </p:nvSpPr>
          <p:spPr>
            <a:xfrm>
              <a:off x="1370882" y="3615983"/>
              <a:ext cx="2374950" cy="485900"/>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Developers Guidance</a:t>
              </a:r>
              <a:endParaRPr sz="1800" b="1" dirty="0">
                <a:latin typeface="Times New Roman"/>
                <a:ea typeface="Times New Roman"/>
                <a:cs typeface="Times New Roman"/>
                <a:sym typeface="Times New Roman"/>
              </a:endParaRPr>
            </a:p>
          </p:txBody>
        </p:sp>
        <p:pic>
          <p:nvPicPr>
            <p:cNvPr id="14" name="Google Shape;792;p76">
              <a:extLst>
                <a:ext uri="{FF2B5EF4-FFF2-40B4-BE49-F238E27FC236}">
                  <a16:creationId xmlns:a16="http://schemas.microsoft.com/office/drawing/2014/main" id="{7F52BB6A-D5CF-4706-21B8-0256D133E422}"/>
                </a:ext>
              </a:extLst>
            </p:cNvPr>
            <p:cNvPicPr preferRelativeResize="0"/>
            <p:nvPr/>
          </p:nvPicPr>
          <p:blipFill>
            <a:blip r:embed="rId4">
              <a:alphaModFix/>
            </a:blip>
            <a:stretch>
              <a:fillRect/>
            </a:stretch>
          </p:blipFill>
          <p:spPr>
            <a:xfrm>
              <a:off x="927641" y="3675975"/>
              <a:ext cx="386725" cy="414600"/>
            </a:xfrm>
            <a:prstGeom prst="rect">
              <a:avLst/>
            </a:prstGeom>
            <a:noFill/>
            <a:ln>
              <a:noFill/>
            </a:ln>
          </p:spPr>
        </p:pic>
      </p:grpSp>
      <p:grpSp>
        <p:nvGrpSpPr>
          <p:cNvPr id="3" name="Group 2">
            <a:extLst>
              <a:ext uri="{FF2B5EF4-FFF2-40B4-BE49-F238E27FC236}">
                <a16:creationId xmlns:a16="http://schemas.microsoft.com/office/drawing/2014/main" id="{DA0FABB0-589E-C52F-997C-CF02DE06ACCA}"/>
              </a:ext>
            </a:extLst>
          </p:cNvPr>
          <p:cNvGrpSpPr/>
          <p:nvPr/>
        </p:nvGrpSpPr>
        <p:grpSpPr>
          <a:xfrm>
            <a:off x="4749950" y="4168341"/>
            <a:ext cx="3030735" cy="485901"/>
            <a:chOff x="4639589" y="3615981"/>
            <a:chExt cx="3030735" cy="485901"/>
          </a:xfrm>
        </p:grpSpPr>
        <p:sp>
          <p:nvSpPr>
            <p:cNvPr id="808" name="Google Shape;808;p77"/>
            <p:cNvSpPr/>
            <p:nvPr/>
          </p:nvSpPr>
          <p:spPr>
            <a:xfrm>
              <a:off x="5075934" y="3615981"/>
              <a:ext cx="2594390" cy="485901"/>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Context</a:t>
              </a:r>
              <a:endParaRPr sz="1800" b="1" dirty="0">
                <a:latin typeface="Times New Roman"/>
                <a:ea typeface="Times New Roman"/>
                <a:cs typeface="Times New Roman"/>
                <a:sym typeface="Times New Roman"/>
              </a:endParaRPr>
            </a:p>
          </p:txBody>
        </p:sp>
        <p:pic>
          <p:nvPicPr>
            <p:cNvPr id="15" name="Google Shape;792;p76">
              <a:extLst>
                <a:ext uri="{FF2B5EF4-FFF2-40B4-BE49-F238E27FC236}">
                  <a16:creationId xmlns:a16="http://schemas.microsoft.com/office/drawing/2014/main" id="{ACA6B788-787C-32E6-B87B-C5186B1BF22A}"/>
                </a:ext>
              </a:extLst>
            </p:cNvPr>
            <p:cNvPicPr preferRelativeResize="0"/>
            <p:nvPr/>
          </p:nvPicPr>
          <p:blipFill>
            <a:blip r:embed="rId4">
              <a:alphaModFix/>
            </a:blip>
            <a:stretch>
              <a:fillRect/>
            </a:stretch>
          </p:blipFill>
          <p:spPr>
            <a:xfrm>
              <a:off x="4639589" y="3674106"/>
              <a:ext cx="386725" cy="414600"/>
            </a:xfrm>
            <a:prstGeom prst="rect">
              <a:avLst/>
            </a:prstGeom>
            <a:noFill/>
            <a:ln>
              <a:noFill/>
            </a:ln>
          </p:spPr>
        </p:pic>
      </p:grpSp>
      <p:sp>
        <p:nvSpPr>
          <p:cNvPr id="4" name="Rectangle 3">
            <a:extLst>
              <a:ext uri="{FF2B5EF4-FFF2-40B4-BE49-F238E27FC236}">
                <a16:creationId xmlns:a16="http://schemas.microsoft.com/office/drawing/2014/main" id="{34879012-1975-B7CF-7B47-A346719AD071}"/>
              </a:ext>
            </a:extLst>
          </p:cNvPr>
          <p:cNvSpPr/>
          <p:nvPr/>
        </p:nvSpPr>
        <p:spPr>
          <a:xfrm>
            <a:off x="1568000" y="384133"/>
            <a:ext cx="5354168" cy="574822"/>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49F7C728-D613-A23D-1E06-DF82E8EF29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806;p77">
            <a:extLst>
              <a:ext uri="{FF2B5EF4-FFF2-40B4-BE49-F238E27FC236}">
                <a16:creationId xmlns:a16="http://schemas.microsoft.com/office/drawing/2014/main" id="{5E0BC8AD-B17B-E488-0CE5-5E3FBF39658C}"/>
              </a:ext>
            </a:extLst>
          </p:cNvPr>
          <p:cNvSpPr/>
          <p:nvPr/>
        </p:nvSpPr>
        <p:spPr>
          <a:xfrm>
            <a:off x="4297650" y="615886"/>
            <a:ext cx="638244" cy="266218"/>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2080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803"/>
                                        </p:tgtEl>
                                      </p:cBhvr>
                                    </p:animEffect>
                                    <p:set>
                                      <p:cBhvr>
                                        <p:cTn id="17" dur="1" fill="hold">
                                          <p:stCondLst>
                                            <p:cond delay="1000"/>
                                          </p:stCondLst>
                                        </p:cTn>
                                        <p:tgtEl>
                                          <p:spTgt spid="803"/>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6"/>
                                        </p:tgtEl>
                                        <p:attrNameLst>
                                          <p:attrName>style.visibility</p:attrName>
                                        </p:attrNameLst>
                                      </p:cBhvr>
                                      <p:to>
                                        <p:strVal val="visible"/>
                                      </p:to>
                                    </p:set>
                                    <p:animEffect transition="in" filter="fade">
                                      <p:cBhvr>
                                        <p:cTn id="27" dur="1000"/>
                                        <p:tgtEl>
                                          <p:spTgt spid="806"/>
                                        </p:tgtEl>
                                      </p:cBhvr>
                                    </p:animEffect>
                                  </p:childTnLst>
                                </p:cTn>
                              </p:par>
                              <p:par>
                                <p:cTn id="28" presetID="10" presetClass="entr" presetSubtype="0" fill="hold" nodeType="withEffect">
                                  <p:stCondLst>
                                    <p:cond delay="0"/>
                                  </p:stCondLst>
                                  <p:childTnLst>
                                    <p:set>
                                      <p:cBhvr>
                                        <p:cTn id="29" dur="1" fill="hold">
                                          <p:stCondLst>
                                            <p:cond delay="0"/>
                                          </p:stCondLst>
                                        </p:cTn>
                                        <p:tgtEl>
                                          <p:spTgt spid="807"/>
                                        </p:tgtEl>
                                        <p:attrNameLst>
                                          <p:attrName>style.visibility</p:attrName>
                                        </p:attrNameLst>
                                      </p:cBhvr>
                                      <p:to>
                                        <p:strVal val="visible"/>
                                      </p:to>
                                    </p:set>
                                    <p:animEffect transition="in" filter="fade">
                                      <p:cBhvr>
                                        <p:cTn id="30" dur="1000"/>
                                        <p:tgtEl>
                                          <p:spTgt spid="807"/>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M</a:t>
            </a:r>
            <a:r>
              <a:rPr lang="en" sz="2944" dirty="0">
                <a:solidFill>
                  <a:srgbClr val="FFFFFF"/>
                </a:solidFill>
                <a:latin typeface="Georgia"/>
                <a:ea typeface="Georgia"/>
                <a:cs typeface="Georgia"/>
                <a:sym typeface="Georgia"/>
              </a:rPr>
              <a:t>ODIT</a:t>
            </a:r>
            <a:r>
              <a:rPr lang="en" sz="3244" dirty="0">
                <a:solidFill>
                  <a:srgbClr val="FFFFFF"/>
                </a:solidFill>
                <a:latin typeface="Georgia"/>
                <a:ea typeface="Georgia"/>
                <a:cs typeface="Georgia"/>
                <a:sym typeface="Georgia"/>
              </a:rPr>
              <a:t> </a:t>
            </a:r>
            <a:r>
              <a:rPr lang="en" sz="3844" dirty="0">
                <a:solidFill>
                  <a:srgbClr val="FFFFFF"/>
                </a:solidFill>
                <a:latin typeface="Georgia"/>
                <a:ea typeface="Georgia"/>
                <a:cs typeface="Georgia"/>
                <a:sym typeface="Georgia"/>
              </a:rPr>
              <a:t>: Multi-Modal Learning of Editing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ASE 2021</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lnSpcReduction="10000"/>
          </a:bodyPr>
          <a:lstStyle/>
          <a:p>
            <a:pPr marL="457200" lvl="0" indent="0" algn="ctr" rtl="0">
              <a:spcBef>
                <a:spcPts val="0"/>
              </a:spcBef>
              <a:spcAft>
                <a:spcPts val="0"/>
              </a:spcAft>
              <a:buClr>
                <a:schemeClr val="dk1"/>
              </a:buClr>
              <a:buSzPts val="1100"/>
              <a:buFont typeface="Arial"/>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
                <a:solidFill>
                  <a:srgbClr val="20124D"/>
                </a:solidFill>
                <a:latin typeface="Georgia"/>
                <a:ea typeface="Georgia"/>
                <a:cs typeface="Georgia"/>
                <a:sym typeface="Georgia"/>
              </a:rPr>
              <a:t>Developer Guidance and Context of Edit are very important for Automated Code Editing.</a:t>
            </a:r>
            <a:endParaRPr sz="2400" b="1">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1C7F"/>
                </a:solidFill>
                <a:latin typeface="Georgia"/>
                <a:ea typeface="Georgia"/>
                <a:cs typeface="Georgia"/>
                <a:sym typeface="Georgia"/>
              </a:rPr>
              <a:t>Contribution</a:t>
            </a:r>
            <a:endParaRPr>
              <a:solidFill>
                <a:srgbClr val="1A0684"/>
              </a:solidFill>
              <a:latin typeface="Georgia"/>
              <a:ea typeface="Georgia"/>
              <a:cs typeface="Georgia"/>
              <a:sym typeface="Georgia"/>
            </a:endParaRPr>
          </a:p>
          <a:p>
            <a:pPr marL="457200" lvl="0" indent="0" algn="l" rtl="0">
              <a:spcBef>
                <a:spcPts val="1200"/>
              </a:spcBef>
              <a:spcAft>
                <a:spcPts val="1200"/>
              </a:spcAft>
              <a:buNone/>
            </a:pPr>
            <a:r>
              <a:rPr lang="en">
                <a:solidFill>
                  <a:srgbClr val="1A0684"/>
                </a:solidFill>
                <a:latin typeface="Georgia"/>
                <a:ea typeface="Georgia"/>
                <a:cs typeface="Georgia"/>
                <a:sym typeface="Georgia"/>
              </a:rPr>
              <a:t>Leveraging multiple information modalities to Automate Code editing, and identification of best way of processing such modalities.</a:t>
            </a:r>
            <a:endParaRPr>
              <a:solidFill>
                <a:srgbClr val="1A0684"/>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887D54A4-F1E2-A015-52B6-AFBFD4462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08170"/>
      </p:ext>
    </p:extLst>
  </p:cSld>
  <p:clrMapOvr>
    <a:masterClrMapping/>
  </p:clrMapOvr>
  <p:transition spd="med">
    <p:pull/>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3" name="Google Shape;84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844" name="Google Shape;844;p8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Multi Modal Code Editing (pipeline)</a:t>
            </a:r>
            <a:endParaRPr sz="2500" dirty="0">
              <a:solidFill>
                <a:srgbClr val="000000"/>
              </a:solidFill>
              <a:latin typeface="Georgia"/>
              <a:ea typeface="Georgia"/>
              <a:cs typeface="Georgia"/>
              <a:sym typeface="Georgia"/>
            </a:endParaRPr>
          </a:p>
        </p:txBody>
      </p:sp>
      <p:pic>
        <p:nvPicPr>
          <p:cNvPr id="845" name="Google Shape;845;p81"/>
          <p:cNvPicPr preferRelativeResize="0"/>
          <p:nvPr/>
        </p:nvPicPr>
        <p:blipFill>
          <a:blip r:embed="rId3">
            <a:alphaModFix/>
          </a:blip>
          <a:stretch>
            <a:fillRect/>
          </a:stretch>
        </p:blipFill>
        <p:spPr>
          <a:xfrm>
            <a:off x="179925" y="1028825"/>
            <a:ext cx="8841224" cy="3565625"/>
          </a:xfrm>
          <a:prstGeom prst="rect">
            <a:avLst/>
          </a:prstGeom>
          <a:noFill/>
          <a:ln>
            <a:noFill/>
          </a:ln>
        </p:spPr>
      </p:pic>
      <p:pic>
        <p:nvPicPr>
          <p:cNvPr id="846" name="Google Shape;846;p81"/>
          <p:cNvPicPr preferRelativeResize="0"/>
          <p:nvPr/>
        </p:nvPicPr>
        <p:blipFill rotWithShape="1">
          <a:blip r:embed="rId3">
            <a:alphaModFix/>
          </a:blip>
          <a:srcRect r="71227"/>
          <a:stretch/>
        </p:blipFill>
        <p:spPr>
          <a:xfrm>
            <a:off x="179925" y="1028825"/>
            <a:ext cx="2543826" cy="3565625"/>
          </a:xfrm>
          <a:prstGeom prst="rect">
            <a:avLst/>
          </a:prstGeom>
          <a:noFill/>
          <a:ln>
            <a:noFill/>
          </a:ln>
        </p:spPr>
      </p:pic>
      <p:pic>
        <p:nvPicPr>
          <p:cNvPr id="847" name="Google Shape;847;p81"/>
          <p:cNvPicPr preferRelativeResize="0"/>
          <p:nvPr/>
        </p:nvPicPr>
        <p:blipFill rotWithShape="1">
          <a:blip r:embed="rId3">
            <a:alphaModFix/>
          </a:blip>
          <a:srcRect r="41677"/>
          <a:stretch/>
        </p:blipFill>
        <p:spPr>
          <a:xfrm>
            <a:off x="179925" y="1028825"/>
            <a:ext cx="5156402" cy="3565625"/>
          </a:xfrm>
          <a:prstGeom prst="rect">
            <a:avLst/>
          </a:prstGeom>
          <a:noFill/>
          <a:ln>
            <a:noFill/>
          </a:ln>
        </p:spPr>
      </p:pic>
      <p:pic>
        <p:nvPicPr>
          <p:cNvPr id="848" name="Google Shape;848;p81"/>
          <p:cNvPicPr preferRelativeResize="0"/>
          <p:nvPr/>
        </p:nvPicPr>
        <p:blipFill rotWithShape="1">
          <a:blip r:embed="rId3">
            <a:alphaModFix/>
          </a:blip>
          <a:srcRect r="18573" b="24012"/>
          <a:stretch/>
        </p:blipFill>
        <p:spPr>
          <a:xfrm>
            <a:off x="179925" y="1028825"/>
            <a:ext cx="7199200" cy="2709376"/>
          </a:xfrm>
          <a:prstGeom prst="rect">
            <a:avLst/>
          </a:prstGeom>
          <a:noFill/>
          <a:ln>
            <a:noFill/>
          </a:ln>
        </p:spPr>
      </p:pic>
      <p:sp>
        <p:nvSpPr>
          <p:cNvPr id="2" name="Rectangle: Rounded Corners 1">
            <a:extLst>
              <a:ext uri="{FF2B5EF4-FFF2-40B4-BE49-F238E27FC236}">
                <a16:creationId xmlns:a16="http://schemas.microsoft.com/office/drawing/2014/main" id="{C3821848-6C60-3C71-8774-2405643050D9}"/>
              </a:ext>
            </a:extLst>
          </p:cNvPr>
          <p:cNvSpPr/>
          <p:nvPr/>
        </p:nvSpPr>
        <p:spPr>
          <a:xfrm>
            <a:off x="5659394" y="2677297"/>
            <a:ext cx="1639330" cy="955589"/>
          </a:xfrm>
          <a:prstGeom prst="roundRect">
            <a:avLst>
              <a:gd name="adj" fmla="val 7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eorgia" panose="02040502050405020303" pitchFamily="18" charset="0"/>
              </a:rPr>
              <a:t>PLBART</a:t>
            </a:r>
          </a:p>
        </p:txBody>
      </p:sp>
      <p:pic>
        <p:nvPicPr>
          <p:cNvPr id="10" name="Picture 2">
            <a:extLst>
              <a:ext uri="{FF2B5EF4-FFF2-40B4-BE49-F238E27FC236}">
                <a16:creationId xmlns:a16="http://schemas.microsoft.com/office/drawing/2014/main" id="{A0136444-CC4D-BCAC-7AC0-2BA36D3E2B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88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10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gtEl>
                                        <p:attrNameLst>
                                          <p:attrName>style.visibility</p:attrName>
                                        </p:attrNameLst>
                                      </p:cBhvr>
                                      <p:to>
                                        <p:strVal val="visible"/>
                                      </p:to>
                                    </p:set>
                                    <p:animEffect transition="in" filter="fade">
                                      <p:cBhvr>
                                        <p:cTn id="12" dur="500"/>
                                        <p:tgtEl>
                                          <p:spTgt spid="8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45"/>
                                        </p:tgtEl>
                                        <p:attrNameLst>
                                          <p:attrName>style.visibility</p:attrName>
                                        </p:attrNameLst>
                                      </p:cBhvr>
                                      <p:to>
                                        <p:strVal val="visible"/>
                                      </p:to>
                                    </p:set>
                                    <p:animEffect transition="in" filter="fade">
                                      <p:cBhvr>
                                        <p:cTn id="20"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MODIT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26827"/>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860" name="Google Shape;860;p83"/>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Experiments</a:t>
            </a:r>
            <a:endParaRPr sz="2500" dirty="0">
              <a:solidFill>
                <a:srgbClr val="000000"/>
              </a:solidFill>
              <a:latin typeface="Georgia"/>
              <a:ea typeface="Georgia"/>
              <a:cs typeface="Georgia"/>
              <a:sym typeface="Georgia"/>
            </a:endParaRPr>
          </a:p>
        </p:txBody>
      </p:sp>
      <p:pic>
        <p:nvPicPr>
          <p:cNvPr id="861" name="Google Shape;861;p83"/>
          <p:cNvPicPr preferRelativeResize="0"/>
          <p:nvPr/>
        </p:nvPicPr>
        <p:blipFill>
          <a:blip r:embed="rId3">
            <a:alphaModFix/>
          </a:blip>
          <a:stretch>
            <a:fillRect/>
          </a:stretch>
        </p:blipFill>
        <p:spPr>
          <a:xfrm>
            <a:off x="700938" y="1830750"/>
            <a:ext cx="7742126" cy="1800925"/>
          </a:xfrm>
          <a:prstGeom prst="rect">
            <a:avLst/>
          </a:prstGeom>
          <a:noFill/>
          <a:ln>
            <a:noFill/>
          </a:ln>
        </p:spPr>
      </p:pic>
      <p:pic>
        <p:nvPicPr>
          <p:cNvPr id="5" name="Picture 2">
            <a:extLst>
              <a:ext uri="{FF2B5EF4-FFF2-40B4-BE49-F238E27FC236}">
                <a16:creationId xmlns:a16="http://schemas.microsoft.com/office/drawing/2014/main" id="{4180E311-F58D-CF99-6193-034A00564C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B14C48-03E3-166D-2910-5C50042CFB4D}"/>
              </a:ext>
            </a:extLst>
          </p:cNvPr>
          <p:cNvSpPr txBox="1"/>
          <p:nvPr/>
        </p:nvSpPr>
        <p:spPr>
          <a:xfrm>
            <a:off x="700937" y="1382143"/>
            <a:ext cx="7742125" cy="461665"/>
          </a:xfrm>
          <a:prstGeom prst="rect">
            <a:avLst/>
          </a:prstGeom>
          <a:noFill/>
        </p:spPr>
        <p:txBody>
          <a:bodyPr wrap="square">
            <a:spAutoFit/>
          </a:bodyPr>
          <a:lstStyle/>
          <a:p>
            <a:r>
              <a:rPr lang="en" sz="2400" dirty="0">
                <a:latin typeface="Georgia"/>
                <a:ea typeface="Georgia"/>
                <a:cs typeface="Georgia"/>
                <a:sym typeface="Georgia"/>
              </a:rPr>
              <a:t>Dataset (Tufano et. al. ICSE 2019 [7]) – Concrete Edits</a:t>
            </a:r>
            <a:endParaRPr lang="en-US" sz="2400" dirty="0"/>
          </a:p>
        </p:txBody>
      </p:sp>
    </p:spTree>
    <p:extLst>
      <p:ext uri="{BB962C8B-B14F-4D97-AF65-F5344CB8AC3E}">
        <p14:creationId xmlns:p14="http://schemas.microsoft.com/office/powerpoint/2010/main" val="2577715789"/>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84"/>
          <p:cNvPicPr preferRelativeResize="0"/>
          <p:nvPr/>
        </p:nvPicPr>
        <p:blipFill>
          <a:blip r:embed="rId3">
            <a:alphaModFix/>
          </a:blip>
          <a:stretch>
            <a:fillRect/>
          </a:stretch>
        </p:blipFill>
        <p:spPr>
          <a:xfrm>
            <a:off x="1740767" y="1049795"/>
            <a:ext cx="5567694" cy="3763338"/>
          </a:xfrm>
          <a:prstGeom prst="rect">
            <a:avLst/>
          </a:prstGeom>
          <a:noFill/>
          <a:ln>
            <a:noFill/>
          </a:ln>
        </p:spPr>
      </p:pic>
      <p:sp>
        <p:nvSpPr>
          <p:cNvPr id="867" name="Google Shape;867;p84"/>
          <p:cNvSpPr txBox="1"/>
          <p:nvPr/>
        </p:nvSpPr>
        <p:spPr>
          <a:xfrm>
            <a:off x="3150636" y="4275991"/>
            <a:ext cx="89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a:ea typeface="Times New Roman"/>
                <a:cs typeface="Times New Roman"/>
                <a:sym typeface="Times New Roman"/>
              </a:rPr>
              <a:t>(PLBART)</a:t>
            </a:r>
            <a:endParaRPr sz="1200" dirty="0">
              <a:latin typeface="Times New Roman"/>
              <a:ea typeface="Times New Roman"/>
              <a:cs typeface="Times New Roman"/>
              <a:sym typeface="Times New Roman"/>
            </a:endParaRPr>
          </a:p>
        </p:txBody>
      </p:sp>
      <p:sp>
        <p:nvSpPr>
          <p:cNvPr id="868" name="Google Shape;868;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5" name="Google Shape;860;p83">
            <a:extLst>
              <a:ext uri="{FF2B5EF4-FFF2-40B4-BE49-F238E27FC236}">
                <a16:creationId xmlns:a16="http://schemas.microsoft.com/office/drawing/2014/main" id="{50599D8B-4447-536D-59CE-80A24D7D3CD2}"/>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Result</a:t>
            </a:r>
            <a:endParaRPr sz="2500" dirty="0">
              <a:solidFill>
                <a:srgbClr val="000000"/>
              </a:solidFill>
              <a:latin typeface="Georgia"/>
              <a:ea typeface="Georgia"/>
              <a:cs typeface="Georgia"/>
              <a:sym typeface="Georgia"/>
            </a:endParaRPr>
          </a:p>
        </p:txBody>
      </p:sp>
      <p:pic>
        <p:nvPicPr>
          <p:cNvPr id="6" name="Picture 2">
            <a:extLst>
              <a:ext uri="{FF2B5EF4-FFF2-40B4-BE49-F238E27FC236}">
                <a16:creationId xmlns:a16="http://schemas.microsoft.com/office/drawing/2014/main" id="{DC672076-80C0-0315-DD53-1568735B04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95998"/>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109"/>
        <p:cNvGrpSpPr/>
        <p:nvPr/>
      </p:nvGrpSpPr>
      <p:grpSpPr>
        <a:xfrm>
          <a:off x="0" y="0"/>
          <a:ext cx="0" cy="0"/>
          <a:chOff x="0" y="0"/>
          <a:chExt cx="0" cy="0"/>
        </a:xfrm>
      </p:grpSpPr>
      <p:sp>
        <p:nvSpPr>
          <p:cNvPr id="1110" name="Google Shape;111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pic>
        <p:nvPicPr>
          <p:cNvPr id="1111" name="Google Shape;1111;p107"/>
          <p:cNvPicPr preferRelativeResize="0"/>
          <p:nvPr/>
        </p:nvPicPr>
        <p:blipFill rotWithShape="1">
          <a:blip r:embed="rId3">
            <a:alphaModFix/>
          </a:blip>
          <a:srcRect t="6311"/>
          <a:stretch/>
        </p:blipFill>
        <p:spPr>
          <a:xfrm>
            <a:off x="509600" y="1081377"/>
            <a:ext cx="8124798" cy="2854522"/>
          </a:xfrm>
          <a:prstGeom prst="rect">
            <a:avLst/>
          </a:prstGeom>
          <a:noFill/>
          <a:ln>
            <a:noFill/>
          </a:ln>
        </p:spPr>
      </p:pic>
      <p:sp>
        <p:nvSpPr>
          <p:cNvPr id="1112" name="Google Shape;1112;p107"/>
          <p:cNvSpPr/>
          <p:nvPr/>
        </p:nvSpPr>
        <p:spPr>
          <a:xfrm>
            <a:off x="1823050" y="1616550"/>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7"/>
          <p:cNvSpPr/>
          <p:nvPr/>
        </p:nvSpPr>
        <p:spPr>
          <a:xfrm>
            <a:off x="972550" y="2015475"/>
            <a:ext cx="3249600" cy="2325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7"/>
          <p:cNvSpPr/>
          <p:nvPr/>
        </p:nvSpPr>
        <p:spPr>
          <a:xfrm>
            <a:off x="6055675" y="1310425"/>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7"/>
          <p:cNvSpPr/>
          <p:nvPr/>
        </p:nvSpPr>
        <p:spPr>
          <a:xfrm>
            <a:off x="5251700" y="2141300"/>
            <a:ext cx="2705100" cy="3936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7"/>
          <p:cNvSpPr/>
          <p:nvPr/>
        </p:nvSpPr>
        <p:spPr>
          <a:xfrm>
            <a:off x="3351475" y="2420625"/>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7"/>
          <p:cNvSpPr/>
          <p:nvPr/>
        </p:nvSpPr>
        <p:spPr>
          <a:xfrm>
            <a:off x="7484900" y="2752450"/>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872A9720-5118-A391-9DCB-4BB4BE473D34}"/>
              </a:ext>
            </a:extLst>
          </p:cNvPr>
          <p:cNvSpPr/>
          <p:nvPr/>
        </p:nvSpPr>
        <p:spPr>
          <a:xfrm>
            <a:off x="509600" y="914400"/>
            <a:ext cx="1438470" cy="2932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909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 calcmode="lin" valueType="num">
                                      <p:cBhvr additive="base">
                                        <p:cTn id="7" dur="1000"/>
                                        <p:tgtEl>
                                          <p:spTgt spid="1115"/>
                                        </p:tgtEl>
                                        <p:attrNameLst>
                                          <p:attrName>ppt_w</p:attrName>
                                        </p:attrNameLst>
                                      </p:cBhvr>
                                      <p:tavLst>
                                        <p:tav tm="0">
                                          <p:val>
                                            <p:strVal val="0"/>
                                          </p:val>
                                        </p:tav>
                                        <p:tav tm="100000">
                                          <p:val>
                                            <p:strVal val="#ppt_w"/>
                                          </p:val>
                                        </p:tav>
                                      </p:tavLst>
                                    </p:anim>
                                    <p:anim calcmode="lin" valueType="num">
                                      <p:cBhvr additive="base">
                                        <p:cTn id="8" dur="1000"/>
                                        <p:tgtEl>
                                          <p:spTgt spid="111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13"/>
                                        </p:tgtEl>
                                        <p:attrNameLst>
                                          <p:attrName>style.visibility</p:attrName>
                                        </p:attrNameLst>
                                      </p:cBhvr>
                                      <p:to>
                                        <p:strVal val="visible"/>
                                      </p:to>
                                    </p:set>
                                    <p:anim calcmode="lin" valueType="num">
                                      <p:cBhvr additive="base">
                                        <p:cTn id="11" dur="1000"/>
                                        <p:tgtEl>
                                          <p:spTgt spid="1113"/>
                                        </p:tgtEl>
                                        <p:attrNameLst>
                                          <p:attrName>ppt_w</p:attrName>
                                        </p:attrNameLst>
                                      </p:cBhvr>
                                      <p:tavLst>
                                        <p:tav tm="0">
                                          <p:val>
                                            <p:strVal val="0"/>
                                          </p:val>
                                        </p:tav>
                                        <p:tav tm="100000">
                                          <p:val>
                                            <p:strVal val="#ppt_w"/>
                                          </p:val>
                                        </p:tav>
                                      </p:tavLst>
                                    </p:anim>
                                    <p:anim calcmode="lin" valueType="num">
                                      <p:cBhvr additive="base">
                                        <p:cTn id="12" dur="1000"/>
                                        <p:tgtEl>
                                          <p:spTgt spid="1113"/>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16"/>
                                        </p:tgtEl>
                                        <p:attrNameLst>
                                          <p:attrName>style.visibility</p:attrName>
                                        </p:attrNameLst>
                                      </p:cBhvr>
                                      <p:to>
                                        <p:strVal val="visible"/>
                                      </p:to>
                                    </p:set>
                                    <p:anim calcmode="lin" valueType="num">
                                      <p:cBhvr additive="base">
                                        <p:cTn id="17" dur="1000"/>
                                        <p:tgtEl>
                                          <p:spTgt spid="1116"/>
                                        </p:tgtEl>
                                        <p:attrNameLst>
                                          <p:attrName>ppt_w</p:attrName>
                                        </p:attrNameLst>
                                      </p:cBhvr>
                                      <p:tavLst>
                                        <p:tav tm="0">
                                          <p:val>
                                            <p:strVal val="0"/>
                                          </p:val>
                                        </p:tav>
                                        <p:tav tm="100000">
                                          <p:val>
                                            <p:strVal val="#ppt_w"/>
                                          </p:val>
                                        </p:tav>
                                      </p:tavLst>
                                    </p:anim>
                                    <p:anim calcmode="lin" valueType="num">
                                      <p:cBhvr additive="base">
                                        <p:cTn id="18" dur="1000"/>
                                        <p:tgtEl>
                                          <p:spTgt spid="1116"/>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117"/>
                                        </p:tgtEl>
                                        <p:attrNameLst>
                                          <p:attrName>style.visibility</p:attrName>
                                        </p:attrNameLst>
                                      </p:cBhvr>
                                      <p:to>
                                        <p:strVal val="visible"/>
                                      </p:to>
                                    </p:set>
                                    <p:anim calcmode="lin" valueType="num">
                                      <p:cBhvr additive="base">
                                        <p:cTn id="21" dur="1000"/>
                                        <p:tgtEl>
                                          <p:spTgt spid="1117"/>
                                        </p:tgtEl>
                                        <p:attrNameLst>
                                          <p:attrName>ppt_w</p:attrName>
                                        </p:attrNameLst>
                                      </p:cBhvr>
                                      <p:tavLst>
                                        <p:tav tm="0">
                                          <p:val>
                                            <p:strVal val="0"/>
                                          </p:val>
                                        </p:tav>
                                        <p:tav tm="100000">
                                          <p:val>
                                            <p:strVal val="#ppt_w"/>
                                          </p:val>
                                        </p:tav>
                                      </p:tavLst>
                                    </p:anim>
                                    <p:anim calcmode="lin" valueType="num">
                                      <p:cBhvr additive="base">
                                        <p:cTn id="22" dur="1000"/>
                                        <p:tgtEl>
                                          <p:spTgt spid="1117"/>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112"/>
                                        </p:tgtEl>
                                        <p:attrNameLst>
                                          <p:attrName>style.visibility</p:attrName>
                                        </p:attrNameLst>
                                      </p:cBhvr>
                                      <p:to>
                                        <p:strVal val="visible"/>
                                      </p:to>
                                    </p:set>
                                    <p:anim calcmode="lin" valueType="num">
                                      <p:cBhvr additive="base">
                                        <p:cTn id="27" dur="1000"/>
                                        <p:tgtEl>
                                          <p:spTgt spid="1112"/>
                                        </p:tgtEl>
                                        <p:attrNameLst>
                                          <p:attrName>ppt_w</p:attrName>
                                        </p:attrNameLst>
                                      </p:cBhvr>
                                      <p:tavLst>
                                        <p:tav tm="0">
                                          <p:val>
                                            <p:strVal val="0"/>
                                          </p:val>
                                        </p:tav>
                                        <p:tav tm="100000">
                                          <p:val>
                                            <p:strVal val="#ppt_w"/>
                                          </p:val>
                                        </p:tav>
                                      </p:tavLst>
                                    </p:anim>
                                    <p:anim calcmode="lin" valueType="num">
                                      <p:cBhvr additive="base">
                                        <p:cTn id="28" dur="1000"/>
                                        <p:tgtEl>
                                          <p:spTgt spid="111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114"/>
                                        </p:tgtEl>
                                        <p:attrNameLst>
                                          <p:attrName>style.visibility</p:attrName>
                                        </p:attrNameLst>
                                      </p:cBhvr>
                                      <p:to>
                                        <p:strVal val="visible"/>
                                      </p:to>
                                    </p:set>
                                    <p:anim calcmode="lin" valueType="num">
                                      <p:cBhvr additive="base">
                                        <p:cTn id="31" dur="1000"/>
                                        <p:tgtEl>
                                          <p:spTgt spid="1114"/>
                                        </p:tgtEl>
                                        <p:attrNameLst>
                                          <p:attrName>ppt_w</p:attrName>
                                        </p:attrNameLst>
                                      </p:cBhvr>
                                      <p:tavLst>
                                        <p:tav tm="0">
                                          <p:val>
                                            <p:strVal val="0"/>
                                          </p:val>
                                        </p:tav>
                                        <p:tav tm="100000">
                                          <p:val>
                                            <p:strVal val="#ppt_w"/>
                                          </p:val>
                                        </p:tav>
                                      </p:tavLst>
                                    </p:anim>
                                    <p:anim calcmode="lin" valueType="num">
                                      <p:cBhvr additive="base">
                                        <p:cTn id="32" dur="1000"/>
                                        <p:tgtEl>
                                          <p:spTgt spid="11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9E24E07E-1E1C-4ABD-9F72-79FCF6BA3C1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59</a:t>
            </a:fld>
            <a:endParaRPr lang="en" sz="900" dirty="0"/>
          </a:p>
        </p:txBody>
      </p:sp>
      <p:pic>
        <p:nvPicPr>
          <p:cNvPr id="12" name="Picture 2">
            <a:extLst>
              <a:ext uri="{FF2B5EF4-FFF2-40B4-BE49-F238E27FC236}">
                <a16:creationId xmlns:a16="http://schemas.microsoft.com/office/drawing/2014/main" id="{1EE4C812-CCFE-4DCD-B33A-86047B47D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FC0FD04-6A30-4198-B61F-BC9277243BF3}"/>
              </a:ext>
            </a:extLst>
          </p:cNvPr>
          <p:cNvGrpSpPr/>
          <p:nvPr/>
        </p:nvGrpSpPr>
        <p:grpSpPr>
          <a:xfrm>
            <a:off x="1257214" y="1553789"/>
            <a:ext cx="3567583" cy="2448715"/>
            <a:chOff x="5339162" y="1608863"/>
            <a:chExt cx="3393299" cy="2168318"/>
          </a:xfrm>
        </p:grpSpPr>
        <p:pic>
          <p:nvPicPr>
            <p:cNvPr id="11" name="Picture 10">
              <a:extLst>
                <a:ext uri="{FF2B5EF4-FFF2-40B4-BE49-F238E27FC236}">
                  <a16:creationId xmlns:a16="http://schemas.microsoft.com/office/drawing/2014/main" id="{6B204EF4-1E53-4F5F-AB8A-F9ABC971C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162" y="2008581"/>
              <a:ext cx="3393299" cy="1768600"/>
            </a:xfrm>
            <a:prstGeom prst="rect">
              <a:avLst/>
            </a:prstGeom>
          </p:spPr>
        </p:pic>
        <p:sp>
          <p:nvSpPr>
            <p:cNvPr id="36" name="TextBox 35">
              <a:extLst>
                <a:ext uri="{FF2B5EF4-FFF2-40B4-BE49-F238E27FC236}">
                  <a16:creationId xmlns:a16="http://schemas.microsoft.com/office/drawing/2014/main" id="{64847290-AF87-49DC-9155-81323D4040AF}"/>
                </a:ext>
              </a:extLst>
            </p:cNvPr>
            <p:cNvSpPr txBox="1"/>
            <p:nvPr/>
          </p:nvSpPr>
          <p:spPr>
            <a:xfrm>
              <a:off x="5339162" y="1608863"/>
              <a:ext cx="2687470" cy="327041"/>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PLBART generated</a:t>
              </a:r>
            </a:p>
          </p:txBody>
        </p:sp>
      </p:grpSp>
      <p:grpSp>
        <p:nvGrpSpPr>
          <p:cNvPr id="6" name="Group 5">
            <a:extLst>
              <a:ext uri="{FF2B5EF4-FFF2-40B4-BE49-F238E27FC236}">
                <a16:creationId xmlns:a16="http://schemas.microsoft.com/office/drawing/2014/main" id="{10FD2B96-7FF0-4E22-B55B-B9E372F606B5}"/>
              </a:ext>
            </a:extLst>
          </p:cNvPr>
          <p:cNvGrpSpPr/>
          <p:nvPr/>
        </p:nvGrpSpPr>
        <p:grpSpPr>
          <a:xfrm>
            <a:off x="5376778" y="1553789"/>
            <a:ext cx="2825502" cy="2336421"/>
            <a:chOff x="9231348" y="1608863"/>
            <a:chExt cx="2953882" cy="2137932"/>
          </a:xfrm>
        </p:grpSpPr>
        <p:pic>
          <p:nvPicPr>
            <p:cNvPr id="14" name="Picture 13">
              <a:extLst>
                <a:ext uri="{FF2B5EF4-FFF2-40B4-BE49-F238E27FC236}">
                  <a16:creationId xmlns:a16="http://schemas.microsoft.com/office/drawing/2014/main" id="{38CED0DA-571B-45FF-AAE0-0BC8347E5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6133" y="1978195"/>
              <a:ext cx="2929097" cy="1768600"/>
            </a:xfrm>
            <a:prstGeom prst="rect">
              <a:avLst/>
            </a:prstGeom>
          </p:spPr>
        </p:pic>
        <p:sp>
          <p:nvSpPr>
            <p:cNvPr id="15" name="TextBox 14">
              <a:extLst>
                <a:ext uri="{FF2B5EF4-FFF2-40B4-BE49-F238E27FC236}">
                  <a16:creationId xmlns:a16="http://schemas.microsoft.com/office/drawing/2014/main" id="{413BD24A-AF11-4A89-AE74-438C82F07C6F}"/>
                </a:ext>
              </a:extLst>
            </p:cNvPr>
            <p:cNvSpPr txBox="1"/>
            <p:nvPr/>
          </p:nvSpPr>
          <p:spPr>
            <a:xfrm>
              <a:off x="9231348" y="1608863"/>
              <a:ext cx="2714107" cy="337956"/>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Better Code</a:t>
              </a:r>
            </a:p>
          </p:txBody>
        </p:sp>
      </p:grpSp>
      <p:sp>
        <p:nvSpPr>
          <p:cNvPr id="9" name="Rectangle: Rounded Corners 8">
            <a:extLst>
              <a:ext uri="{FF2B5EF4-FFF2-40B4-BE49-F238E27FC236}">
                <a16:creationId xmlns:a16="http://schemas.microsoft.com/office/drawing/2014/main" id="{3FE5ACEF-E9BC-4073-AE68-2DCCD990C8A0}"/>
              </a:ext>
            </a:extLst>
          </p:cNvPr>
          <p:cNvSpPr/>
          <p:nvPr/>
        </p:nvSpPr>
        <p:spPr>
          <a:xfrm>
            <a:off x="2083951" y="2840289"/>
            <a:ext cx="91196" cy="178594"/>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Rounded Corners 19">
            <a:extLst>
              <a:ext uri="{FF2B5EF4-FFF2-40B4-BE49-F238E27FC236}">
                <a16:creationId xmlns:a16="http://schemas.microsoft.com/office/drawing/2014/main" id="{F64CBD3A-7E95-4155-871B-93C759F7C7A3}"/>
              </a:ext>
            </a:extLst>
          </p:cNvPr>
          <p:cNvSpPr/>
          <p:nvPr/>
        </p:nvSpPr>
        <p:spPr>
          <a:xfrm>
            <a:off x="3533534" y="2832268"/>
            <a:ext cx="91196" cy="178594"/>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Rounded Corners 12">
            <a:extLst>
              <a:ext uri="{FF2B5EF4-FFF2-40B4-BE49-F238E27FC236}">
                <a16:creationId xmlns:a16="http://schemas.microsoft.com/office/drawing/2014/main" id="{D592114D-365F-47BA-8D54-958D1090F68B}"/>
              </a:ext>
            </a:extLst>
          </p:cNvPr>
          <p:cNvSpPr/>
          <p:nvPr/>
        </p:nvSpPr>
        <p:spPr>
          <a:xfrm>
            <a:off x="5722394" y="2755566"/>
            <a:ext cx="1560722" cy="172118"/>
          </a:xfrm>
          <a:prstGeom prst="roundRect">
            <a:avLst/>
          </a:prstGeom>
          <a:solidFill>
            <a:srgbClr val="1AEE2E">
              <a:alpha val="2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Google Shape;860;p83">
            <a:extLst>
              <a:ext uri="{FF2B5EF4-FFF2-40B4-BE49-F238E27FC236}">
                <a16:creationId xmlns:a16="http://schemas.microsoft.com/office/drawing/2014/main" id="{9842BFD8-2995-C683-52ED-58A43788B4C6}"/>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Interesting Code Generated by PLBART</a:t>
            </a:r>
            <a:endParaRPr sz="250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4697357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anim calcmode="lin" valueType="num">
                                      <p:cBhvr>
                                        <p:cTn id="23" dur="2000" fill="hold"/>
                                        <p:tgtEl>
                                          <p:spTgt spid="20"/>
                                        </p:tgtEl>
                                        <p:attrNameLst>
                                          <p:attrName>ppt_w</p:attrName>
                                        </p:attrNameLst>
                                      </p:cBhvr>
                                      <p:tavLst>
                                        <p:tav tm="0" fmla="#ppt_w*sin(2.5*pi*$)">
                                          <p:val>
                                            <p:fltVal val="0"/>
                                          </p:val>
                                        </p:tav>
                                        <p:tav tm="100000">
                                          <p:val>
                                            <p:fltVal val="1"/>
                                          </p:val>
                                        </p:tav>
                                      </p:tavLst>
                                    </p:anim>
                                    <p:anim calcmode="lin" valueType="num">
                                      <p:cBhvr>
                                        <p:cTn id="2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47425" y="1551125"/>
            <a:ext cx="8839195" cy="2611400"/>
          </a:xfrm>
          <a:prstGeom prst="rect">
            <a:avLst/>
          </a:prstGeom>
          <a:noFill/>
          <a:ln>
            <a:noFill/>
          </a:ln>
        </p:spPr>
      </p:pic>
      <p:pic>
        <p:nvPicPr>
          <p:cNvPr id="131" name="Google Shape;131;p19"/>
          <p:cNvPicPr preferRelativeResize="0"/>
          <p:nvPr/>
        </p:nvPicPr>
        <p:blipFill>
          <a:blip r:embed="rId4">
            <a:alphaModFix/>
          </a:blip>
          <a:stretch>
            <a:fillRect/>
          </a:stretch>
        </p:blipFill>
        <p:spPr>
          <a:xfrm>
            <a:off x="147414" y="1551123"/>
            <a:ext cx="5337004" cy="2611400"/>
          </a:xfrm>
          <a:prstGeom prst="rect">
            <a:avLst/>
          </a:prstGeom>
          <a:noFill/>
          <a:ln>
            <a:noFill/>
          </a:ln>
        </p:spPr>
      </p:pic>
      <p:sp>
        <p:nvSpPr>
          <p:cNvPr id="132" name="Google Shape;1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Task - Learning Based Solution </a:t>
            </a:r>
            <a:endParaRPr dirty="0"/>
          </a:p>
        </p:txBody>
      </p:sp>
      <p:pic>
        <p:nvPicPr>
          <p:cNvPr id="133" name="Google Shape;133;p19"/>
          <p:cNvPicPr preferRelativeResize="0"/>
          <p:nvPr/>
        </p:nvPicPr>
        <p:blipFill>
          <a:blip r:embed="rId5">
            <a:alphaModFix/>
          </a:blip>
          <a:stretch>
            <a:fillRect/>
          </a:stretch>
        </p:blipFill>
        <p:spPr>
          <a:xfrm>
            <a:off x="4182437" y="1551125"/>
            <a:ext cx="1301882" cy="2611400"/>
          </a:xfrm>
          <a:prstGeom prst="rect">
            <a:avLst/>
          </a:prstGeom>
          <a:noFill/>
          <a:ln>
            <a:noFill/>
          </a:ln>
        </p:spPr>
      </p:pic>
      <p:sp>
        <p:nvSpPr>
          <p:cNvPr id="134" name="Google Shape;134;p19"/>
          <p:cNvSpPr/>
          <p:nvPr/>
        </p:nvSpPr>
        <p:spPr>
          <a:xfrm>
            <a:off x="3895875" y="1087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Example Code Edits</a:t>
            </a:r>
            <a:endParaRPr>
              <a:latin typeface="Georgia"/>
              <a:ea typeface="Georgia"/>
              <a:cs typeface="Georgia"/>
              <a:sym typeface="Georgia"/>
            </a:endParaRPr>
          </a:p>
        </p:txBody>
      </p:sp>
      <p:sp>
        <p:nvSpPr>
          <p:cNvPr id="135" name="Google Shape;135;p19"/>
          <p:cNvSpPr/>
          <p:nvPr/>
        </p:nvSpPr>
        <p:spPr>
          <a:xfrm>
            <a:off x="106032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Before Edit</a:t>
            </a:r>
            <a:endParaRPr>
              <a:latin typeface="Georgia"/>
              <a:ea typeface="Georgia"/>
              <a:cs typeface="Georgia"/>
              <a:sym typeface="Georgia"/>
            </a:endParaRPr>
          </a:p>
        </p:txBody>
      </p:sp>
      <p:sp>
        <p:nvSpPr>
          <p:cNvPr id="136" name="Google Shape;136;p19"/>
          <p:cNvSpPr/>
          <p:nvPr/>
        </p:nvSpPr>
        <p:spPr>
          <a:xfrm>
            <a:off x="625107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After Edit</a:t>
            </a:r>
            <a:endParaRPr>
              <a:latin typeface="Georgia"/>
              <a:ea typeface="Georgia"/>
              <a:cs typeface="Georgia"/>
              <a:sym typeface="Georgia"/>
            </a:endParaRPr>
          </a:p>
        </p:txBody>
      </p:sp>
      <p:sp>
        <p:nvSpPr>
          <p:cNvPr id="137" name="Google Shape;13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2" name="Rectangle 1">
            <a:extLst>
              <a:ext uri="{FF2B5EF4-FFF2-40B4-BE49-F238E27FC236}">
                <a16:creationId xmlns:a16="http://schemas.microsoft.com/office/drawing/2014/main" id="{268E654C-0406-7D36-6AE8-959CE643C726}"/>
              </a:ext>
            </a:extLst>
          </p:cNvPr>
          <p:cNvSpPr/>
          <p:nvPr/>
        </p:nvSpPr>
        <p:spPr>
          <a:xfrm>
            <a:off x="4182437" y="3341078"/>
            <a:ext cx="1301882" cy="91917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2">
            <a:extLst>
              <a:ext uri="{FF2B5EF4-FFF2-40B4-BE49-F238E27FC236}">
                <a16:creationId xmlns:a16="http://schemas.microsoft.com/office/drawing/2014/main" id="{D3B3FA30-D250-DAE6-BF9D-62A57F6861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952090B-756C-05BB-08C4-72B88593217D}"/>
              </a:ext>
            </a:extLst>
          </p:cNvPr>
          <p:cNvPicPr>
            <a:picLocks noChangeAspect="1"/>
          </p:cNvPicPr>
          <p:nvPr/>
        </p:nvPicPr>
        <p:blipFill>
          <a:blip r:embed="rId7"/>
          <a:stretch>
            <a:fillRect/>
          </a:stretch>
        </p:blipFill>
        <p:spPr>
          <a:xfrm>
            <a:off x="4169728" y="3368154"/>
            <a:ext cx="1290860" cy="979114"/>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1000"/>
                                        <p:tgtEl>
                                          <p:spTgt spid="130"/>
                                        </p:tgtEl>
                                      </p:cBhvr>
                                    </p:animEffect>
                                  </p:childTnLst>
                                </p:cTn>
                              </p:par>
                              <p:par>
                                <p:cTn id="24" presetID="10"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fade">
                                      <p:cBhvr>
                                        <p:cTn id="2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60</a:t>
            </a:fld>
            <a:endParaRPr lang="en" sz="900" dirty="0"/>
          </a:p>
        </p:txBody>
      </p:sp>
      <p:sp>
        <p:nvSpPr>
          <p:cNvPr id="12" name="Arrow: Bent 11">
            <a:extLst>
              <a:ext uri="{FF2B5EF4-FFF2-40B4-BE49-F238E27FC236}">
                <a16:creationId xmlns:a16="http://schemas.microsoft.com/office/drawing/2014/main" id="{36F51E23-23D2-4D2A-991D-EB7A14AA0E5B}"/>
              </a:ext>
            </a:extLst>
          </p:cNvPr>
          <p:cNvSpPr/>
          <p:nvPr/>
        </p:nvSpPr>
        <p:spPr>
          <a:xfrm rot="5400000">
            <a:off x="6844240" y="1791778"/>
            <a:ext cx="454715" cy="6760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6716857" y="2450739"/>
            <a:ext cx="1180391" cy="870747"/>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sp>
        <p:nvSpPr>
          <p:cNvPr id="32" name="Arrow: Bent 31">
            <a:extLst>
              <a:ext uri="{FF2B5EF4-FFF2-40B4-BE49-F238E27FC236}">
                <a16:creationId xmlns:a16="http://schemas.microsoft.com/office/drawing/2014/main" id="{A26C31C6-8937-4934-9B24-9DECC23A0C70}"/>
              </a:ext>
            </a:extLst>
          </p:cNvPr>
          <p:cNvSpPr/>
          <p:nvPr/>
        </p:nvSpPr>
        <p:spPr>
          <a:xfrm rot="10608920">
            <a:off x="6928012" y="3468457"/>
            <a:ext cx="454715" cy="4942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pic>
        <p:nvPicPr>
          <p:cNvPr id="13" name="Picture 12">
            <a:extLst>
              <a:ext uri="{FF2B5EF4-FFF2-40B4-BE49-F238E27FC236}">
                <a16:creationId xmlns:a16="http://schemas.microsoft.com/office/drawing/2014/main" id="{7DE83051-5093-4658-AC96-4893DD3FD496}"/>
              </a:ext>
            </a:extLst>
          </p:cNvPr>
          <p:cNvPicPr>
            <a:picLocks noChangeAspect="1"/>
          </p:cNvPicPr>
          <p:nvPr/>
        </p:nvPicPr>
        <p:blipFill rotWithShape="1">
          <a:blip r:embed="rId5">
            <a:extLst>
              <a:ext uri="{28A0092B-C50C-407E-A947-70E740481C1C}">
                <a14:useLocalDpi xmlns:a14="http://schemas.microsoft.com/office/drawing/2010/main" val="0"/>
              </a:ext>
            </a:extLst>
          </a:blip>
          <a:srcRect r="15666"/>
          <a:stretch/>
        </p:blipFill>
        <p:spPr>
          <a:xfrm>
            <a:off x="4450717" y="1207344"/>
            <a:ext cx="2207164" cy="1480184"/>
          </a:xfrm>
          <a:prstGeom prst="rect">
            <a:avLst/>
          </a:prstGeom>
        </p:spPr>
      </p:pic>
      <p:pic>
        <p:nvPicPr>
          <p:cNvPr id="14" name="Picture 13">
            <a:extLst>
              <a:ext uri="{FF2B5EF4-FFF2-40B4-BE49-F238E27FC236}">
                <a16:creationId xmlns:a16="http://schemas.microsoft.com/office/drawing/2014/main" id="{C83DDBA2-48DF-43D9-8849-C23ADE741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681" y="3067571"/>
            <a:ext cx="2259144" cy="1480184"/>
          </a:xfrm>
          <a:prstGeom prst="rect">
            <a:avLst/>
          </a:prstGeom>
        </p:spPr>
      </p:pic>
      <p:graphicFrame>
        <p:nvGraphicFramePr>
          <p:cNvPr id="15" name="Diagram 14">
            <a:extLst>
              <a:ext uri="{FF2B5EF4-FFF2-40B4-BE49-F238E27FC236}">
                <a16:creationId xmlns:a16="http://schemas.microsoft.com/office/drawing/2014/main" id="{692D28EE-A3FC-7B2E-CC42-3D93CF377B0E}"/>
              </a:ext>
            </a:extLst>
          </p:cNvPr>
          <p:cNvGraphicFramePr/>
          <p:nvPr>
            <p:extLst>
              <p:ext uri="{D42A27DB-BD31-4B8C-83A1-F6EECF244321}">
                <p14:modId xmlns:p14="http://schemas.microsoft.com/office/powerpoint/2010/main" val="166364914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Google Shape;331;p32">
            <a:extLst>
              <a:ext uri="{FF2B5EF4-FFF2-40B4-BE49-F238E27FC236}">
                <a16:creationId xmlns:a16="http://schemas.microsoft.com/office/drawing/2014/main" id="{367CF3FB-5AFE-7AF3-B9F0-F516BE4FD06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Formal Channel Mutation</a:t>
            </a:r>
          </a:p>
          <a:p>
            <a:pPr algn="ctr">
              <a:buSzPct val="45833"/>
            </a:pPr>
            <a:endParaRPr lang="en-US" sz="2500" dirty="0">
              <a:latin typeface="Georgia"/>
              <a:ea typeface="Georgia"/>
              <a:cs typeface="Georgia"/>
              <a:sym typeface="Georgia"/>
            </a:endParaRPr>
          </a:p>
        </p:txBody>
      </p:sp>
    </p:spTree>
    <p:extLst>
      <p:ext uri="{BB962C8B-B14F-4D97-AF65-F5344CB8AC3E}">
        <p14:creationId xmlns:p14="http://schemas.microsoft.com/office/powerpoint/2010/main" val="3593663321"/>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NatGen: </a:t>
            </a:r>
            <a:r>
              <a:rPr lang="en-US" sz="3844" dirty="0">
                <a:solidFill>
                  <a:srgbClr val="FFFFFF"/>
                </a:solidFill>
                <a:latin typeface="Georgia"/>
                <a:ea typeface="Georgia"/>
                <a:cs typeface="Georgia"/>
                <a:sym typeface="Georgia"/>
              </a:rPr>
              <a:t>Generative Pretraining by “Naturalizing”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FSE 2022</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fontScale="92500" lnSpcReduction="20000"/>
          </a:bodyPr>
          <a:lstStyle/>
          <a:p>
            <a:pPr marL="457200" lvl="0" indent="0" algn="ctr" rtl="0">
              <a:spcBef>
                <a:spcPts val="0"/>
              </a:spcBef>
              <a:spcAft>
                <a:spcPts val="0"/>
              </a:spcAft>
              <a:buClr>
                <a:schemeClr val="dk1"/>
              </a:buClr>
              <a:buSzPts val="1100"/>
              <a:buFont typeface="Arial"/>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US" dirty="0">
                <a:solidFill>
                  <a:srgbClr val="20124D"/>
                </a:solidFill>
                <a:latin typeface="Georgia"/>
                <a:ea typeface="Georgia"/>
                <a:cs typeface="Georgia"/>
                <a:sym typeface="Georgia"/>
              </a:rPr>
              <a:t>Forcing a model to edit unnatural code to re-write in a more natural way embeds developers’ natural way of writing code into the model. </a:t>
            </a:r>
            <a:endParaRPr lang="en-US" sz="2400" b="1" dirty="0">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dirty="0">
                <a:solidFill>
                  <a:srgbClr val="701C7F"/>
                </a:solidFill>
                <a:latin typeface="Georgia"/>
                <a:ea typeface="Georgia"/>
                <a:cs typeface="Georgia"/>
                <a:sym typeface="Georgia"/>
              </a:rPr>
              <a:t>Contribution</a:t>
            </a:r>
          </a:p>
          <a:p>
            <a:pPr marL="457200" lvl="0" indent="0" algn="l" rtl="0">
              <a:spcBef>
                <a:spcPts val="1200"/>
              </a:spcBef>
              <a:spcAft>
                <a:spcPts val="1200"/>
              </a:spcAft>
              <a:buNone/>
            </a:pPr>
            <a:r>
              <a:rPr lang="en-US" dirty="0">
                <a:solidFill>
                  <a:srgbClr val="1A0684"/>
                </a:solidFill>
                <a:latin typeface="Georgia"/>
                <a:ea typeface="Georgia"/>
                <a:cs typeface="Georgia"/>
                <a:sym typeface="Georgia"/>
              </a:rPr>
              <a:t>Designed a large-scale pretrained model which learned natural coding patterns from developers, with demonstrated higher performance in few shot code generation.</a:t>
            </a:r>
          </a:p>
        </p:txBody>
      </p:sp>
      <p:pic>
        <p:nvPicPr>
          <p:cNvPr id="5" name="Picture 2">
            <a:extLst>
              <a:ext uri="{FF2B5EF4-FFF2-40B4-BE49-F238E27FC236}">
                <a16:creationId xmlns:a16="http://schemas.microsoft.com/office/drawing/2014/main" id="{FB2BEEFF-1C12-AFAE-FD4D-4FB2A6F44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87430"/>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31;p32">
            <a:extLst>
              <a:ext uri="{FF2B5EF4-FFF2-40B4-BE49-F238E27FC236}">
                <a16:creationId xmlns:a16="http://schemas.microsoft.com/office/drawing/2014/main" id="{444F80CE-9058-31BF-24E4-9D35ACE284C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106C7039-300D-479A-8B6E-941DB22779BC}"/>
              </a:ext>
            </a:extLst>
          </p:cNvPr>
          <p:cNvGrpSpPr/>
          <p:nvPr/>
        </p:nvGrpSpPr>
        <p:grpSpPr>
          <a:xfrm>
            <a:off x="830961" y="1843087"/>
            <a:ext cx="7641497" cy="1538446"/>
            <a:chOff x="1164224" y="2026491"/>
            <a:chExt cx="12038934" cy="2622759"/>
          </a:xfrm>
        </p:grpSpPr>
        <p:pic>
          <p:nvPicPr>
            <p:cNvPr id="14" name="Picture 13">
              <a:extLst>
                <a:ext uri="{FF2B5EF4-FFF2-40B4-BE49-F238E27FC236}">
                  <a16:creationId xmlns:a16="http://schemas.microsoft.com/office/drawing/2014/main" id="{1FC74160-8DE7-423C-8F72-739BD4AB2E74}"/>
                </a:ext>
              </a:extLst>
            </p:cNvPr>
            <p:cNvPicPr>
              <a:picLocks noChangeAspect="1"/>
            </p:cNvPicPr>
            <p:nvPr/>
          </p:nvPicPr>
          <p:blipFill rotWithShape="1">
            <a:blip r:embed="rId3">
              <a:extLst>
                <a:ext uri="{28A0092B-C50C-407E-A947-70E740481C1C}">
                  <a14:useLocalDpi xmlns:a14="http://schemas.microsoft.com/office/drawing/2010/main" val="0"/>
                </a:ext>
              </a:extLst>
            </a:blip>
            <a:srcRect r="15666"/>
            <a:stretch/>
          </p:blipFill>
          <p:spPr>
            <a:xfrm>
              <a:off x="1164224" y="2026491"/>
              <a:ext cx="4243786" cy="2622759"/>
            </a:xfrm>
            <a:prstGeom prst="rect">
              <a:avLst/>
            </a:prstGeom>
          </p:spPr>
        </p:pic>
        <p:pic>
          <p:nvPicPr>
            <p:cNvPr id="15" name="Picture 14">
              <a:extLst>
                <a:ext uri="{FF2B5EF4-FFF2-40B4-BE49-F238E27FC236}">
                  <a16:creationId xmlns:a16="http://schemas.microsoft.com/office/drawing/2014/main" id="{C733C846-D6AC-4B54-AEA5-0ED8D9116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3648" y="2026491"/>
              <a:ext cx="4329510" cy="2614176"/>
            </a:xfrm>
            <a:prstGeom prst="rect">
              <a:avLst/>
            </a:prstGeom>
          </p:spPr>
        </p:pic>
      </p:grpSp>
      <p:sp>
        <p:nvSpPr>
          <p:cNvPr id="5" name="TextBox 4">
            <a:extLst>
              <a:ext uri="{FF2B5EF4-FFF2-40B4-BE49-F238E27FC236}">
                <a16:creationId xmlns:a16="http://schemas.microsoft.com/office/drawing/2014/main" id="{F0D7F7DC-97C3-4D11-9AC4-2A56D7CA0196}"/>
              </a:ext>
            </a:extLst>
          </p:cNvPr>
          <p:cNvSpPr txBox="1"/>
          <p:nvPr/>
        </p:nvSpPr>
        <p:spPr>
          <a:xfrm>
            <a:off x="1192107" y="3978167"/>
            <a:ext cx="6908799" cy="334707"/>
          </a:xfrm>
          <a:prstGeom prst="rect">
            <a:avLst/>
          </a:prstGeom>
          <a:noFill/>
        </p:spPr>
        <p:txBody>
          <a:bodyPr wrap="square" rtlCol="0">
            <a:spAutoFit/>
          </a:bodyPr>
          <a:lstStyle/>
          <a:p>
            <a:pPr algn="ctr"/>
            <a:r>
              <a:rPr lang="en-US" sz="1575" dirty="0">
                <a:latin typeface="Poppins" panose="00000500000000000000" pitchFamily="2" charset="0"/>
                <a:cs typeface="Poppins" panose="00000500000000000000" pitchFamily="2" charset="0"/>
              </a:rPr>
              <a:t>Write Semantic / Functional Equivalent Code in “More Natural” way</a:t>
            </a:r>
          </a:p>
        </p:txBody>
      </p:sp>
      <p:sp>
        <p:nvSpPr>
          <p:cNvPr id="9" name="Slide Number Placeholder 1">
            <a:extLst>
              <a:ext uri="{FF2B5EF4-FFF2-40B4-BE49-F238E27FC236}">
                <a16:creationId xmlns:a16="http://schemas.microsoft.com/office/drawing/2014/main" id="{0FA25525-FFA0-44EE-BC0B-1A3DE78561A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62</a:t>
            </a:fld>
            <a:endParaRPr lang="en" sz="900" dirty="0"/>
          </a:p>
        </p:txBody>
      </p:sp>
      <p:pic>
        <p:nvPicPr>
          <p:cNvPr id="10" name="Picture 2">
            <a:extLst>
              <a:ext uri="{FF2B5EF4-FFF2-40B4-BE49-F238E27FC236}">
                <a16:creationId xmlns:a16="http://schemas.microsoft.com/office/drawing/2014/main" id="{3F995676-F57D-4C71-9E00-9B5CE67201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A8A66E5-F3F3-E043-9CEA-8889B99B7110}"/>
              </a:ext>
            </a:extLst>
          </p:cNvPr>
          <p:cNvPicPr>
            <a:picLocks noChangeAspect="1"/>
          </p:cNvPicPr>
          <p:nvPr/>
        </p:nvPicPr>
        <p:blipFill>
          <a:blip r:embed="rId6"/>
          <a:stretch>
            <a:fillRect/>
          </a:stretch>
        </p:blipFill>
        <p:spPr>
          <a:xfrm>
            <a:off x="3926964" y="2089943"/>
            <a:ext cx="1290071" cy="963613"/>
          </a:xfrm>
          <a:prstGeom prst="rect">
            <a:avLst/>
          </a:prstGeom>
        </p:spPr>
      </p:pic>
      <p:sp>
        <p:nvSpPr>
          <p:cNvPr id="2" name="Arrow: Right 1">
            <a:extLst>
              <a:ext uri="{FF2B5EF4-FFF2-40B4-BE49-F238E27FC236}">
                <a16:creationId xmlns:a16="http://schemas.microsoft.com/office/drawing/2014/main" id="{57B702D9-2A9A-EFE7-1B18-4141B0234710}"/>
              </a:ext>
            </a:extLst>
          </p:cNvPr>
          <p:cNvSpPr/>
          <p:nvPr/>
        </p:nvSpPr>
        <p:spPr>
          <a:xfrm>
            <a:off x="3390900" y="2489200"/>
            <a:ext cx="34925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77060DD4-FA96-D860-19B7-3C4BAE295277}"/>
              </a:ext>
            </a:extLst>
          </p:cNvPr>
          <p:cNvSpPr/>
          <p:nvPr/>
        </p:nvSpPr>
        <p:spPr>
          <a:xfrm>
            <a:off x="5375129" y="2466974"/>
            <a:ext cx="349250" cy="209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958E9C8-5284-4942-C7F5-6FE4124EF643}"/>
              </a:ext>
            </a:extLst>
          </p:cNvPr>
          <p:cNvSpPr txBox="1"/>
          <p:nvPr/>
        </p:nvSpPr>
        <p:spPr>
          <a:xfrm>
            <a:off x="1410493" y="3381643"/>
            <a:ext cx="1534601" cy="307777"/>
          </a:xfrm>
          <a:prstGeom prst="rect">
            <a:avLst/>
          </a:prstGeom>
          <a:noFill/>
        </p:spPr>
        <p:txBody>
          <a:bodyPr wrap="square" rtlCol="0">
            <a:spAutoFit/>
          </a:bodyPr>
          <a:lstStyle/>
          <a:p>
            <a:r>
              <a:rPr lang="en-US" dirty="0"/>
              <a:t>Un-Natural Code</a:t>
            </a:r>
          </a:p>
        </p:txBody>
      </p:sp>
      <p:sp>
        <p:nvSpPr>
          <p:cNvPr id="16" name="TextBox 15">
            <a:extLst>
              <a:ext uri="{FF2B5EF4-FFF2-40B4-BE49-F238E27FC236}">
                <a16:creationId xmlns:a16="http://schemas.microsoft.com/office/drawing/2014/main" id="{1DB943D9-8194-1AD7-8BF3-4C6409B4A788}"/>
              </a:ext>
            </a:extLst>
          </p:cNvPr>
          <p:cNvSpPr txBox="1"/>
          <p:nvPr/>
        </p:nvSpPr>
        <p:spPr>
          <a:xfrm>
            <a:off x="6198906" y="3381643"/>
            <a:ext cx="1534601" cy="307777"/>
          </a:xfrm>
          <a:prstGeom prst="rect">
            <a:avLst/>
          </a:prstGeom>
          <a:noFill/>
        </p:spPr>
        <p:txBody>
          <a:bodyPr wrap="square" rtlCol="0">
            <a:spAutoFit/>
          </a:bodyPr>
          <a:lstStyle/>
          <a:p>
            <a:pPr algn="ctr"/>
            <a:r>
              <a:rPr lang="en-US" dirty="0"/>
              <a:t>Natural Code</a:t>
            </a:r>
          </a:p>
        </p:txBody>
      </p:sp>
      <p:sp>
        <p:nvSpPr>
          <p:cNvPr id="17" name="TextBox 16">
            <a:extLst>
              <a:ext uri="{FF2B5EF4-FFF2-40B4-BE49-F238E27FC236}">
                <a16:creationId xmlns:a16="http://schemas.microsoft.com/office/drawing/2014/main" id="{E8F97BE9-69FD-0C3F-BD40-A09417EE1847}"/>
              </a:ext>
            </a:extLst>
          </p:cNvPr>
          <p:cNvSpPr txBox="1"/>
          <p:nvPr/>
        </p:nvSpPr>
        <p:spPr>
          <a:xfrm>
            <a:off x="1333966" y="1587718"/>
            <a:ext cx="1534601" cy="307777"/>
          </a:xfrm>
          <a:prstGeom prst="rect">
            <a:avLst/>
          </a:prstGeom>
          <a:noFill/>
        </p:spPr>
        <p:txBody>
          <a:bodyPr wrap="square" rtlCol="0">
            <a:spAutoFit/>
          </a:bodyPr>
          <a:lstStyle/>
          <a:p>
            <a:r>
              <a:rPr lang="en-US" dirty="0"/>
              <a:t>Mutated Code</a:t>
            </a:r>
          </a:p>
        </p:txBody>
      </p:sp>
      <p:sp>
        <p:nvSpPr>
          <p:cNvPr id="18" name="TextBox 17">
            <a:extLst>
              <a:ext uri="{FF2B5EF4-FFF2-40B4-BE49-F238E27FC236}">
                <a16:creationId xmlns:a16="http://schemas.microsoft.com/office/drawing/2014/main" id="{6C1467F1-C744-8795-5EDC-21C3614A2296}"/>
              </a:ext>
            </a:extLst>
          </p:cNvPr>
          <p:cNvSpPr txBox="1"/>
          <p:nvPr/>
        </p:nvSpPr>
        <p:spPr>
          <a:xfrm>
            <a:off x="6122379" y="1587718"/>
            <a:ext cx="1534601" cy="307777"/>
          </a:xfrm>
          <a:prstGeom prst="rect">
            <a:avLst/>
          </a:prstGeom>
          <a:noFill/>
        </p:spPr>
        <p:txBody>
          <a:bodyPr wrap="square" rtlCol="0">
            <a:spAutoFit/>
          </a:bodyPr>
          <a:lstStyle/>
          <a:p>
            <a:pPr algn="ctr"/>
            <a:r>
              <a:rPr lang="en-US" dirty="0"/>
              <a:t>Original Code</a:t>
            </a:r>
          </a:p>
        </p:txBody>
      </p:sp>
    </p:spTree>
    <p:extLst>
      <p:ext uri="{BB962C8B-B14F-4D97-AF65-F5344CB8AC3E}">
        <p14:creationId xmlns:p14="http://schemas.microsoft.com/office/powerpoint/2010/main" val="204925542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D0CA31-DF76-4719-86C7-22FB0B42F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101" y="1372420"/>
            <a:ext cx="4060723" cy="3434779"/>
          </a:xfrm>
          <a:prstGeom prst="rect">
            <a:avLst/>
          </a:prstGeom>
        </p:spPr>
      </p:pic>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63</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31;p32">
            <a:extLst>
              <a:ext uri="{FF2B5EF4-FFF2-40B4-BE49-F238E27FC236}">
                <a16:creationId xmlns:a16="http://schemas.microsoft.com/office/drawing/2014/main" id="{434F5421-C896-FFE8-5468-9CE1DAC43BE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grpSp>
        <p:nvGrpSpPr>
          <p:cNvPr id="3" name="Group 2">
            <a:extLst>
              <a:ext uri="{FF2B5EF4-FFF2-40B4-BE49-F238E27FC236}">
                <a16:creationId xmlns:a16="http://schemas.microsoft.com/office/drawing/2014/main" id="{CD3E1B63-226F-2A66-0E8B-2A5F9D7E141C}"/>
              </a:ext>
            </a:extLst>
          </p:cNvPr>
          <p:cNvGrpSpPr/>
          <p:nvPr/>
        </p:nvGrpSpPr>
        <p:grpSpPr>
          <a:xfrm>
            <a:off x="3440854" y="1332270"/>
            <a:ext cx="1571414" cy="1167090"/>
            <a:chOff x="3576320" y="1332270"/>
            <a:chExt cx="1571414" cy="1167090"/>
          </a:xfrm>
          <a:solidFill>
            <a:schemeClr val="bg1"/>
          </a:solidFill>
        </p:grpSpPr>
        <p:sp>
          <p:nvSpPr>
            <p:cNvPr id="2" name="Rectangle 1">
              <a:extLst>
                <a:ext uri="{FF2B5EF4-FFF2-40B4-BE49-F238E27FC236}">
                  <a16:creationId xmlns:a16="http://schemas.microsoft.com/office/drawing/2014/main" id="{FB3A6492-A09B-0DCD-CC1D-853156553912}"/>
                </a:ext>
              </a:extLst>
            </p:cNvPr>
            <p:cNvSpPr/>
            <p:nvPr/>
          </p:nvSpPr>
          <p:spPr>
            <a:xfrm>
              <a:off x="3576320" y="1605280"/>
              <a:ext cx="643467" cy="392853"/>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0F17EF5-E5ED-A9AF-7BD4-0C887509F1C5}"/>
                </a:ext>
              </a:extLst>
            </p:cNvPr>
            <p:cNvSpPr/>
            <p:nvPr/>
          </p:nvSpPr>
          <p:spPr>
            <a:xfrm>
              <a:off x="4138508" y="1332270"/>
              <a:ext cx="1009226" cy="1167090"/>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C782596-2963-079C-276F-30EA20F4DED9}"/>
              </a:ext>
            </a:extLst>
          </p:cNvPr>
          <p:cNvGrpSpPr/>
          <p:nvPr/>
        </p:nvGrpSpPr>
        <p:grpSpPr>
          <a:xfrm>
            <a:off x="5576203" y="3262963"/>
            <a:ext cx="1170037" cy="1604707"/>
            <a:chOff x="5711669" y="3269736"/>
            <a:chExt cx="1170037" cy="1604707"/>
          </a:xfrm>
          <a:solidFill>
            <a:schemeClr val="bg1"/>
          </a:solidFill>
        </p:grpSpPr>
        <p:sp>
          <p:nvSpPr>
            <p:cNvPr id="16" name="Rectangle 15">
              <a:extLst>
                <a:ext uri="{FF2B5EF4-FFF2-40B4-BE49-F238E27FC236}">
                  <a16:creationId xmlns:a16="http://schemas.microsoft.com/office/drawing/2014/main" id="{194F96E0-1C9D-69DE-4FB6-6245B985CCF5}"/>
                </a:ext>
              </a:extLst>
            </p:cNvPr>
            <p:cNvSpPr/>
            <p:nvPr/>
          </p:nvSpPr>
          <p:spPr>
            <a:xfrm>
              <a:off x="5711669" y="3269736"/>
              <a:ext cx="1068438" cy="543651"/>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7F6E1EC-81B5-D6EA-C8E7-2DC07BC464F9}"/>
                </a:ext>
              </a:extLst>
            </p:cNvPr>
            <p:cNvSpPr/>
            <p:nvPr/>
          </p:nvSpPr>
          <p:spPr>
            <a:xfrm>
              <a:off x="6104551" y="3819097"/>
              <a:ext cx="777155" cy="1055346"/>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nvGrpSpPr>
          <p:cNvPr id="24" name="Group 23">
            <a:extLst>
              <a:ext uri="{FF2B5EF4-FFF2-40B4-BE49-F238E27FC236}">
                <a16:creationId xmlns:a16="http://schemas.microsoft.com/office/drawing/2014/main" id="{0E9C8059-16FA-8B6C-961C-1A67FCF9646F}"/>
              </a:ext>
            </a:extLst>
          </p:cNvPr>
          <p:cNvGrpSpPr/>
          <p:nvPr/>
        </p:nvGrpSpPr>
        <p:grpSpPr>
          <a:xfrm>
            <a:off x="2910756" y="1293978"/>
            <a:ext cx="4153831" cy="2355395"/>
            <a:chOff x="3046222" y="1293978"/>
            <a:chExt cx="4153831" cy="2355395"/>
          </a:xfrm>
          <a:solidFill>
            <a:schemeClr val="bg1"/>
          </a:solidFill>
        </p:grpSpPr>
        <p:grpSp>
          <p:nvGrpSpPr>
            <p:cNvPr id="5" name="Group 4">
              <a:extLst>
                <a:ext uri="{FF2B5EF4-FFF2-40B4-BE49-F238E27FC236}">
                  <a16:creationId xmlns:a16="http://schemas.microsoft.com/office/drawing/2014/main" id="{27AA5F3A-6C0C-21DD-A216-BD4E45A3262C}"/>
                </a:ext>
              </a:extLst>
            </p:cNvPr>
            <p:cNvGrpSpPr/>
            <p:nvPr/>
          </p:nvGrpSpPr>
          <p:grpSpPr>
            <a:xfrm>
              <a:off x="3046222" y="1293978"/>
              <a:ext cx="4153831" cy="2355395"/>
              <a:chOff x="3046222" y="1293978"/>
              <a:chExt cx="4153831" cy="2355395"/>
            </a:xfrm>
            <a:grpFill/>
          </p:grpSpPr>
          <p:sp>
            <p:nvSpPr>
              <p:cNvPr id="12" name="Rectangle 11">
                <a:extLst>
                  <a:ext uri="{FF2B5EF4-FFF2-40B4-BE49-F238E27FC236}">
                    <a16:creationId xmlns:a16="http://schemas.microsoft.com/office/drawing/2014/main" id="{47B885B1-429F-2088-F925-0BA8F5B40070}"/>
                  </a:ext>
                </a:extLst>
              </p:cNvPr>
              <p:cNvSpPr/>
              <p:nvPr/>
            </p:nvSpPr>
            <p:spPr>
              <a:xfrm>
                <a:off x="5181887" y="1719388"/>
                <a:ext cx="907625" cy="392853"/>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0CC9799C-18CD-6CB6-76DA-17B3B04FEED8}"/>
                  </a:ext>
                </a:extLst>
              </p:cNvPr>
              <p:cNvSpPr/>
              <p:nvPr/>
            </p:nvSpPr>
            <p:spPr>
              <a:xfrm>
                <a:off x="5821622" y="1293978"/>
                <a:ext cx="1378431" cy="1957222"/>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139E466F-682D-B36A-2820-66A601ED9C98}"/>
                  </a:ext>
                </a:extLst>
              </p:cNvPr>
              <p:cNvSpPr/>
              <p:nvPr/>
            </p:nvSpPr>
            <p:spPr>
              <a:xfrm>
                <a:off x="3898053" y="2581129"/>
                <a:ext cx="1974427" cy="1068244"/>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ADAB52A9-1424-404F-E40C-CAD0F75E9119}"/>
                  </a:ext>
                </a:extLst>
              </p:cNvPr>
              <p:cNvSpPr/>
              <p:nvPr/>
            </p:nvSpPr>
            <p:spPr>
              <a:xfrm>
                <a:off x="3046222" y="2562593"/>
                <a:ext cx="1378432" cy="932446"/>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DF6527B-DBDD-8A42-9524-3ACE9738B4DF}"/>
                  </a:ext>
                </a:extLst>
              </p:cNvPr>
              <p:cNvSpPr/>
              <p:nvPr/>
            </p:nvSpPr>
            <p:spPr>
              <a:xfrm>
                <a:off x="5188372" y="2138123"/>
                <a:ext cx="907625" cy="454219"/>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0620B738-C23C-FB93-BB9C-4E3A16CB2B9E}"/>
                </a:ext>
              </a:extLst>
            </p:cNvPr>
            <p:cNvSpPr/>
            <p:nvPr/>
          </p:nvSpPr>
          <p:spPr>
            <a:xfrm>
              <a:off x="5161568" y="1719388"/>
              <a:ext cx="907625" cy="39285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85CAAC45-B48D-F8C3-6954-0E9582D5BB98}"/>
              </a:ext>
            </a:extLst>
          </p:cNvPr>
          <p:cNvGrpSpPr/>
          <p:nvPr/>
        </p:nvGrpSpPr>
        <p:grpSpPr>
          <a:xfrm>
            <a:off x="2669244" y="3686653"/>
            <a:ext cx="3284802" cy="1158350"/>
            <a:chOff x="2804710" y="3686653"/>
            <a:chExt cx="3284802" cy="1158350"/>
          </a:xfrm>
          <a:solidFill>
            <a:schemeClr val="bg1"/>
          </a:solidFill>
        </p:grpSpPr>
        <p:sp>
          <p:nvSpPr>
            <p:cNvPr id="22" name="Rectangle 21">
              <a:extLst>
                <a:ext uri="{FF2B5EF4-FFF2-40B4-BE49-F238E27FC236}">
                  <a16:creationId xmlns:a16="http://schemas.microsoft.com/office/drawing/2014/main" id="{518BBD3C-74A9-BCCB-6378-9EE0BA080AE1}"/>
                </a:ext>
              </a:extLst>
            </p:cNvPr>
            <p:cNvSpPr/>
            <p:nvPr/>
          </p:nvSpPr>
          <p:spPr>
            <a:xfrm>
              <a:off x="5256107" y="3971497"/>
              <a:ext cx="833405" cy="488412"/>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3F2C962-D7E6-48B2-C867-3F844B65B4B0}"/>
                </a:ext>
              </a:extLst>
            </p:cNvPr>
            <p:cNvSpPr/>
            <p:nvPr/>
          </p:nvSpPr>
          <p:spPr>
            <a:xfrm>
              <a:off x="2804710" y="3686653"/>
              <a:ext cx="2451397" cy="1158350"/>
            </a:xfrm>
            <a:prstGeom prst="rect">
              <a:avLst/>
            </a:prstGeom>
            <a:grp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pic>
        <p:nvPicPr>
          <p:cNvPr id="26" name="Graphic 25" descr="Magnifying glass">
            <a:extLst>
              <a:ext uri="{FF2B5EF4-FFF2-40B4-BE49-F238E27FC236}">
                <a16:creationId xmlns:a16="http://schemas.microsoft.com/office/drawing/2014/main" id="{24C75104-D004-5849-94D6-EBCBBF7467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07114" y="2614261"/>
            <a:ext cx="1034588" cy="1034588"/>
          </a:xfrm>
          <a:prstGeom prst="rect">
            <a:avLst/>
          </a:prstGeom>
        </p:spPr>
      </p:pic>
      <p:sp>
        <p:nvSpPr>
          <p:cNvPr id="34" name="TextBox 33">
            <a:extLst>
              <a:ext uri="{FF2B5EF4-FFF2-40B4-BE49-F238E27FC236}">
                <a16:creationId xmlns:a16="http://schemas.microsoft.com/office/drawing/2014/main" id="{08D9D554-91A4-4273-91D4-C9F3B87AB318}"/>
              </a:ext>
            </a:extLst>
          </p:cNvPr>
          <p:cNvSpPr txBox="1"/>
          <p:nvPr/>
        </p:nvSpPr>
        <p:spPr>
          <a:xfrm>
            <a:off x="1430208" y="2766332"/>
            <a:ext cx="1974427" cy="600164"/>
          </a:xfrm>
          <a:prstGeom prst="rect">
            <a:avLst/>
          </a:prstGeom>
          <a:noFill/>
        </p:spPr>
        <p:txBody>
          <a:bodyPr wrap="square" rtlCol="0">
            <a:spAutoFit/>
          </a:bodyPr>
          <a:lstStyle/>
          <a:p>
            <a:pPr algn="ctr"/>
            <a:r>
              <a:rPr lang="en-US" sz="1650" dirty="0">
                <a:latin typeface="Times New Roman" panose="02020603050405020304" pitchFamily="18" charset="0"/>
                <a:cs typeface="Times New Roman" panose="02020603050405020304" pitchFamily="18" charset="0"/>
              </a:rPr>
              <a:t>De-Naturalizing Transformation</a:t>
            </a:r>
          </a:p>
        </p:txBody>
      </p:sp>
    </p:spTree>
    <p:extLst>
      <p:ext uri="{BB962C8B-B14F-4D97-AF65-F5344CB8AC3E}">
        <p14:creationId xmlns:p14="http://schemas.microsoft.com/office/powerpoint/2010/main" val="116322782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4"/>
                                        </p:tgtEl>
                                      </p:cBhvr>
                                    </p:animEffect>
                                    <p:set>
                                      <p:cBhvr>
                                        <p:cTn id="12" dur="1" fill="hold">
                                          <p:stCondLst>
                                            <p:cond delay="499"/>
                                          </p:stCondLst>
                                        </p:cTn>
                                        <p:tgtEl>
                                          <p:spTgt spid="2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0-#ppt_w/2"/>
                                          </p:val>
                                        </p:tav>
                                        <p:tav tm="100000">
                                          <p:val>
                                            <p:strVal val="#ppt_x"/>
                                          </p:val>
                                        </p:tav>
                                      </p:tavLst>
                                    </p:anim>
                                    <p:anim calcmode="lin" valueType="num">
                                      <p:cBhvr additive="base">
                                        <p:cTn id="24"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xit" presetSubtype="2" fill="hold" nodeType="clickEffect">
                                  <p:stCondLst>
                                    <p:cond delay="0"/>
                                  </p:stCondLst>
                                  <p:childTnLst>
                                    <p:animEffect transition="out" filter="wipe(right)">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64</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B6F705F-8C3E-4026-909F-F09A95E7D363}"/>
              </a:ext>
            </a:extLst>
          </p:cNvPr>
          <p:cNvGrpSpPr/>
          <p:nvPr/>
        </p:nvGrpSpPr>
        <p:grpSpPr>
          <a:xfrm>
            <a:off x="1060847" y="1534637"/>
            <a:ext cx="2913331" cy="2472309"/>
            <a:chOff x="1414462" y="2046182"/>
            <a:chExt cx="3884441" cy="3296412"/>
          </a:xfrm>
        </p:grpSpPr>
        <p:pic>
          <p:nvPicPr>
            <p:cNvPr id="6" name="Picture 5">
              <a:extLst>
                <a:ext uri="{FF2B5EF4-FFF2-40B4-BE49-F238E27FC236}">
                  <a16:creationId xmlns:a16="http://schemas.microsoft.com/office/drawing/2014/main" id="{75C6BEE0-5386-4504-A76D-EC723E839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462" y="2046182"/>
              <a:ext cx="3884441" cy="3022600"/>
            </a:xfrm>
            <a:prstGeom prst="rect">
              <a:avLst/>
            </a:prstGeom>
          </p:spPr>
        </p:pic>
        <p:sp>
          <p:nvSpPr>
            <p:cNvPr id="16" name="TextBox 15">
              <a:extLst>
                <a:ext uri="{FF2B5EF4-FFF2-40B4-BE49-F238E27FC236}">
                  <a16:creationId xmlns:a16="http://schemas.microsoft.com/office/drawing/2014/main" id="{726E4150-2DE6-4BA1-9580-4CBDA1B2A2ED}"/>
                </a:ext>
              </a:extLst>
            </p:cNvPr>
            <p:cNvSpPr txBox="1"/>
            <p:nvPr/>
          </p:nvSpPr>
          <p:spPr>
            <a:xfrm>
              <a:off x="1714501" y="5004039"/>
              <a:ext cx="2772482"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Dead Code Insertion</a:t>
              </a:r>
            </a:p>
          </p:txBody>
        </p:sp>
      </p:grpSp>
      <p:grpSp>
        <p:nvGrpSpPr>
          <p:cNvPr id="18" name="Group 17">
            <a:extLst>
              <a:ext uri="{FF2B5EF4-FFF2-40B4-BE49-F238E27FC236}">
                <a16:creationId xmlns:a16="http://schemas.microsoft.com/office/drawing/2014/main" id="{E6F6DDAF-B382-41F5-B5E8-EDC7461F090A}"/>
              </a:ext>
            </a:extLst>
          </p:cNvPr>
          <p:cNvGrpSpPr/>
          <p:nvPr/>
        </p:nvGrpSpPr>
        <p:grpSpPr>
          <a:xfrm>
            <a:off x="4697538" y="1534636"/>
            <a:ext cx="3131483" cy="1484245"/>
            <a:chOff x="6263383" y="2046182"/>
            <a:chExt cx="4175311" cy="1978993"/>
          </a:xfrm>
        </p:grpSpPr>
        <p:pic>
          <p:nvPicPr>
            <p:cNvPr id="13" name="Picture 12">
              <a:extLst>
                <a:ext uri="{FF2B5EF4-FFF2-40B4-BE49-F238E27FC236}">
                  <a16:creationId xmlns:a16="http://schemas.microsoft.com/office/drawing/2014/main" id="{B77A578B-A44B-4A89-8EEC-EE03C7008D5F}"/>
                </a:ext>
              </a:extLst>
            </p:cNvPr>
            <p:cNvPicPr>
              <a:picLocks noChangeAspect="1"/>
            </p:cNvPicPr>
            <p:nvPr/>
          </p:nvPicPr>
          <p:blipFill rotWithShape="1">
            <a:blip r:embed="rId5">
              <a:extLst>
                <a:ext uri="{28A0092B-C50C-407E-A947-70E740481C1C}">
                  <a14:useLocalDpi xmlns:a14="http://schemas.microsoft.com/office/drawing/2010/main" val="0"/>
                </a:ext>
              </a:extLst>
            </a:blip>
            <a:srcRect b="17979"/>
            <a:stretch/>
          </p:blipFill>
          <p:spPr>
            <a:xfrm>
              <a:off x="6263383" y="2046182"/>
              <a:ext cx="4175311" cy="1640438"/>
            </a:xfrm>
            <a:prstGeom prst="rect">
              <a:avLst/>
            </a:prstGeom>
          </p:spPr>
        </p:pic>
        <p:sp>
          <p:nvSpPr>
            <p:cNvPr id="19" name="TextBox 18">
              <a:extLst>
                <a:ext uri="{FF2B5EF4-FFF2-40B4-BE49-F238E27FC236}">
                  <a16:creationId xmlns:a16="http://schemas.microsoft.com/office/drawing/2014/main" id="{82545C41-D615-4072-BBCD-98EFCBEA6281}"/>
                </a:ext>
              </a:extLst>
            </p:cNvPr>
            <p:cNvSpPr txBox="1"/>
            <p:nvPr/>
          </p:nvSpPr>
          <p:spPr>
            <a:xfrm>
              <a:off x="6265508" y="3686620"/>
              <a:ext cx="3399192"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Confusing Statements [17]</a:t>
              </a:r>
            </a:p>
          </p:txBody>
        </p:sp>
      </p:grpSp>
      <p:grpSp>
        <p:nvGrpSpPr>
          <p:cNvPr id="22" name="Group 21">
            <a:extLst>
              <a:ext uri="{FF2B5EF4-FFF2-40B4-BE49-F238E27FC236}">
                <a16:creationId xmlns:a16="http://schemas.microsoft.com/office/drawing/2014/main" id="{57909029-E1F5-4ED8-8ECD-EE0F5CEC671F}"/>
              </a:ext>
            </a:extLst>
          </p:cNvPr>
          <p:cNvGrpSpPr/>
          <p:nvPr/>
        </p:nvGrpSpPr>
        <p:grpSpPr>
          <a:xfrm>
            <a:off x="4697538" y="3330030"/>
            <a:ext cx="1958709" cy="943113"/>
            <a:chOff x="6783388" y="4378935"/>
            <a:chExt cx="2611612" cy="1257484"/>
          </a:xfrm>
        </p:grpSpPr>
        <p:pic>
          <p:nvPicPr>
            <p:cNvPr id="15" name="Picture 14">
              <a:extLst>
                <a:ext uri="{FF2B5EF4-FFF2-40B4-BE49-F238E27FC236}">
                  <a16:creationId xmlns:a16="http://schemas.microsoft.com/office/drawing/2014/main" id="{9A9FC88D-09AD-4BC2-8C22-BB617824FF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388" y="4378935"/>
              <a:ext cx="2611612" cy="1103595"/>
            </a:xfrm>
            <a:prstGeom prst="rect">
              <a:avLst/>
            </a:prstGeom>
          </p:spPr>
        </p:pic>
        <p:sp>
          <p:nvSpPr>
            <p:cNvPr id="20" name="TextBox 19">
              <a:extLst>
                <a:ext uri="{FF2B5EF4-FFF2-40B4-BE49-F238E27FC236}">
                  <a16:creationId xmlns:a16="http://schemas.microsoft.com/office/drawing/2014/main" id="{501540B9-45CB-49D2-9AD5-62C3A4AADC70}"/>
                </a:ext>
              </a:extLst>
            </p:cNvPr>
            <p:cNvSpPr txBox="1"/>
            <p:nvPr/>
          </p:nvSpPr>
          <p:spPr>
            <a:xfrm>
              <a:off x="6854099" y="5297864"/>
              <a:ext cx="2540901"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Operand Swap</a:t>
              </a:r>
            </a:p>
          </p:txBody>
        </p:sp>
      </p:grpSp>
      <p:sp>
        <p:nvSpPr>
          <p:cNvPr id="21" name="TextBox 20">
            <a:extLst>
              <a:ext uri="{FF2B5EF4-FFF2-40B4-BE49-F238E27FC236}">
                <a16:creationId xmlns:a16="http://schemas.microsoft.com/office/drawing/2014/main" id="{6A56EBD1-611F-4BB4-9916-12A46B3F22BB}"/>
              </a:ext>
            </a:extLst>
          </p:cNvPr>
          <p:cNvSpPr txBox="1"/>
          <p:nvPr/>
        </p:nvSpPr>
        <p:spPr>
          <a:xfrm>
            <a:off x="6513985" y="4629185"/>
            <a:ext cx="226857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[21] Gopstein et. al. 2020</a:t>
            </a:r>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De-Naturalizing Transformations</a:t>
            </a:r>
          </a:p>
        </p:txBody>
      </p:sp>
    </p:spTree>
    <p:extLst>
      <p:ext uri="{BB962C8B-B14F-4D97-AF65-F5344CB8AC3E}">
        <p14:creationId xmlns:p14="http://schemas.microsoft.com/office/powerpoint/2010/main" val="2948524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up)">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EB8678F-8735-E804-6106-220237BD1F08}"/>
              </a:ext>
            </a:extLst>
          </p:cNvPr>
          <p:cNvGrpSpPr/>
          <p:nvPr/>
        </p:nvGrpSpPr>
        <p:grpSpPr>
          <a:xfrm>
            <a:off x="890212" y="2703151"/>
            <a:ext cx="7703104" cy="1931057"/>
            <a:chOff x="890212" y="2703151"/>
            <a:chExt cx="7703104" cy="1931057"/>
          </a:xfrm>
        </p:grpSpPr>
        <p:pic>
          <p:nvPicPr>
            <p:cNvPr id="32" name="Google Shape;832;p80">
              <a:extLst>
                <a:ext uri="{FF2B5EF4-FFF2-40B4-BE49-F238E27FC236}">
                  <a16:creationId xmlns:a16="http://schemas.microsoft.com/office/drawing/2014/main" id="{7E32583A-DB1E-751E-DDB2-BD8A320614F5}"/>
                </a:ext>
              </a:extLst>
            </p:cNvPr>
            <p:cNvPicPr preferRelativeResize="0"/>
            <p:nvPr/>
          </p:nvPicPr>
          <p:blipFill rotWithShape="1">
            <a:blip r:embed="rId3">
              <a:alphaModFix/>
            </a:blip>
            <a:srcRect r="66874" b="27714"/>
            <a:stretch/>
          </p:blipFill>
          <p:spPr>
            <a:xfrm>
              <a:off x="890213" y="2703151"/>
              <a:ext cx="2246019" cy="506647"/>
            </a:xfrm>
            <a:prstGeom prst="rect">
              <a:avLst/>
            </a:prstGeom>
            <a:noFill/>
            <a:ln>
              <a:noFill/>
            </a:ln>
          </p:spPr>
        </p:pic>
        <p:pic>
          <p:nvPicPr>
            <p:cNvPr id="45" name="Google Shape;845;p81">
              <a:extLst>
                <a:ext uri="{FF2B5EF4-FFF2-40B4-BE49-F238E27FC236}">
                  <a16:creationId xmlns:a16="http://schemas.microsoft.com/office/drawing/2014/main" id="{F39A4A3A-8313-5D91-C2F8-6A7F9618AD7A}"/>
                </a:ext>
              </a:extLst>
            </p:cNvPr>
            <p:cNvPicPr preferRelativeResize="0"/>
            <p:nvPr/>
          </p:nvPicPr>
          <p:blipFill rotWithShape="1">
            <a:blip r:embed="rId4">
              <a:alphaModFix/>
            </a:blip>
            <a:srcRect l="61320" t="81058" r="599" b="1005"/>
            <a:stretch/>
          </p:blipFill>
          <p:spPr>
            <a:xfrm>
              <a:off x="5104157" y="3267085"/>
              <a:ext cx="3489159" cy="776838"/>
            </a:xfrm>
            <a:prstGeom prst="rect">
              <a:avLst/>
            </a:prstGeom>
            <a:noFill/>
            <a:ln>
              <a:noFill/>
            </a:ln>
          </p:spPr>
        </p:pic>
        <p:pic>
          <p:nvPicPr>
            <p:cNvPr id="46" name="Google Shape;832;p80">
              <a:extLst>
                <a:ext uri="{FF2B5EF4-FFF2-40B4-BE49-F238E27FC236}">
                  <a16:creationId xmlns:a16="http://schemas.microsoft.com/office/drawing/2014/main" id="{085302B9-5775-15AA-E305-89D433634D6F}"/>
                </a:ext>
              </a:extLst>
            </p:cNvPr>
            <p:cNvPicPr preferRelativeResize="0"/>
            <p:nvPr/>
          </p:nvPicPr>
          <p:blipFill rotWithShape="1">
            <a:blip r:embed="rId3">
              <a:alphaModFix/>
            </a:blip>
            <a:srcRect l="33555" t="168" r="33319" b="27545"/>
            <a:stretch/>
          </p:blipFill>
          <p:spPr>
            <a:xfrm>
              <a:off x="890212" y="3267085"/>
              <a:ext cx="2246019" cy="506647"/>
            </a:xfrm>
            <a:prstGeom prst="rect">
              <a:avLst/>
            </a:prstGeom>
            <a:noFill/>
            <a:ln>
              <a:noFill/>
            </a:ln>
          </p:spPr>
        </p:pic>
        <p:pic>
          <p:nvPicPr>
            <p:cNvPr id="47" name="Google Shape;832;p80">
              <a:extLst>
                <a:ext uri="{FF2B5EF4-FFF2-40B4-BE49-F238E27FC236}">
                  <a16:creationId xmlns:a16="http://schemas.microsoft.com/office/drawing/2014/main" id="{A609F159-DEFA-CA4C-59DF-72E18A7BC51B}"/>
                </a:ext>
              </a:extLst>
            </p:cNvPr>
            <p:cNvPicPr preferRelativeResize="0"/>
            <p:nvPr/>
          </p:nvPicPr>
          <p:blipFill rotWithShape="1">
            <a:blip r:embed="rId3">
              <a:alphaModFix/>
            </a:blip>
            <a:srcRect l="67091" t="913" r="-217" b="26800"/>
            <a:stretch/>
          </p:blipFill>
          <p:spPr>
            <a:xfrm>
              <a:off x="890212" y="3882538"/>
              <a:ext cx="2246019" cy="506647"/>
            </a:xfrm>
            <a:prstGeom prst="rect">
              <a:avLst/>
            </a:prstGeom>
            <a:noFill/>
            <a:ln>
              <a:noFill/>
            </a:ln>
          </p:spPr>
        </p:pic>
        <p:sp>
          <p:nvSpPr>
            <p:cNvPr id="48" name="Right Brace 47">
              <a:extLst>
                <a:ext uri="{FF2B5EF4-FFF2-40B4-BE49-F238E27FC236}">
                  <a16:creationId xmlns:a16="http://schemas.microsoft.com/office/drawing/2014/main" id="{23572E6F-B3F4-55FF-5D29-AF27BDB04EE5}"/>
                </a:ext>
              </a:extLst>
            </p:cNvPr>
            <p:cNvSpPr/>
            <p:nvPr/>
          </p:nvSpPr>
          <p:spPr>
            <a:xfrm>
              <a:off x="3224463" y="2703151"/>
              <a:ext cx="233383" cy="1773906"/>
            </a:xfrm>
            <a:prstGeom prst="rightBrace">
              <a:avLst>
                <a:gd name="adj1" fmla="val 3582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4D2CA551-1F5D-24FF-6058-19DD874448C6}"/>
                </a:ext>
              </a:extLst>
            </p:cNvPr>
            <p:cNvSpPr txBox="1"/>
            <p:nvPr/>
          </p:nvSpPr>
          <p:spPr>
            <a:xfrm>
              <a:off x="3532967" y="4264876"/>
              <a:ext cx="4263496" cy="36933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a:t>
              </a:r>
              <a:r>
                <a:rPr lang="en-US" sz="1800" dirty="0" err="1">
                  <a:latin typeface="Georgia" panose="02040502050405020303" pitchFamily="18" charset="0"/>
                  <a:cs typeface="Poppins" panose="00000500000000000000" pitchFamily="2" charset="0"/>
                </a:rPr>
                <a:t>FineTuning</a:t>
              </a:r>
              <a:r>
                <a:rPr lang="en-US" sz="1800" dirty="0">
                  <a:latin typeface="Georgia" panose="02040502050405020303" pitchFamily="18" charset="0"/>
                  <a:cs typeface="Poppins" panose="00000500000000000000" pitchFamily="2" charset="0"/>
                </a:rPr>
                <a:t> for code Editing</a:t>
              </a:r>
            </a:p>
          </p:txBody>
        </p:sp>
        <p:pic>
          <p:nvPicPr>
            <p:cNvPr id="31" name="Picture 30">
              <a:extLst>
                <a:ext uri="{FF2B5EF4-FFF2-40B4-BE49-F238E27FC236}">
                  <a16:creationId xmlns:a16="http://schemas.microsoft.com/office/drawing/2014/main" id="{EFD4EC23-88C5-E1D4-B5AF-A6A886721D93}"/>
                </a:ext>
              </a:extLst>
            </p:cNvPr>
            <p:cNvPicPr>
              <a:picLocks noChangeAspect="1"/>
            </p:cNvPicPr>
            <p:nvPr/>
          </p:nvPicPr>
          <p:blipFill>
            <a:blip r:embed="rId5"/>
            <a:stretch>
              <a:fillRect/>
            </a:stretch>
          </p:blipFill>
          <p:spPr>
            <a:xfrm>
              <a:off x="3433386" y="2985628"/>
              <a:ext cx="1602161" cy="1196727"/>
            </a:xfrm>
            <a:prstGeom prst="rect">
              <a:avLst/>
            </a:prstGeom>
          </p:spPr>
        </p:pic>
      </p:grpSp>
      <p:grpSp>
        <p:nvGrpSpPr>
          <p:cNvPr id="6" name="Group 5">
            <a:extLst>
              <a:ext uri="{FF2B5EF4-FFF2-40B4-BE49-F238E27FC236}">
                <a16:creationId xmlns:a16="http://schemas.microsoft.com/office/drawing/2014/main" id="{247BB756-6BB0-26EF-B95B-F6EAE209A12B}"/>
              </a:ext>
            </a:extLst>
          </p:cNvPr>
          <p:cNvGrpSpPr/>
          <p:nvPr/>
        </p:nvGrpSpPr>
        <p:grpSpPr>
          <a:xfrm>
            <a:off x="1181887" y="1266587"/>
            <a:ext cx="6780226" cy="1299626"/>
            <a:chOff x="714375" y="954384"/>
            <a:chExt cx="7758083" cy="1730194"/>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1" name="Picture 10">
              <a:extLst>
                <a:ext uri="{FF2B5EF4-FFF2-40B4-BE49-F238E27FC236}">
                  <a16:creationId xmlns:a16="http://schemas.microsoft.com/office/drawing/2014/main" id="{B7DAAB59-72B7-4EF0-9018-84A5EBE57A5B}"/>
                </a:ext>
              </a:extLst>
            </p:cNvPr>
            <p:cNvPicPr>
              <a:picLocks noChangeAspect="1"/>
            </p:cNvPicPr>
            <p:nvPr/>
          </p:nvPicPr>
          <p:blipFill rotWithShape="1">
            <a:blip r:embed="rId6">
              <a:extLst>
                <a:ext uri="{28A0092B-C50C-407E-A947-70E740481C1C}">
                  <a14:useLocalDpi xmlns:a14="http://schemas.microsoft.com/office/drawing/2010/main" val="0"/>
                </a:ext>
              </a:extLst>
            </a:blip>
            <a:srcRect r="82611" b="69626"/>
            <a:stretch/>
          </p:blipFill>
          <p:spPr>
            <a:xfrm>
              <a:off x="7379299" y="954384"/>
              <a:ext cx="1093159" cy="1615167"/>
            </a:xfrm>
            <a:prstGeom prst="rect">
              <a:avLst/>
            </a:prstGeom>
          </p:spPr>
        </p:pic>
        <p:grpSp>
          <p:nvGrpSpPr>
            <p:cNvPr id="9" name="Group 8">
              <a:extLst>
                <a:ext uri="{FF2B5EF4-FFF2-40B4-BE49-F238E27FC236}">
                  <a16:creationId xmlns:a16="http://schemas.microsoft.com/office/drawing/2014/main" id="{C452840D-DBA2-4738-8ECA-761705C0695A}"/>
                </a:ext>
              </a:extLst>
            </p:cNvPr>
            <p:cNvGrpSpPr/>
            <p:nvPr/>
          </p:nvGrpSpPr>
          <p:grpSpPr>
            <a:xfrm>
              <a:off x="816590" y="1055631"/>
              <a:ext cx="1075781" cy="1628947"/>
              <a:chOff x="6982996" y="1904999"/>
              <a:chExt cx="1137066" cy="1524001"/>
            </a:xfrm>
          </p:grpSpPr>
          <p:pic>
            <p:nvPicPr>
              <p:cNvPr id="12" name="Picture 11">
                <a:extLst>
                  <a:ext uri="{FF2B5EF4-FFF2-40B4-BE49-F238E27FC236}">
                    <a16:creationId xmlns:a16="http://schemas.microsoft.com/office/drawing/2014/main" id="{6ECA1F27-20D6-4235-B1C7-2C740663464C}"/>
                  </a:ext>
                </a:extLst>
              </p:cNvPr>
              <p:cNvPicPr>
                <a:picLocks noChangeAspect="1"/>
              </p:cNvPicPr>
              <p:nvPr/>
            </p:nvPicPr>
            <p:blipFill rotWithShape="1">
              <a:blip r:embed="rId6">
                <a:extLst>
                  <a:ext uri="{28A0092B-C50C-407E-A947-70E740481C1C}">
                    <a14:useLocalDpi xmlns:a14="http://schemas.microsoft.com/office/drawing/2010/main" val="0"/>
                  </a:ext>
                </a:extLst>
              </a:blip>
              <a:srcRect t="67871" r="79724"/>
              <a:stretch/>
            </p:blipFill>
            <p:spPr>
              <a:xfrm>
                <a:off x="6982996" y="1904999"/>
                <a:ext cx="1137066" cy="1524001"/>
              </a:xfrm>
              <a:prstGeom prst="rect">
                <a:avLst/>
              </a:prstGeom>
            </p:spPr>
          </p:pic>
          <p:sp>
            <p:nvSpPr>
              <p:cNvPr id="8" name="Rectangle 7">
                <a:extLst>
                  <a:ext uri="{FF2B5EF4-FFF2-40B4-BE49-F238E27FC236}">
                    <a16:creationId xmlns:a16="http://schemas.microsoft.com/office/drawing/2014/main" id="{E2CCDA26-7850-43AA-81B0-0F849F9AB5EA}"/>
                  </a:ext>
                </a:extLst>
              </p:cNvPr>
              <p:cNvSpPr/>
              <p:nvPr/>
            </p:nvSpPr>
            <p:spPr>
              <a:xfrm>
                <a:off x="7953375" y="2438400"/>
                <a:ext cx="1666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6" name="Google Shape;644;p63">
              <a:extLst>
                <a:ext uri="{FF2B5EF4-FFF2-40B4-BE49-F238E27FC236}">
                  <a16:creationId xmlns:a16="http://schemas.microsoft.com/office/drawing/2014/main" id="{B9281A7F-0105-4BF5-8BD1-FE47E2A5FC8B}"/>
                </a:ext>
              </a:extLst>
            </p:cNvPr>
            <p:cNvSpPr/>
            <p:nvPr/>
          </p:nvSpPr>
          <p:spPr>
            <a:xfrm>
              <a:off x="2249195" y="1525195"/>
              <a:ext cx="1439335" cy="329867"/>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Encoder</a:t>
              </a:r>
              <a:endParaRPr sz="165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9E94AE03-7DE1-4A43-96DC-B1963764D53E}"/>
                </a:ext>
              </a:extLst>
            </p:cNvPr>
            <p:cNvSpPr/>
            <p:nvPr/>
          </p:nvSpPr>
          <p:spPr>
            <a:xfrm>
              <a:off x="5123817" y="1518680"/>
              <a:ext cx="1613838" cy="336383"/>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Decoder</a:t>
              </a:r>
              <a:endParaRPr sz="165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8522917B-EC73-4D1B-8D9E-250BC5918FB9}"/>
                </a:ext>
              </a:extLst>
            </p:cNvPr>
            <p:cNvSpPr/>
            <p:nvPr/>
          </p:nvSpPr>
          <p:spPr>
            <a:xfrm rot="16200000">
              <a:off x="1884555" y="1537119"/>
              <a:ext cx="201705"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Arrow: Down 18">
              <a:extLst>
                <a:ext uri="{FF2B5EF4-FFF2-40B4-BE49-F238E27FC236}">
                  <a16:creationId xmlns:a16="http://schemas.microsoft.com/office/drawing/2014/main" id="{294E52F1-DE3B-4AC3-A8F3-A67B79440AE1}"/>
                </a:ext>
              </a:extLst>
            </p:cNvPr>
            <p:cNvSpPr/>
            <p:nvPr/>
          </p:nvSpPr>
          <p:spPr>
            <a:xfrm rot="16200000">
              <a:off x="6957624" y="1530312"/>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61923CBB-16D2-47C3-AD9E-5B4018CA6A22}"/>
                </a:ext>
              </a:extLst>
            </p:cNvPr>
            <p:cNvCxnSpPr>
              <a:cxnSpLocks/>
              <a:stCxn id="16" idx="3"/>
              <a:endCxn id="17" idx="1"/>
            </p:cNvCxnSpPr>
            <p:nvPr/>
          </p:nvCxnSpPr>
          <p:spPr>
            <a:xfrm flipV="1">
              <a:off x="3688530" y="1686871"/>
              <a:ext cx="1435287" cy="3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FF2D64-DA5B-40F3-A433-AD21C5FB8442}"/>
                </a:ext>
              </a:extLst>
            </p:cNvPr>
            <p:cNvSpPr txBox="1"/>
            <p:nvPr/>
          </p:nvSpPr>
          <p:spPr>
            <a:xfrm>
              <a:off x="3318577" y="2113629"/>
              <a:ext cx="2750859" cy="49169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Pretraining</a:t>
              </a:r>
            </a:p>
          </p:txBody>
        </p:sp>
      </p:grpSp>
      <p:sp>
        <p:nvSpPr>
          <p:cNvPr id="23" name="Slide Number Placeholder 1">
            <a:extLst>
              <a:ext uri="{FF2B5EF4-FFF2-40B4-BE49-F238E27FC236}">
                <a16:creationId xmlns:a16="http://schemas.microsoft.com/office/drawing/2014/main" id="{CFFC5411-5671-482D-90D6-2B0AB48DAD4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65</a:t>
            </a:fld>
            <a:endParaRPr lang="en" sz="900" dirty="0"/>
          </a:p>
        </p:txBody>
      </p:sp>
      <p:pic>
        <p:nvPicPr>
          <p:cNvPr id="24" name="Picture 2">
            <a:extLst>
              <a:ext uri="{FF2B5EF4-FFF2-40B4-BE49-F238E27FC236}">
                <a16:creationId xmlns:a16="http://schemas.microsoft.com/office/drawing/2014/main" id="{94D1630B-33E3-42A2-ACE3-4B3FF3F2ACB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31;p32">
            <a:extLst>
              <a:ext uri="{FF2B5EF4-FFF2-40B4-BE49-F238E27FC236}">
                <a16:creationId xmlns:a16="http://schemas.microsoft.com/office/drawing/2014/main" id="{AFD9F112-5707-C46A-1694-32368B7D4CA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mc:AlternateContent xmlns:mc="http://schemas.openxmlformats.org/markup-compatibility/2006">
        <mc:Choice xmlns:am3d="http://schemas.microsoft.com/office/drawing/2017/model3d" Requires="am3d">
          <p:graphicFrame>
            <p:nvGraphicFramePr>
              <p:cNvPr id="37" name="3D Model 36" descr="PLBART">
                <a:extLst>
                  <a:ext uri="{FF2B5EF4-FFF2-40B4-BE49-F238E27FC236}">
                    <a16:creationId xmlns:a16="http://schemas.microsoft.com/office/drawing/2014/main" id="{95A56410-14E4-41C1-77B7-24358910ECAE}"/>
                  </a:ext>
                </a:extLst>
              </p:cNvPr>
              <p:cNvGraphicFramePr>
                <a:graphicFrameLocks/>
              </p:cNvGraphicFramePr>
              <p:nvPr>
                <p:extLst>
                  <p:ext uri="{D42A27DB-BD31-4B8C-83A1-F6EECF244321}">
                    <p14:modId xmlns:p14="http://schemas.microsoft.com/office/powerpoint/2010/main" val="2047802953"/>
                  </p:ext>
                </p:extLst>
              </p:nvPr>
            </p:nvGraphicFramePr>
            <p:xfrm>
              <a:off x="3965010" y="1528193"/>
              <a:ext cx="848072" cy="622375"/>
            </p:xfrm>
            <a:graphic>
              <a:graphicData uri="http://schemas.microsoft.com/office/drawing/2017/model3d">
                <am3d:model3d r:embed="rId8">
                  <am3d:spPr>
                    <a:xfrm>
                      <a:off x="0" y="0"/>
                      <a:ext cx="848072" cy="622375"/>
                    </a:xfrm>
                    <a:prstGeom prst="rect">
                      <a:avLst/>
                    </a:prstGeom>
                  </am3d:spPr>
                  <am3d:camera>
                    <am3d:pos x="0" y="0" z="60106359"/>
                    <am3d:up dx="0" dy="36000000" dz="0"/>
                    <am3d:lookAt x="0" y="0" z="0"/>
                    <am3d:perspective fov="164925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PLBART">
                <a:extLst>
                  <a:ext uri="{FF2B5EF4-FFF2-40B4-BE49-F238E27FC236}">
                    <a16:creationId xmlns:a16="http://schemas.microsoft.com/office/drawing/2014/main" id="{95A56410-14E4-41C1-77B7-24358910ECAE}"/>
                  </a:ext>
                </a:extLst>
              </p:cNvPr>
              <p:cNvPicPr>
                <a:picLocks noGrp="1" noRot="1" noChangeAspect="1" noMove="1" noResize="1" noEditPoints="1" noAdjustHandles="1" noChangeArrowheads="1" noChangeShapeType="1" noCrop="1"/>
              </p:cNvPicPr>
              <p:nvPr/>
            </p:nvPicPr>
            <p:blipFill>
              <a:blip r:embed="rId9"/>
              <a:stretch>
                <a:fillRect/>
              </a:stretch>
            </p:blipFill>
            <p:spPr>
              <a:xfrm>
                <a:off x="3965010" y="1528193"/>
                <a:ext cx="848072" cy="622375"/>
              </a:xfrm>
              <a:prstGeom prst="rect">
                <a:avLst/>
              </a:prstGeom>
            </p:spPr>
          </p:pic>
        </mc:Fallback>
      </mc:AlternateContent>
    </p:spTree>
    <p:extLst>
      <p:ext uri="{BB962C8B-B14F-4D97-AF65-F5344CB8AC3E}">
        <p14:creationId xmlns:p14="http://schemas.microsoft.com/office/powerpoint/2010/main" val="5277445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tx1"/>
                </a:solidFill>
                <a:latin typeface="Georgia"/>
                <a:ea typeface="Georgia"/>
                <a:cs typeface="Georgia"/>
                <a:sym typeface="Georgia"/>
              </a:rPr>
              <a:t>NatGen</a:t>
            </a:r>
            <a:endParaRPr sz="3900" dirty="0">
              <a:solidFill>
                <a:schemeClr val="tx1"/>
              </a:solidFill>
              <a:latin typeface="Georgia"/>
              <a:ea typeface="Georgia"/>
              <a:cs typeface="Georgia"/>
              <a:sym typeface="Georgia"/>
            </a:endParaRPr>
          </a:p>
          <a:p>
            <a:pPr marL="0" lvl="0" indent="0" algn="ctr" rtl="0">
              <a:spcBef>
                <a:spcPts val="0"/>
              </a:spcBef>
              <a:spcAft>
                <a:spcPts val="0"/>
              </a:spcAft>
              <a:buNone/>
            </a:pPr>
            <a:r>
              <a:rPr lang="en" sz="5000" b="1" dirty="0">
                <a:solidFill>
                  <a:schemeClr val="tx1"/>
                </a:solidFill>
                <a:latin typeface="Georgia"/>
                <a:ea typeface="Georgia"/>
                <a:cs typeface="Georgia"/>
                <a:sym typeface="Georgia"/>
              </a:rPr>
              <a:t>Evaluation</a:t>
            </a:r>
            <a:endParaRPr sz="5000" b="1" dirty="0">
              <a:solidFill>
                <a:schemeClr val="tx1"/>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38943"/>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67</a:t>
            </a:fld>
            <a:endParaRPr lang="en" sz="900" dirty="0"/>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5" name="Picture 4">
            <a:extLst>
              <a:ext uri="{FF2B5EF4-FFF2-40B4-BE49-F238E27FC236}">
                <a16:creationId xmlns:a16="http://schemas.microsoft.com/office/drawing/2014/main" id="{9018D653-09FE-F174-F66C-61CAFAB78628}"/>
              </a:ext>
            </a:extLst>
          </p:cNvPr>
          <p:cNvPicPr>
            <a:picLocks noChangeAspect="1"/>
          </p:cNvPicPr>
          <p:nvPr/>
        </p:nvPicPr>
        <p:blipFill>
          <a:blip r:embed="rId3"/>
          <a:stretch>
            <a:fillRect/>
          </a:stretch>
        </p:blipFill>
        <p:spPr>
          <a:xfrm>
            <a:off x="1764326" y="1307307"/>
            <a:ext cx="5615348" cy="1693031"/>
          </a:xfrm>
          <a:prstGeom prst="rect">
            <a:avLst/>
          </a:prstGeom>
        </p:spPr>
      </p:pic>
      <p:sp>
        <p:nvSpPr>
          <p:cNvPr id="16" name="TextBox 15">
            <a:extLst>
              <a:ext uri="{FF2B5EF4-FFF2-40B4-BE49-F238E27FC236}">
                <a16:creationId xmlns:a16="http://schemas.microsoft.com/office/drawing/2014/main" id="{5BAE228B-5331-CEE0-6894-91EB9FAA15F3}"/>
              </a:ext>
            </a:extLst>
          </p:cNvPr>
          <p:cNvSpPr txBox="1"/>
          <p:nvPr/>
        </p:nvSpPr>
        <p:spPr>
          <a:xfrm>
            <a:off x="2201800" y="3343433"/>
            <a:ext cx="4740400" cy="738664"/>
          </a:xfrm>
          <a:prstGeom prst="rect">
            <a:avLst/>
          </a:prstGeom>
          <a:noFill/>
        </p:spPr>
        <p:txBody>
          <a:bodyPr wrap="none" rtlCol="0">
            <a:spAutoFit/>
          </a:bodyPr>
          <a:lstStyle/>
          <a:p>
            <a:pPr algn="ctr"/>
            <a:r>
              <a:rPr lang="en-US" dirty="0" err="1"/>
              <a:t>BugFix</a:t>
            </a:r>
            <a:r>
              <a:rPr lang="en-US" dirty="0"/>
              <a:t> dataset proposed by Tufano et al. (ICSE 2019) [7]</a:t>
            </a:r>
          </a:p>
          <a:p>
            <a:pPr algn="ctr"/>
            <a:endParaRPr lang="en-US" dirty="0"/>
          </a:p>
          <a:p>
            <a:pPr algn="ctr"/>
            <a:r>
              <a:rPr lang="en-US" dirty="0"/>
              <a:t>Exact Match accuracy (%) at Top 1 generated edit.</a:t>
            </a:r>
          </a:p>
        </p:txBody>
      </p:sp>
      <p:pic>
        <p:nvPicPr>
          <p:cNvPr id="22" name="Picture 2">
            <a:extLst>
              <a:ext uri="{FF2B5EF4-FFF2-40B4-BE49-F238E27FC236}">
                <a16:creationId xmlns:a16="http://schemas.microsoft.com/office/drawing/2014/main" id="{D625224F-C7AF-8346-3BAA-7B435606E3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912389"/>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3" name="Picture 2">
            <a:extLst>
              <a:ext uri="{FF2B5EF4-FFF2-40B4-BE49-F238E27FC236}">
                <a16:creationId xmlns:a16="http://schemas.microsoft.com/office/drawing/2014/main" id="{A4D2E4F3-BD67-19FC-4FFA-95BEF3601D64}"/>
              </a:ext>
            </a:extLst>
          </p:cNvPr>
          <p:cNvPicPr>
            <a:picLocks noChangeAspect="1"/>
          </p:cNvPicPr>
          <p:nvPr/>
        </p:nvPicPr>
        <p:blipFill>
          <a:blip r:embed="rId2"/>
          <a:stretch>
            <a:fillRect/>
          </a:stretch>
        </p:blipFill>
        <p:spPr>
          <a:xfrm>
            <a:off x="1253489" y="1665673"/>
            <a:ext cx="3018844" cy="1812153"/>
          </a:xfrm>
          <a:prstGeom prst="rect">
            <a:avLst/>
          </a:prstGeom>
        </p:spPr>
      </p:pic>
      <p:pic>
        <p:nvPicPr>
          <p:cNvPr id="4" name="Picture 3">
            <a:extLst>
              <a:ext uri="{FF2B5EF4-FFF2-40B4-BE49-F238E27FC236}">
                <a16:creationId xmlns:a16="http://schemas.microsoft.com/office/drawing/2014/main" id="{2C6DC28D-B782-AFBC-7CCF-06CD08A5A11D}"/>
              </a:ext>
            </a:extLst>
          </p:cNvPr>
          <p:cNvPicPr>
            <a:picLocks noChangeAspect="1"/>
          </p:cNvPicPr>
          <p:nvPr/>
        </p:nvPicPr>
        <p:blipFill>
          <a:blip r:embed="rId3"/>
          <a:stretch>
            <a:fillRect/>
          </a:stretch>
        </p:blipFill>
        <p:spPr>
          <a:xfrm>
            <a:off x="5096259" y="1665672"/>
            <a:ext cx="2963059" cy="1812153"/>
          </a:xfrm>
          <a:prstGeom prst="rect">
            <a:avLst/>
          </a:prstGeom>
        </p:spPr>
      </p:pic>
      <p:sp>
        <p:nvSpPr>
          <p:cNvPr id="6" name="TextBox 5">
            <a:extLst>
              <a:ext uri="{FF2B5EF4-FFF2-40B4-BE49-F238E27FC236}">
                <a16:creationId xmlns:a16="http://schemas.microsoft.com/office/drawing/2014/main" id="{91B6E860-70FA-DC11-24C0-8ECF091D652B}"/>
              </a:ext>
            </a:extLst>
          </p:cNvPr>
          <p:cNvSpPr txBox="1"/>
          <p:nvPr/>
        </p:nvSpPr>
        <p:spPr>
          <a:xfrm>
            <a:off x="2273033" y="3477825"/>
            <a:ext cx="979755" cy="307777"/>
          </a:xfrm>
          <a:prstGeom prst="rect">
            <a:avLst/>
          </a:prstGeom>
          <a:noFill/>
        </p:spPr>
        <p:txBody>
          <a:bodyPr wrap="none" rtlCol="0">
            <a:spAutoFit/>
          </a:bodyPr>
          <a:lstStyle/>
          <a:p>
            <a:pPr algn="ctr"/>
            <a:r>
              <a:rPr lang="en-US" dirty="0"/>
              <a:t>Zero-Shot</a:t>
            </a:r>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sp>
        <p:nvSpPr>
          <p:cNvPr id="8" name="TextBox 7">
            <a:extLst>
              <a:ext uri="{FF2B5EF4-FFF2-40B4-BE49-F238E27FC236}">
                <a16:creationId xmlns:a16="http://schemas.microsoft.com/office/drawing/2014/main" id="{037230B9-A274-43EB-C8AD-E19B870FB499}"/>
              </a:ext>
            </a:extLst>
          </p:cNvPr>
          <p:cNvSpPr txBox="1"/>
          <p:nvPr/>
        </p:nvSpPr>
        <p:spPr>
          <a:xfrm>
            <a:off x="5158175" y="3474055"/>
            <a:ext cx="2839239" cy="307777"/>
          </a:xfrm>
          <a:prstGeom prst="rect">
            <a:avLst/>
          </a:prstGeom>
          <a:noFill/>
        </p:spPr>
        <p:txBody>
          <a:bodyPr wrap="none" rtlCol="0">
            <a:spAutoFit/>
          </a:bodyPr>
          <a:lstStyle/>
          <a:p>
            <a:pPr algn="ctr"/>
            <a:r>
              <a:rPr lang="en-US" dirty="0"/>
              <a:t>Few-shot (200 training examples)</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17458"/>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081B0D-F041-C283-DD92-D4CC606C100B}"/>
              </a:ext>
            </a:extLst>
          </p:cNvPr>
          <p:cNvPicPr>
            <a:picLocks noChangeAspect="1"/>
          </p:cNvPicPr>
          <p:nvPr/>
        </p:nvPicPr>
        <p:blipFill>
          <a:blip r:embed="rId3"/>
          <a:stretch>
            <a:fillRect/>
          </a:stretch>
        </p:blipFill>
        <p:spPr>
          <a:xfrm>
            <a:off x="311700" y="1520247"/>
            <a:ext cx="8674899" cy="2103005"/>
          </a:xfrm>
          <a:prstGeom prst="rect">
            <a:avLst/>
          </a:prstGeom>
        </p:spPr>
      </p:pic>
      <p:cxnSp>
        <p:nvCxnSpPr>
          <p:cNvPr id="14" name="Straight Arrow Connector 13">
            <a:extLst>
              <a:ext uri="{FF2B5EF4-FFF2-40B4-BE49-F238E27FC236}">
                <a16:creationId xmlns:a16="http://schemas.microsoft.com/office/drawing/2014/main" id="{0719B08F-80A7-D6DA-DE07-95FFDE3C1BDE}"/>
              </a:ext>
            </a:extLst>
          </p:cNvPr>
          <p:cNvCxnSpPr/>
          <p:nvPr/>
        </p:nvCxnSpPr>
        <p:spPr>
          <a:xfrm>
            <a:off x="1876926" y="3866147"/>
            <a:ext cx="572703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D6467830-9714-083C-4320-64C96FB7ED01}"/>
              </a:ext>
            </a:extLst>
          </p:cNvPr>
          <p:cNvSpPr txBox="1"/>
          <p:nvPr/>
        </p:nvSpPr>
        <p:spPr>
          <a:xfrm>
            <a:off x="3408947" y="3818020"/>
            <a:ext cx="2552302" cy="307777"/>
          </a:xfrm>
          <a:prstGeom prst="rect">
            <a:avLst/>
          </a:prstGeom>
          <a:noFill/>
        </p:spPr>
        <p:txBody>
          <a:bodyPr wrap="none" rtlCol="0">
            <a:spAutoFit/>
          </a:bodyPr>
          <a:lstStyle/>
          <a:p>
            <a:r>
              <a:rPr lang="en-US" dirty="0"/>
              <a:t>Number of Training Examples</a:t>
            </a:r>
          </a:p>
        </p:txBody>
      </p:sp>
    </p:spTree>
    <p:extLst>
      <p:ext uri="{BB962C8B-B14F-4D97-AF65-F5344CB8AC3E}">
        <p14:creationId xmlns:p14="http://schemas.microsoft.com/office/powerpoint/2010/main" val="188726966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cxnSp>
        <p:nvCxnSpPr>
          <p:cNvPr id="142" name="Google Shape;142;p20"/>
          <p:cNvCxnSpPr>
            <a:endCxn id="143" idx="2"/>
          </p:cNvCxnSpPr>
          <p:nvPr/>
        </p:nvCxnSpPr>
        <p:spPr>
          <a:xfrm>
            <a:off x="5843736" y="3473874"/>
            <a:ext cx="336600" cy="3600"/>
          </a:xfrm>
          <a:prstGeom prst="straightConnector1">
            <a:avLst/>
          </a:prstGeom>
          <a:noFill/>
          <a:ln w="19050" cap="flat" cmpd="sng">
            <a:solidFill>
              <a:schemeClr val="dk1"/>
            </a:solidFill>
            <a:prstDash val="solid"/>
            <a:round/>
            <a:headEnd type="none" w="sm" len="sm"/>
            <a:tailEnd type="none" w="sm" len="sm"/>
          </a:ln>
        </p:spPr>
      </p:cxnSp>
      <p:cxnSp>
        <p:nvCxnSpPr>
          <p:cNvPr id="144" name="Google Shape;144;p20"/>
          <p:cNvCxnSpPr>
            <a:endCxn id="145" idx="6"/>
          </p:cNvCxnSpPr>
          <p:nvPr/>
        </p:nvCxnSpPr>
        <p:spPr>
          <a:xfrm rot="10800000">
            <a:off x="2886601" y="2719547"/>
            <a:ext cx="858000" cy="0"/>
          </a:xfrm>
          <a:prstGeom prst="straightConnector1">
            <a:avLst/>
          </a:prstGeom>
          <a:noFill/>
          <a:ln w="19050" cap="flat" cmpd="sng">
            <a:solidFill>
              <a:schemeClr val="dk1"/>
            </a:solidFill>
            <a:prstDash val="solid"/>
            <a:round/>
            <a:headEnd type="none" w="sm" len="sm"/>
            <a:tailEnd type="none" w="sm" len="sm"/>
          </a:ln>
        </p:spPr>
      </p:cxnSp>
      <p:sp>
        <p:nvSpPr>
          <p:cNvPr id="145" name="Google Shape;145;p20"/>
          <p:cNvSpPr/>
          <p:nvPr/>
        </p:nvSpPr>
        <p:spPr>
          <a:xfrm>
            <a:off x="2574901" y="2565797"/>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2</a:t>
            </a:r>
            <a:endParaRPr>
              <a:solidFill>
                <a:schemeClr val="lt1"/>
              </a:solidFill>
              <a:latin typeface="Lobster"/>
              <a:ea typeface="Lobster"/>
              <a:cs typeface="Lobster"/>
              <a:sym typeface="Lobster"/>
            </a:endParaRPr>
          </a:p>
        </p:txBody>
      </p:sp>
      <p:cxnSp>
        <p:nvCxnSpPr>
          <p:cNvPr id="146" name="Google Shape;146;p20"/>
          <p:cNvCxnSpPr>
            <a:endCxn id="147" idx="2"/>
          </p:cNvCxnSpPr>
          <p:nvPr/>
        </p:nvCxnSpPr>
        <p:spPr>
          <a:xfrm>
            <a:off x="4803337" y="1912879"/>
            <a:ext cx="1380600" cy="0"/>
          </a:xfrm>
          <a:prstGeom prst="straightConnector1">
            <a:avLst/>
          </a:prstGeom>
          <a:noFill/>
          <a:ln w="19050" cap="flat" cmpd="sng">
            <a:solidFill>
              <a:schemeClr val="dk1"/>
            </a:solidFill>
            <a:prstDash val="solid"/>
            <a:round/>
            <a:headEnd type="none" w="sm" len="sm"/>
            <a:tailEnd type="none" w="sm" len="sm"/>
          </a:ln>
        </p:spPr>
      </p:cxnSp>
      <p:sp>
        <p:nvSpPr>
          <p:cNvPr id="148" name="Google Shape;148;p20"/>
          <p:cNvSpPr/>
          <p:nvPr/>
        </p:nvSpPr>
        <p:spPr>
          <a:xfrm>
            <a:off x="3300396" y="2761527"/>
            <a:ext cx="2339623" cy="850774"/>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2"/>
          </a:solidFill>
          <a:ln w="9525" cap="flat" cmpd="sng">
            <a:solidFill>
              <a:schemeClr val="dk1"/>
            </a:solidFill>
            <a:prstDash val="solid"/>
            <a:round/>
            <a:headEnd type="none" w="sm" len="sm"/>
            <a:tailEnd type="none" w="sm" len="sm"/>
          </a:ln>
        </p:spPr>
      </p:sp>
      <p:sp>
        <p:nvSpPr>
          <p:cNvPr id="149" name="Google Shape;149;p20"/>
          <p:cNvSpPr/>
          <p:nvPr/>
        </p:nvSpPr>
        <p:spPr>
          <a:xfrm>
            <a:off x="2852775"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155CC"/>
          </a:solidFill>
          <a:ln w="9525" cap="flat" cmpd="sng">
            <a:solidFill>
              <a:schemeClr val="dk1"/>
            </a:solidFill>
            <a:prstDash val="solid"/>
            <a:round/>
            <a:headEnd type="none" w="sm" len="sm"/>
            <a:tailEnd type="none" w="sm" len="sm"/>
          </a:ln>
        </p:spPr>
      </p:sp>
      <p:sp>
        <p:nvSpPr>
          <p:cNvPr id="150" name="Google Shape;150;p20"/>
          <p:cNvSpPr/>
          <p:nvPr/>
        </p:nvSpPr>
        <p:spPr>
          <a:xfrm flipH="1">
            <a:off x="4469612"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A0684"/>
          </a:solidFill>
          <a:ln w="9525" cap="flat" cmpd="sng">
            <a:solidFill>
              <a:schemeClr val="dk1"/>
            </a:solidFill>
            <a:prstDash val="solid"/>
            <a:round/>
            <a:headEnd type="none" w="sm" len="sm"/>
            <a:tailEnd type="none" w="sm" len="sm"/>
          </a:ln>
        </p:spPr>
      </p:sp>
      <p:sp>
        <p:nvSpPr>
          <p:cNvPr id="151" name="Google Shape;151;p20"/>
          <p:cNvSpPr/>
          <p:nvPr/>
        </p:nvSpPr>
        <p:spPr>
          <a:xfrm>
            <a:off x="3752893" y="2238652"/>
            <a:ext cx="1441256" cy="524432"/>
          </a:xfrm>
          <a:custGeom>
            <a:avLst/>
            <a:gdLst/>
            <a:ahLst/>
            <a:cxnLst/>
            <a:rect l="l" t="t" r="r" b="b"/>
            <a:pathLst>
              <a:path w="24053" h="8150" extrusionOk="0">
                <a:moveTo>
                  <a:pt x="0" y="3827"/>
                </a:moveTo>
                <a:lnTo>
                  <a:pt x="11976" y="8150"/>
                </a:lnTo>
                <a:lnTo>
                  <a:pt x="24053" y="3827"/>
                </a:lnTo>
                <a:lnTo>
                  <a:pt x="12126" y="0"/>
                </a:lnTo>
                <a:close/>
              </a:path>
            </a:pathLst>
          </a:custGeom>
          <a:solidFill>
            <a:schemeClr val="dk2"/>
          </a:solidFill>
          <a:ln w="9525" cap="flat" cmpd="sng">
            <a:solidFill>
              <a:schemeClr val="dk1"/>
            </a:solidFill>
            <a:prstDash val="solid"/>
            <a:round/>
            <a:headEnd type="none" w="sm" len="sm"/>
            <a:tailEnd type="none" w="sm" len="sm"/>
          </a:ln>
        </p:spPr>
      </p:sp>
      <p:sp>
        <p:nvSpPr>
          <p:cNvPr id="152" name="Google Shape;152;p20"/>
          <p:cNvSpPr/>
          <p:nvPr/>
        </p:nvSpPr>
        <p:spPr>
          <a:xfrm>
            <a:off x="3379249"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155CC"/>
          </a:solidFill>
          <a:ln w="9525" cap="flat" cmpd="sng">
            <a:solidFill>
              <a:schemeClr val="dk1"/>
            </a:solidFill>
            <a:prstDash val="solid"/>
            <a:round/>
            <a:headEnd type="none" w="sm" len="sm"/>
            <a:tailEnd type="none" w="sm" len="sm"/>
          </a:ln>
        </p:spPr>
      </p:sp>
      <p:sp>
        <p:nvSpPr>
          <p:cNvPr id="153" name="Google Shape;153;p20"/>
          <p:cNvSpPr/>
          <p:nvPr/>
        </p:nvSpPr>
        <p:spPr>
          <a:xfrm flipH="1">
            <a:off x="4470961"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A0684"/>
          </a:solidFill>
          <a:ln w="9525" cap="flat" cmpd="sng">
            <a:solidFill>
              <a:schemeClr val="dk1"/>
            </a:solidFill>
            <a:prstDash val="solid"/>
            <a:round/>
            <a:headEnd type="none" w="sm" len="sm"/>
            <a:tailEnd type="none" w="sm" len="sm"/>
          </a:ln>
        </p:spPr>
      </p:sp>
      <p:sp>
        <p:nvSpPr>
          <p:cNvPr id="154" name="Google Shape;154;p20"/>
          <p:cNvSpPr/>
          <p:nvPr/>
        </p:nvSpPr>
        <p:spPr>
          <a:xfrm>
            <a:off x="3835605"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155CC"/>
          </a:solidFill>
          <a:ln w="9525" cap="flat" cmpd="sng">
            <a:solidFill>
              <a:schemeClr val="dk1"/>
            </a:solidFill>
            <a:prstDash val="solid"/>
            <a:round/>
            <a:headEnd type="none" w="sm" len="sm"/>
            <a:tailEnd type="none" w="sm" len="sm"/>
          </a:ln>
        </p:spPr>
      </p:sp>
      <p:sp>
        <p:nvSpPr>
          <p:cNvPr id="155" name="Google Shape;155;p20"/>
          <p:cNvSpPr/>
          <p:nvPr/>
        </p:nvSpPr>
        <p:spPr>
          <a:xfrm flipH="1">
            <a:off x="4470956"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A0684"/>
          </a:solidFill>
          <a:ln w="9525" cap="flat" cmpd="sng">
            <a:solidFill>
              <a:schemeClr val="dk1"/>
            </a:solidFill>
            <a:prstDash val="solid"/>
            <a:round/>
            <a:headEnd type="none" w="sm" len="sm"/>
            <a:tailEnd type="none" w="sm" len="sm"/>
          </a:ln>
        </p:spPr>
      </p:sp>
      <p:sp>
        <p:nvSpPr>
          <p:cNvPr id="156" name="Google Shape;15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47" name="Google Shape;147;p20"/>
          <p:cNvSpPr/>
          <p:nvPr/>
        </p:nvSpPr>
        <p:spPr>
          <a:xfrm>
            <a:off x="6183937" y="1759129"/>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3</a:t>
            </a:r>
            <a:endParaRPr>
              <a:solidFill>
                <a:schemeClr val="lt1"/>
              </a:solidFill>
              <a:latin typeface="Lobster"/>
              <a:ea typeface="Lobster"/>
              <a:cs typeface="Lobster"/>
              <a:sym typeface="Lobster"/>
            </a:endParaRPr>
          </a:p>
        </p:txBody>
      </p:sp>
      <p:sp>
        <p:nvSpPr>
          <p:cNvPr id="143" name="Google Shape;143;p20"/>
          <p:cNvSpPr/>
          <p:nvPr/>
        </p:nvSpPr>
        <p:spPr>
          <a:xfrm>
            <a:off x="6180336" y="3323724"/>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Lobster"/>
                <a:ea typeface="Lobster"/>
                <a:cs typeface="Lobster"/>
                <a:sym typeface="Lobster"/>
              </a:rPr>
              <a:t>1</a:t>
            </a:r>
            <a:endParaRPr>
              <a:solidFill>
                <a:srgbClr val="FFFFFF"/>
              </a:solidFill>
              <a:latin typeface="Lobster"/>
              <a:ea typeface="Lobster"/>
              <a:cs typeface="Lobster"/>
              <a:sym typeface="Lobster"/>
            </a:endParaRPr>
          </a:p>
        </p:txBody>
      </p:sp>
      <p:sp>
        <p:nvSpPr>
          <p:cNvPr id="157" name="Google Shape;15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What are my Contributions? </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58" name="Google Shape;158;p20"/>
          <p:cNvSpPr txBox="1"/>
          <p:nvPr/>
        </p:nvSpPr>
        <p:spPr>
          <a:xfrm>
            <a:off x="6584650" y="3009000"/>
            <a:ext cx="2105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Identification of Technical Challenges </a:t>
            </a:r>
            <a:r>
              <a:rPr lang="en" dirty="0">
                <a:solidFill>
                  <a:schemeClr val="dk1"/>
                </a:solidFill>
                <a:latin typeface="Georgia"/>
                <a:ea typeface="Georgia"/>
                <a:cs typeface="Georgia"/>
                <a:sym typeface="Georgia"/>
              </a:rPr>
              <a:t>in</a:t>
            </a:r>
            <a:r>
              <a:rPr lang="en" b="1" dirty="0">
                <a:solidFill>
                  <a:schemeClr val="dk1"/>
                </a:solidFill>
                <a:latin typeface="Georgia"/>
                <a:ea typeface="Georgia"/>
                <a:cs typeface="Georgia"/>
                <a:sym typeface="Georgia"/>
              </a:rPr>
              <a:t> </a:t>
            </a:r>
            <a:r>
              <a:rPr lang="en" dirty="0">
                <a:solidFill>
                  <a:schemeClr val="dk1"/>
                </a:solidFill>
                <a:latin typeface="Georgia"/>
                <a:ea typeface="Georgia"/>
                <a:cs typeface="Georgia"/>
                <a:sym typeface="Georgia"/>
              </a:rPr>
              <a:t>Learning based Code Editing.</a:t>
            </a:r>
            <a:endParaRPr dirty="0"/>
          </a:p>
        </p:txBody>
      </p:sp>
      <p:sp>
        <p:nvSpPr>
          <p:cNvPr id="159" name="Google Shape;159;p20"/>
          <p:cNvSpPr txBox="1"/>
          <p:nvPr/>
        </p:nvSpPr>
        <p:spPr>
          <a:xfrm>
            <a:off x="629749" y="2251075"/>
            <a:ext cx="1903327" cy="1251594"/>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600"/>
              </a:spcAft>
              <a:buClr>
                <a:schemeClr val="dk1"/>
              </a:buClr>
              <a:buSzPts val="1100"/>
              <a:buFont typeface="Arial"/>
              <a:buNone/>
            </a:pPr>
            <a:r>
              <a:rPr lang="en" b="1" dirty="0">
                <a:solidFill>
                  <a:schemeClr val="dk1"/>
                </a:solidFill>
                <a:latin typeface="Georgia"/>
                <a:ea typeface="Georgia"/>
                <a:cs typeface="Georgia"/>
                <a:sym typeface="Georgia"/>
              </a:rPr>
              <a:t>Development of Models</a:t>
            </a:r>
            <a:r>
              <a:rPr lang="en" dirty="0">
                <a:solidFill>
                  <a:schemeClr val="dk1"/>
                </a:solidFill>
                <a:latin typeface="Georgia"/>
                <a:ea typeface="Georgia"/>
                <a:cs typeface="Georgia"/>
                <a:sym typeface="Georgia"/>
              </a:rPr>
              <a:t> for Automated</a:t>
            </a:r>
            <a:br>
              <a:rPr lang="en" b="1" dirty="0">
                <a:solidFill>
                  <a:schemeClr val="dk1"/>
                </a:solidFill>
                <a:latin typeface="Georgia"/>
                <a:ea typeface="Georgia"/>
                <a:cs typeface="Georgia"/>
                <a:sym typeface="Georgia"/>
              </a:rPr>
            </a:br>
            <a:r>
              <a:rPr lang="en" dirty="0">
                <a:solidFill>
                  <a:schemeClr val="dk1"/>
                </a:solidFill>
                <a:latin typeface="Georgia"/>
                <a:ea typeface="Georgia"/>
                <a:cs typeface="Georgia"/>
                <a:sym typeface="Georgia"/>
              </a:rPr>
              <a:t>Code Editing.</a:t>
            </a:r>
            <a:r>
              <a:rPr lang="en" b="1" dirty="0">
                <a:solidFill>
                  <a:schemeClr val="dk1"/>
                </a:solidFill>
                <a:latin typeface="Georgia"/>
                <a:ea typeface="Georgia"/>
                <a:cs typeface="Georgia"/>
                <a:sym typeface="Georgia"/>
              </a:rPr>
              <a:t> </a:t>
            </a:r>
            <a:endParaRPr dirty="0"/>
          </a:p>
        </p:txBody>
      </p:sp>
      <p:sp>
        <p:nvSpPr>
          <p:cNvPr id="160" name="Google Shape;160;p20"/>
          <p:cNvSpPr txBox="1"/>
          <p:nvPr/>
        </p:nvSpPr>
        <p:spPr>
          <a:xfrm>
            <a:off x="6553813" y="1348000"/>
            <a:ext cx="1913400" cy="14670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Application</a:t>
            </a:r>
            <a:r>
              <a:rPr lang="en" dirty="0">
                <a:solidFill>
                  <a:schemeClr val="dk1"/>
                </a:solidFill>
                <a:latin typeface="Georgia"/>
                <a:ea typeface="Georgia"/>
                <a:cs typeface="Georgia"/>
                <a:sym typeface="Georgia"/>
              </a:rPr>
              <a:t> in </a:t>
            </a:r>
            <a:r>
              <a:rPr lang="en" b="1" dirty="0">
                <a:solidFill>
                  <a:schemeClr val="dk1"/>
                </a:solidFill>
                <a:latin typeface="Georgia"/>
                <a:ea typeface="Georgia"/>
                <a:cs typeface="Georgia"/>
                <a:sym typeface="Georgia"/>
              </a:rPr>
              <a:t>Automatic Program Repair </a:t>
            </a:r>
            <a:r>
              <a:rPr lang="en" dirty="0">
                <a:solidFill>
                  <a:schemeClr val="dk1"/>
                </a:solidFill>
                <a:latin typeface="Georgia"/>
                <a:ea typeface="Georgia"/>
                <a:cs typeface="Georgia"/>
                <a:sym typeface="Georgia"/>
              </a:rPr>
              <a:t>and</a:t>
            </a:r>
            <a:r>
              <a:rPr lang="en" b="1" dirty="0">
                <a:solidFill>
                  <a:schemeClr val="dk1"/>
                </a:solidFill>
                <a:latin typeface="Georgia"/>
                <a:ea typeface="Georgia"/>
                <a:cs typeface="Georgia"/>
                <a:sym typeface="Georgia"/>
              </a:rPr>
              <a:t> Other SE tasks.</a:t>
            </a:r>
            <a:endParaRPr b="1" dirty="0"/>
          </a:p>
        </p:txBody>
      </p:sp>
      <p:pic>
        <p:nvPicPr>
          <p:cNvPr id="21" name="Picture 2">
            <a:extLst>
              <a:ext uri="{FF2B5EF4-FFF2-40B4-BE49-F238E27FC236}">
                <a16:creationId xmlns:a16="http://schemas.microsoft.com/office/drawing/2014/main" id="{6C453620-19A7-F5DF-AC16-691BFAA5A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500"/>
                                        <p:tgtEl>
                                          <p:spTgt spid="148"/>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500"/>
                                        <p:tgtEl>
                                          <p:spTgt spid="142"/>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5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500"/>
                                        <p:tgtEl>
                                          <p:spTgt spid="1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500"/>
                                        <p:tgtEl>
                                          <p:spTgt spid="152"/>
                                        </p:tgtEl>
                                      </p:cBhvr>
                                    </p:animEffect>
                                  </p:childTnLst>
                                </p:cTn>
                              </p:par>
                              <p:par>
                                <p:cTn id="29" presetID="10"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500"/>
                                        <p:tgtEl>
                                          <p:spTgt spid="153"/>
                                        </p:tgtEl>
                                      </p:cBhvr>
                                    </p:animEffect>
                                  </p:childTnLst>
                                </p:cTn>
                              </p:par>
                              <p:par>
                                <p:cTn id="32" presetID="10"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500"/>
                                        <p:tgtEl>
                                          <p:spTgt spid="15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5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5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59"/>
                                        </p:tgtEl>
                                        <p:attrNameLst>
                                          <p:attrName>style.visibility</p:attrName>
                                        </p:attrNameLst>
                                      </p:cBhvr>
                                      <p:to>
                                        <p:strVal val="visible"/>
                                      </p:to>
                                    </p:set>
                                    <p:animEffect transition="in" filter="fade">
                                      <p:cBhvr>
                                        <p:cTn id="44" dur="500"/>
                                        <p:tgtEl>
                                          <p:spTgt spid="1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500"/>
                                        <p:tgtEl>
                                          <p:spTgt spid="155"/>
                                        </p:tgtEl>
                                      </p:cBhvr>
                                    </p:animEffect>
                                  </p:childTnLst>
                                </p:cTn>
                              </p:par>
                              <p:par>
                                <p:cTn id="50" presetID="10" presetClass="entr" presetSubtype="0" fill="hold" nodeType="with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fade">
                                      <p:cBhvr>
                                        <p:cTn id="52" dur="500"/>
                                        <p:tgtEl>
                                          <p:spTgt spid="154"/>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500"/>
                                        <p:tgtEl>
                                          <p:spTgt spid="146"/>
                                        </p:tgtEl>
                                      </p:cBhvr>
                                    </p:animEffect>
                                  </p:childTnLst>
                                </p:cTn>
                              </p:par>
                              <p:par>
                                <p:cTn id="57" presetID="10" presetClass="entr" presetSubtype="0"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500"/>
                                        <p:tgtEl>
                                          <p:spTgt spid="147"/>
                                        </p:tgtEl>
                                      </p:cBhvr>
                                    </p:animEffect>
                                  </p:childTnLst>
                                </p:cTn>
                              </p:par>
                              <p:par>
                                <p:cTn id="60" presetID="10" presetClass="entr" presetSubtype="0" fill="hold" nodeType="withEffect">
                                  <p:stCondLst>
                                    <p:cond delay="0"/>
                                  </p:stCondLst>
                                  <p:childTnLst>
                                    <p:set>
                                      <p:cBhvr>
                                        <p:cTn id="61" dur="1" fill="hold">
                                          <p:stCondLst>
                                            <p:cond delay="0"/>
                                          </p:stCondLst>
                                        </p:cTn>
                                        <p:tgtEl>
                                          <p:spTgt spid="160"/>
                                        </p:tgtEl>
                                        <p:attrNameLst>
                                          <p:attrName>style.visibility</p:attrName>
                                        </p:attrNameLst>
                                      </p:cBhvr>
                                      <p:to>
                                        <p:strVal val="visible"/>
                                      </p:to>
                                    </p:set>
                                    <p:animEffect transition="in" filter="fade">
                                      <p:cBhvr>
                                        <p:cTn id="62"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70</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2607744101"/>
              </p:ext>
            </p:extLst>
          </p:nvPr>
        </p:nvGraphicFramePr>
        <p:xfrm>
          <a:off x="3980622" y="1153580"/>
          <a:ext cx="4718602" cy="35226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9414A4C0-3686-2182-BEC3-B12C0E2A167E}"/>
              </a:ext>
            </a:extLst>
          </p:cNvPr>
          <p:cNvGraphicFramePr/>
          <p:nvPr>
            <p:extLst>
              <p:ext uri="{D42A27DB-BD31-4B8C-83A1-F6EECF244321}">
                <p14:modId xmlns:p14="http://schemas.microsoft.com/office/powerpoint/2010/main" val="1893396559"/>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Aways</a:t>
            </a:r>
          </a:p>
        </p:txBody>
      </p:sp>
    </p:spTree>
    <p:extLst>
      <p:ext uri="{BB962C8B-B14F-4D97-AF65-F5344CB8AC3E}">
        <p14:creationId xmlns:p14="http://schemas.microsoft.com/office/powerpoint/2010/main" val="2594838108"/>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71</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Dissertation Summary</a:t>
            </a:r>
          </a:p>
        </p:txBody>
      </p:sp>
      <p:grpSp>
        <p:nvGrpSpPr>
          <p:cNvPr id="2" name="Group 1">
            <a:extLst>
              <a:ext uri="{FF2B5EF4-FFF2-40B4-BE49-F238E27FC236}">
                <a16:creationId xmlns:a16="http://schemas.microsoft.com/office/drawing/2014/main" id="{556F5E4C-776E-9A59-8691-42C388CF8504}"/>
              </a:ext>
            </a:extLst>
          </p:cNvPr>
          <p:cNvGrpSpPr/>
          <p:nvPr/>
        </p:nvGrpSpPr>
        <p:grpSpPr>
          <a:xfrm>
            <a:off x="1008197" y="2565324"/>
            <a:ext cx="3720782" cy="2044606"/>
            <a:chOff x="1415761" y="982205"/>
            <a:chExt cx="6823851" cy="3849734"/>
          </a:xfrm>
        </p:grpSpPr>
        <p:graphicFrame>
          <p:nvGraphicFramePr>
            <p:cNvPr id="29" name="Diagram 28">
              <a:extLst>
                <a:ext uri="{FF2B5EF4-FFF2-40B4-BE49-F238E27FC236}">
                  <a16:creationId xmlns:a16="http://schemas.microsoft.com/office/drawing/2014/main" id="{5B2FF6EA-E151-5AD0-406F-AC901458FA30}"/>
                </a:ext>
              </a:extLst>
            </p:cNvPr>
            <p:cNvGraphicFramePr/>
            <p:nvPr>
              <p:extLst>
                <p:ext uri="{D42A27DB-BD31-4B8C-83A1-F6EECF244321}">
                  <p14:modId xmlns:p14="http://schemas.microsoft.com/office/powerpoint/2010/main" val="4143925777"/>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0" name="Group 29">
              <a:extLst>
                <a:ext uri="{FF2B5EF4-FFF2-40B4-BE49-F238E27FC236}">
                  <a16:creationId xmlns:a16="http://schemas.microsoft.com/office/drawing/2014/main" id="{82F60019-E94E-6908-0FBB-974A7578C37B}"/>
                </a:ext>
              </a:extLst>
            </p:cNvPr>
            <p:cNvGrpSpPr/>
            <p:nvPr/>
          </p:nvGrpSpPr>
          <p:grpSpPr>
            <a:xfrm>
              <a:off x="1415761" y="982205"/>
              <a:ext cx="1686507" cy="3849734"/>
              <a:chOff x="2000931" y="1001037"/>
              <a:chExt cx="2248676" cy="5132979"/>
            </a:xfrm>
          </p:grpSpPr>
          <p:grpSp>
            <p:nvGrpSpPr>
              <p:cNvPr id="31" name="Group 30">
                <a:extLst>
                  <a:ext uri="{FF2B5EF4-FFF2-40B4-BE49-F238E27FC236}">
                    <a16:creationId xmlns:a16="http://schemas.microsoft.com/office/drawing/2014/main" id="{D37FE711-3C8C-D7C9-9F92-83448206056A}"/>
                  </a:ext>
                </a:extLst>
              </p:cNvPr>
              <p:cNvGrpSpPr/>
              <p:nvPr/>
            </p:nvGrpSpPr>
            <p:grpSpPr>
              <a:xfrm>
                <a:off x="2000931" y="1001037"/>
                <a:ext cx="2242284" cy="529580"/>
                <a:chOff x="2000931" y="871497"/>
                <a:chExt cx="2242284" cy="529580"/>
              </a:xfrm>
            </p:grpSpPr>
            <p:sp>
              <p:nvSpPr>
                <p:cNvPr id="45" name="Freeform 323">
                  <a:extLst>
                    <a:ext uri="{FF2B5EF4-FFF2-40B4-BE49-F238E27FC236}">
                      <a16:creationId xmlns:a16="http://schemas.microsoft.com/office/drawing/2014/main" id="{63F06CC9-8132-5F85-58B3-A98B5CFACDB5}"/>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6" name="TextBox 45">
                  <a:extLst>
                    <a:ext uri="{FF2B5EF4-FFF2-40B4-BE49-F238E27FC236}">
                      <a16:creationId xmlns:a16="http://schemas.microsoft.com/office/drawing/2014/main" id="{9D7C057C-5A6B-528E-8DEF-19D2B12DED87}"/>
                    </a:ext>
                  </a:extLst>
                </p:cNvPr>
                <p:cNvSpPr txBox="1"/>
                <p:nvPr/>
              </p:nvSpPr>
              <p:spPr>
                <a:xfrm>
                  <a:off x="2000931" y="871497"/>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Syntax</a:t>
                  </a:r>
                </a:p>
              </p:txBody>
            </p:sp>
          </p:grpSp>
          <p:grpSp>
            <p:nvGrpSpPr>
              <p:cNvPr id="32" name="Group 31">
                <a:extLst>
                  <a:ext uri="{FF2B5EF4-FFF2-40B4-BE49-F238E27FC236}">
                    <a16:creationId xmlns:a16="http://schemas.microsoft.com/office/drawing/2014/main" id="{2FC940A5-8FD1-F682-8ACB-20D598E71505}"/>
                  </a:ext>
                </a:extLst>
              </p:cNvPr>
              <p:cNvGrpSpPr/>
              <p:nvPr/>
            </p:nvGrpSpPr>
            <p:grpSpPr>
              <a:xfrm>
                <a:off x="2007323" y="5604436"/>
                <a:ext cx="2242284" cy="529580"/>
                <a:chOff x="1995335" y="5604436"/>
                <a:chExt cx="2242284" cy="529580"/>
              </a:xfrm>
            </p:grpSpPr>
            <p:sp>
              <p:nvSpPr>
                <p:cNvPr id="43" name="Freeform 325">
                  <a:extLst>
                    <a:ext uri="{FF2B5EF4-FFF2-40B4-BE49-F238E27FC236}">
                      <a16:creationId xmlns:a16="http://schemas.microsoft.com/office/drawing/2014/main" id="{EEA8A339-13FE-F9F3-F16D-D5CE0026A4B3}"/>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4" name="TextBox 43">
                  <a:extLst>
                    <a:ext uri="{FF2B5EF4-FFF2-40B4-BE49-F238E27FC236}">
                      <a16:creationId xmlns:a16="http://schemas.microsoft.com/office/drawing/2014/main" id="{BDBF56B1-4877-9728-83B5-75D81F2FA24B}"/>
                    </a:ext>
                  </a:extLst>
                </p:cNvPr>
                <p:cNvSpPr txBox="1"/>
                <p:nvPr/>
              </p:nvSpPr>
              <p:spPr>
                <a:xfrm>
                  <a:off x="1995335" y="5604436"/>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Semantics</a:t>
                  </a:r>
                </a:p>
              </p:txBody>
            </p:sp>
          </p:grpSp>
          <p:grpSp>
            <p:nvGrpSpPr>
              <p:cNvPr id="33" name="Group 32">
                <a:extLst>
                  <a:ext uri="{FF2B5EF4-FFF2-40B4-BE49-F238E27FC236}">
                    <a16:creationId xmlns:a16="http://schemas.microsoft.com/office/drawing/2014/main" id="{9C5C7140-8A0E-7AA5-0477-EC1CD3D5A961}"/>
                  </a:ext>
                </a:extLst>
              </p:cNvPr>
              <p:cNvGrpSpPr/>
              <p:nvPr/>
            </p:nvGrpSpPr>
            <p:grpSpPr>
              <a:xfrm>
                <a:off x="2007323" y="1708632"/>
                <a:ext cx="2242284" cy="3669299"/>
                <a:chOff x="1521548" y="1314030"/>
                <a:chExt cx="2242284" cy="3669299"/>
              </a:xfrm>
            </p:grpSpPr>
            <p:grpSp>
              <p:nvGrpSpPr>
                <p:cNvPr id="39" name="Group 38">
                  <a:extLst>
                    <a:ext uri="{FF2B5EF4-FFF2-40B4-BE49-F238E27FC236}">
                      <a16:creationId xmlns:a16="http://schemas.microsoft.com/office/drawing/2014/main" id="{C8DDCE6D-32AF-CF05-3A0A-DCD7447BD8DF}"/>
                    </a:ext>
                  </a:extLst>
                </p:cNvPr>
                <p:cNvGrpSpPr/>
                <p:nvPr/>
              </p:nvGrpSpPr>
              <p:grpSpPr>
                <a:xfrm>
                  <a:off x="1521548" y="1314030"/>
                  <a:ext cx="2242284" cy="2200000"/>
                  <a:chOff x="1750148" y="2909194"/>
                  <a:chExt cx="2242284" cy="2200000"/>
                </a:xfrm>
              </p:grpSpPr>
              <p:sp>
                <p:nvSpPr>
                  <p:cNvPr id="41" name="Freeform 70">
                    <a:extLst>
                      <a:ext uri="{FF2B5EF4-FFF2-40B4-BE49-F238E27FC236}">
                        <a16:creationId xmlns:a16="http://schemas.microsoft.com/office/drawing/2014/main" id="{AFC71D7F-EFFD-0F09-A1D0-B1C08023DB1B}"/>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42" name="Google Shape;188;p23">
                    <a:extLst>
                      <a:ext uri="{FF2B5EF4-FFF2-40B4-BE49-F238E27FC236}">
                        <a16:creationId xmlns:a16="http://schemas.microsoft.com/office/drawing/2014/main" id="{0E4F057B-EB6B-E57D-239F-A606BE0BF513}"/>
                      </a:ext>
                    </a:extLst>
                  </p:cNvPr>
                  <p:cNvPicPr preferRelativeResize="0"/>
                  <p:nvPr/>
                </p:nvPicPr>
                <p:blipFill>
                  <a:blip r:embed="rId9">
                    <a:alphaModFix/>
                  </a:blip>
                  <a:stretch>
                    <a:fillRect/>
                  </a:stretch>
                </p:blipFill>
                <p:spPr>
                  <a:xfrm>
                    <a:off x="1994470" y="3042544"/>
                    <a:ext cx="1742000" cy="1313090"/>
                  </a:xfrm>
                  <a:prstGeom prst="rect">
                    <a:avLst/>
                  </a:prstGeom>
                  <a:noFill/>
                  <a:ln>
                    <a:noFill/>
                  </a:ln>
                </p:spPr>
              </p:pic>
            </p:grpSp>
            <p:sp>
              <p:nvSpPr>
                <p:cNvPr id="40" name="Freeform 69">
                  <a:extLst>
                    <a:ext uri="{FF2B5EF4-FFF2-40B4-BE49-F238E27FC236}">
                      <a16:creationId xmlns:a16="http://schemas.microsoft.com/office/drawing/2014/main" id="{234D09C9-AE75-B959-1730-0AB8CF2F860E}"/>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34" name="Straight Connector 33">
                <a:extLst>
                  <a:ext uri="{FF2B5EF4-FFF2-40B4-BE49-F238E27FC236}">
                    <a16:creationId xmlns:a16="http://schemas.microsoft.com/office/drawing/2014/main" id="{F09616E2-BD6B-A789-6A95-F1EB7AE06C73}"/>
                  </a:ext>
                </a:extLst>
              </p:cNvPr>
              <p:cNvCxnSpPr>
                <a:cxnSpLocks/>
                <a:stCxn id="41" idx="6"/>
                <a:endCxn id="45"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2EAFBEB-D1B2-823C-5604-A4250ED0F8D4}"/>
                  </a:ext>
                </a:extLst>
              </p:cNvPr>
              <p:cNvCxnSpPr>
                <a:cxnSpLocks/>
                <a:stCxn id="43" idx="6"/>
                <a:endCxn id="40"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CE3773FC-28CE-076D-C76E-8BBAA610E048}"/>
                  </a:ext>
                </a:extLst>
              </p:cNvPr>
              <p:cNvGrpSpPr/>
              <p:nvPr/>
            </p:nvGrpSpPr>
            <p:grpSpPr>
              <a:xfrm>
                <a:off x="2346348" y="3908632"/>
                <a:ext cx="1711433" cy="1144706"/>
                <a:chOff x="6139747" y="1641739"/>
                <a:chExt cx="4330302" cy="3273161"/>
              </a:xfrm>
            </p:grpSpPr>
            <p:pic>
              <p:nvPicPr>
                <p:cNvPr id="37" name="Picture 36">
                  <a:extLst>
                    <a:ext uri="{FF2B5EF4-FFF2-40B4-BE49-F238E27FC236}">
                      <a16:creationId xmlns:a16="http://schemas.microsoft.com/office/drawing/2014/main" id="{C84051EA-BD05-0BFF-36B1-18262E1343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38" name="Picture 37">
                  <a:extLst>
                    <a:ext uri="{FF2B5EF4-FFF2-40B4-BE49-F238E27FC236}">
                      <a16:creationId xmlns:a16="http://schemas.microsoft.com/office/drawing/2014/main" id="{E74E07BC-5209-48A3-739F-7FA8DB245BF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47" name="TextBox 46">
              <a:extLst>
                <a:ext uri="{FF2B5EF4-FFF2-40B4-BE49-F238E27FC236}">
                  <a16:creationId xmlns:a16="http://schemas.microsoft.com/office/drawing/2014/main" id="{6FFEA080-8FCD-593D-0798-0E380A7E962C}"/>
                </a:ext>
              </a:extLst>
            </p:cNvPr>
            <p:cNvSpPr txBox="1"/>
            <p:nvPr/>
          </p:nvSpPr>
          <p:spPr>
            <a:xfrm>
              <a:off x="3239031" y="2968335"/>
              <a:ext cx="1326287" cy="595777"/>
            </a:xfrm>
            <a:prstGeom prst="rect">
              <a:avLst/>
            </a:prstGeom>
            <a:noFill/>
          </p:spPr>
          <p:txBody>
            <a:bodyPr wrap="square" rtlCol="0">
              <a:spAutoFit/>
            </a:bodyPr>
            <a:lstStyle/>
            <a:p>
              <a:pPr algn="ctr"/>
              <a:r>
                <a:rPr lang="en-US" sz="900" dirty="0"/>
                <a:t>Ways of Encoding</a:t>
              </a:r>
            </a:p>
          </p:txBody>
        </p:sp>
        <p:sp>
          <p:nvSpPr>
            <p:cNvPr id="48" name="Arrow: Right 47">
              <a:extLst>
                <a:ext uri="{FF2B5EF4-FFF2-40B4-BE49-F238E27FC236}">
                  <a16:creationId xmlns:a16="http://schemas.microsoft.com/office/drawing/2014/main" id="{0ECD7E12-962E-4FAD-0E9F-AD969314EAE4}"/>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0" name="Picture 79">
            <a:extLst>
              <a:ext uri="{FF2B5EF4-FFF2-40B4-BE49-F238E27FC236}">
                <a16:creationId xmlns:a16="http://schemas.microsoft.com/office/drawing/2014/main" id="{D8B6C2D5-7D36-FBB3-EE0D-F57E177A373C}"/>
              </a:ext>
            </a:extLst>
          </p:cNvPr>
          <p:cNvPicPr>
            <a:picLocks noChangeAspect="1"/>
          </p:cNvPicPr>
          <p:nvPr/>
        </p:nvPicPr>
        <p:blipFill rotWithShape="1">
          <a:blip r:embed="rId12"/>
          <a:srcRect t="5474"/>
          <a:stretch/>
        </p:blipFill>
        <p:spPr>
          <a:xfrm>
            <a:off x="337046" y="1063943"/>
            <a:ext cx="4655908" cy="589459"/>
          </a:xfrm>
          <a:prstGeom prst="rect">
            <a:avLst/>
          </a:prstGeom>
        </p:spPr>
      </p:pic>
      <p:grpSp>
        <p:nvGrpSpPr>
          <p:cNvPr id="4" name="Group 3">
            <a:extLst>
              <a:ext uri="{FF2B5EF4-FFF2-40B4-BE49-F238E27FC236}">
                <a16:creationId xmlns:a16="http://schemas.microsoft.com/office/drawing/2014/main" id="{551E2858-D8E6-5EFE-93FA-A1F4FE87CDB7}"/>
              </a:ext>
            </a:extLst>
          </p:cNvPr>
          <p:cNvGrpSpPr/>
          <p:nvPr/>
        </p:nvGrpSpPr>
        <p:grpSpPr>
          <a:xfrm>
            <a:off x="5033760" y="1121299"/>
            <a:ext cx="3346993" cy="1769519"/>
            <a:chOff x="5033760" y="1121299"/>
            <a:chExt cx="3346993" cy="1769519"/>
          </a:xfrm>
        </p:grpSpPr>
        <p:grpSp>
          <p:nvGrpSpPr>
            <p:cNvPr id="89" name="Group 88">
              <a:extLst>
                <a:ext uri="{FF2B5EF4-FFF2-40B4-BE49-F238E27FC236}">
                  <a16:creationId xmlns:a16="http://schemas.microsoft.com/office/drawing/2014/main" id="{29A3FA9F-E216-E27B-E7F1-2506D4155672}"/>
                </a:ext>
              </a:extLst>
            </p:cNvPr>
            <p:cNvGrpSpPr/>
            <p:nvPr/>
          </p:nvGrpSpPr>
          <p:grpSpPr>
            <a:xfrm>
              <a:off x="5033760" y="1237180"/>
              <a:ext cx="3346993" cy="1653638"/>
              <a:chOff x="4241882" y="1237180"/>
              <a:chExt cx="4138871" cy="2167516"/>
            </a:xfrm>
          </p:grpSpPr>
          <p:pic>
            <p:nvPicPr>
              <p:cNvPr id="90" name="Google Shape;318;p34">
                <a:extLst>
                  <a:ext uri="{FF2B5EF4-FFF2-40B4-BE49-F238E27FC236}">
                    <a16:creationId xmlns:a16="http://schemas.microsoft.com/office/drawing/2014/main" id="{34B28EE2-A146-B139-0D67-16FC8C16F4AA}"/>
                  </a:ext>
                </a:extLst>
              </p:cNvPr>
              <p:cNvPicPr preferRelativeResize="0"/>
              <p:nvPr/>
            </p:nvPicPr>
            <p:blipFill rotWithShape="1">
              <a:blip r:embed="rId13">
                <a:alphaModFix/>
              </a:blip>
              <a:srcRect l="10193" t="10169" r="11575" b="44398"/>
              <a:stretch/>
            </p:blipFill>
            <p:spPr>
              <a:xfrm>
                <a:off x="4241882" y="1237180"/>
                <a:ext cx="1317116" cy="1153078"/>
              </a:xfrm>
              <a:prstGeom prst="rect">
                <a:avLst/>
              </a:prstGeom>
              <a:noFill/>
              <a:ln>
                <a:noFill/>
              </a:ln>
            </p:spPr>
          </p:pic>
          <p:sp>
            <p:nvSpPr>
              <p:cNvPr id="91" name="Arrow: Right 90">
                <a:extLst>
                  <a:ext uri="{FF2B5EF4-FFF2-40B4-BE49-F238E27FC236}">
                    <a16:creationId xmlns:a16="http://schemas.microsoft.com/office/drawing/2014/main" id="{60C15EF0-36B7-2124-FE91-D97170BC8C6D}"/>
                  </a:ext>
                </a:extLst>
              </p:cNvPr>
              <p:cNvSpPr/>
              <p:nvPr/>
            </p:nvSpPr>
            <p:spPr>
              <a:xfrm>
                <a:off x="5943099" y="2262360"/>
                <a:ext cx="497456" cy="255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2" name="Google Shape;188;p23">
                <a:extLst>
                  <a:ext uri="{FF2B5EF4-FFF2-40B4-BE49-F238E27FC236}">
                    <a16:creationId xmlns:a16="http://schemas.microsoft.com/office/drawing/2014/main" id="{CA5A5653-7CB3-9F3C-0081-B50BAB2260EA}"/>
                  </a:ext>
                </a:extLst>
              </p:cNvPr>
              <p:cNvPicPr preferRelativeResize="0"/>
              <p:nvPr/>
            </p:nvPicPr>
            <p:blipFill>
              <a:blip r:embed="rId9">
                <a:alphaModFix/>
              </a:blip>
              <a:stretch>
                <a:fillRect/>
              </a:stretch>
            </p:blipFill>
            <p:spPr>
              <a:xfrm>
                <a:off x="4287467" y="2390258"/>
                <a:ext cx="1256753" cy="1014438"/>
              </a:xfrm>
              <a:prstGeom prst="rect">
                <a:avLst/>
              </a:prstGeom>
              <a:noFill/>
              <a:ln>
                <a:noFill/>
              </a:ln>
            </p:spPr>
          </p:pic>
          <p:pic>
            <p:nvPicPr>
              <p:cNvPr id="93" name="Picture 92">
                <a:extLst>
                  <a:ext uri="{FF2B5EF4-FFF2-40B4-BE49-F238E27FC236}">
                    <a16:creationId xmlns:a16="http://schemas.microsoft.com/office/drawing/2014/main" id="{66BAA451-5489-E895-8CB2-9C2056AA5F79}"/>
                  </a:ext>
                </a:extLst>
              </p:cNvPr>
              <p:cNvPicPr>
                <a:picLocks noChangeAspect="1"/>
              </p:cNvPicPr>
              <p:nvPr/>
            </p:nvPicPr>
            <p:blipFill>
              <a:blip r:embed="rId14"/>
              <a:stretch>
                <a:fillRect/>
              </a:stretch>
            </p:blipFill>
            <p:spPr>
              <a:xfrm>
                <a:off x="6541476" y="1641482"/>
                <a:ext cx="1839277" cy="1395087"/>
              </a:xfrm>
              <a:prstGeom prst="rect">
                <a:avLst/>
              </a:prstGeom>
            </p:spPr>
          </p:pic>
        </p:grpSp>
        <p:sp>
          <p:nvSpPr>
            <p:cNvPr id="94" name="Star: 32 Points 93">
              <a:extLst>
                <a:ext uri="{FF2B5EF4-FFF2-40B4-BE49-F238E27FC236}">
                  <a16:creationId xmlns:a16="http://schemas.microsoft.com/office/drawing/2014/main" id="{19934C58-3E43-FF51-2403-5E33C83015E2}"/>
                </a:ext>
              </a:extLst>
            </p:cNvPr>
            <p:cNvSpPr/>
            <p:nvPr/>
          </p:nvSpPr>
          <p:spPr>
            <a:xfrm>
              <a:off x="6074813" y="1121299"/>
              <a:ext cx="1411436" cy="553350"/>
            </a:xfrm>
            <a:prstGeom prst="star32">
              <a:avLst>
                <a:gd name="adj" fmla="val 47559"/>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 Encoding</a:t>
              </a:r>
            </a:p>
          </p:txBody>
        </p:sp>
      </p:grpSp>
      <p:grpSp>
        <p:nvGrpSpPr>
          <p:cNvPr id="5" name="Group 4">
            <a:extLst>
              <a:ext uri="{FF2B5EF4-FFF2-40B4-BE49-F238E27FC236}">
                <a16:creationId xmlns:a16="http://schemas.microsoft.com/office/drawing/2014/main" id="{9D734AE0-8AEF-62AC-36DB-A162EF20EBBE}"/>
              </a:ext>
            </a:extLst>
          </p:cNvPr>
          <p:cNvGrpSpPr/>
          <p:nvPr/>
        </p:nvGrpSpPr>
        <p:grpSpPr>
          <a:xfrm>
            <a:off x="4633177" y="2946576"/>
            <a:ext cx="3664627" cy="1729413"/>
            <a:chOff x="4633177" y="2740718"/>
            <a:chExt cx="3664627" cy="1935272"/>
          </a:xfrm>
        </p:grpSpPr>
        <p:grpSp>
          <p:nvGrpSpPr>
            <p:cNvPr id="79" name="Group 78">
              <a:extLst>
                <a:ext uri="{FF2B5EF4-FFF2-40B4-BE49-F238E27FC236}">
                  <a16:creationId xmlns:a16="http://schemas.microsoft.com/office/drawing/2014/main" id="{66607D00-A3C5-E710-FEAD-4606EA4B0C24}"/>
                </a:ext>
              </a:extLst>
            </p:cNvPr>
            <p:cNvGrpSpPr/>
            <p:nvPr/>
          </p:nvGrpSpPr>
          <p:grpSpPr>
            <a:xfrm>
              <a:off x="4633177" y="2917232"/>
              <a:ext cx="3664627" cy="1758758"/>
              <a:chOff x="4693645" y="900467"/>
              <a:chExt cx="3261302" cy="1455001"/>
            </a:xfrm>
          </p:grpSpPr>
          <p:grpSp>
            <p:nvGrpSpPr>
              <p:cNvPr id="81" name="Group 80">
                <a:extLst>
                  <a:ext uri="{FF2B5EF4-FFF2-40B4-BE49-F238E27FC236}">
                    <a16:creationId xmlns:a16="http://schemas.microsoft.com/office/drawing/2014/main" id="{CED35007-0C39-35B2-4CF4-F4CB15E4ADC9}"/>
                  </a:ext>
                </a:extLst>
              </p:cNvPr>
              <p:cNvGrpSpPr/>
              <p:nvPr/>
            </p:nvGrpSpPr>
            <p:grpSpPr>
              <a:xfrm>
                <a:off x="4904671" y="900467"/>
                <a:ext cx="1614818" cy="1249016"/>
                <a:chOff x="5143708" y="1152428"/>
                <a:chExt cx="3424273" cy="2570833"/>
              </a:xfrm>
            </p:grpSpPr>
            <p:sp>
              <p:nvSpPr>
                <p:cNvPr id="84" name="Arrow: Right 83">
                  <a:extLst>
                    <a:ext uri="{FF2B5EF4-FFF2-40B4-BE49-F238E27FC236}">
                      <a16:creationId xmlns:a16="http://schemas.microsoft.com/office/drawing/2014/main" id="{1D237038-ADE9-C887-E630-A8323478551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85" name="Group 84">
                  <a:extLst>
                    <a:ext uri="{FF2B5EF4-FFF2-40B4-BE49-F238E27FC236}">
                      <a16:creationId xmlns:a16="http://schemas.microsoft.com/office/drawing/2014/main" id="{24C7516B-783B-55B5-25B7-C2BA3E54442B}"/>
                    </a:ext>
                  </a:extLst>
                </p:cNvPr>
                <p:cNvGrpSpPr/>
                <p:nvPr/>
              </p:nvGrpSpPr>
              <p:grpSpPr>
                <a:xfrm>
                  <a:off x="5143708" y="1152428"/>
                  <a:ext cx="2788844" cy="2570833"/>
                  <a:chOff x="4747271" y="1126525"/>
                  <a:chExt cx="2788844" cy="2570833"/>
                </a:xfrm>
              </p:grpSpPr>
              <p:pic>
                <p:nvPicPr>
                  <p:cNvPr id="86" name="Graphic 85" descr="Database with solid fill">
                    <a:extLst>
                      <a:ext uri="{FF2B5EF4-FFF2-40B4-BE49-F238E27FC236}">
                        <a16:creationId xmlns:a16="http://schemas.microsoft.com/office/drawing/2014/main" id="{7104F4EF-E173-5354-DBC4-9DEC60F9A31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04867" y="1126525"/>
                    <a:ext cx="1564540" cy="1564540"/>
                  </a:xfrm>
                  <a:prstGeom prst="rect">
                    <a:avLst/>
                  </a:prstGeom>
                </p:spPr>
              </p:pic>
              <p:pic>
                <p:nvPicPr>
                  <p:cNvPr id="87" name="Graphic 86" descr="Database with solid fill">
                    <a:extLst>
                      <a:ext uri="{FF2B5EF4-FFF2-40B4-BE49-F238E27FC236}">
                        <a16:creationId xmlns:a16="http://schemas.microsoft.com/office/drawing/2014/main" id="{B46DAE14-B867-6B84-93F9-9A24E20EBB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47271" y="1850603"/>
                    <a:ext cx="1564540" cy="1564540"/>
                  </a:xfrm>
                  <a:prstGeom prst="rect">
                    <a:avLst/>
                  </a:prstGeom>
                </p:spPr>
              </p:pic>
              <p:pic>
                <p:nvPicPr>
                  <p:cNvPr id="88" name="Graphic 87" descr="Database with solid fill">
                    <a:extLst>
                      <a:ext uri="{FF2B5EF4-FFF2-40B4-BE49-F238E27FC236}">
                        <a16:creationId xmlns:a16="http://schemas.microsoft.com/office/drawing/2014/main" id="{ADFDDFCE-C1ED-94AD-7315-7B0CEDF5DD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971575" y="2132818"/>
                    <a:ext cx="1564540" cy="1564540"/>
                  </a:xfrm>
                  <a:prstGeom prst="rect">
                    <a:avLst/>
                  </a:prstGeom>
                </p:spPr>
              </p:pic>
            </p:grpSp>
          </p:grpSp>
          <p:sp>
            <p:nvSpPr>
              <p:cNvPr id="82" name="TextBox 81">
                <a:extLst>
                  <a:ext uri="{FF2B5EF4-FFF2-40B4-BE49-F238E27FC236}">
                    <a16:creationId xmlns:a16="http://schemas.microsoft.com/office/drawing/2014/main" id="{909A9A16-AD3D-6CAE-6EB8-A69BAF947CF2}"/>
                  </a:ext>
                </a:extLst>
              </p:cNvPr>
              <p:cNvSpPr txBox="1"/>
              <p:nvPr/>
            </p:nvSpPr>
            <p:spPr>
              <a:xfrm>
                <a:off x="4693645" y="2101552"/>
                <a:ext cx="1874391"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pic>
            <p:nvPicPr>
              <p:cNvPr id="83" name="Picture 82">
                <a:extLst>
                  <a:ext uri="{FF2B5EF4-FFF2-40B4-BE49-F238E27FC236}">
                    <a16:creationId xmlns:a16="http://schemas.microsoft.com/office/drawing/2014/main" id="{8233370B-F954-78CC-137C-8D45BBCFFDA8}"/>
                  </a:ext>
                </a:extLst>
              </p:cNvPr>
              <p:cNvPicPr>
                <a:picLocks noChangeAspect="1"/>
              </p:cNvPicPr>
              <p:nvPr/>
            </p:nvPicPr>
            <p:blipFill>
              <a:blip r:embed="rId14"/>
              <a:stretch>
                <a:fillRect/>
              </a:stretch>
            </p:blipFill>
            <p:spPr>
              <a:xfrm>
                <a:off x="6625617" y="962725"/>
                <a:ext cx="1329330" cy="1008293"/>
              </a:xfrm>
              <a:prstGeom prst="rect">
                <a:avLst/>
              </a:prstGeom>
            </p:spPr>
          </p:pic>
        </p:grpSp>
        <p:sp>
          <p:nvSpPr>
            <p:cNvPr id="95" name="Star: 32 Points 94">
              <a:extLst>
                <a:ext uri="{FF2B5EF4-FFF2-40B4-BE49-F238E27FC236}">
                  <a16:creationId xmlns:a16="http://schemas.microsoft.com/office/drawing/2014/main" id="{86122378-F325-9548-462A-AB169F46EF73}"/>
                </a:ext>
              </a:extLst>
            </p:cNvPr>
            <p:cNvSpPr/>
            <p:nvPr/>
          </p:nvSpPr>
          <p:spPr>
            <a:xfrm>
              <a:off x="5933584" y="2740718"/>
              <a:ext cx="1411436" cy="553350"/>
            </a:xfrm>
            <a:prstGeom prst="star32">
              <a:avLst>
                <a:gd name="adj" fmla="val 4755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 Encoding</a:t>
              </a:r>
            </a:p>
          </p:txBody>
        </p:sp>
      </p:grpSp>
      <p:grpSp>
        <p:nvGrpSpPr>
          <p:cNvPr id="18" name="Group 17">
            <a:extLst>
              <a:ext uri="{FF2B5EF4-FFF2-40B4-BE49-F238E27FC236}">
                <a16:creationId xmlns:a16="http://schemas.microsoft.com/office/drawing/2014/main" id="{27378D74-D0FF-9955-B6C0-FA86552BDDC5}"/>
              </a:ext>
            </a:extLst>
          </p:cNvPr>
          <p:cNvGrpSpPr/>
          <p:nvPr/>
        </p:nvGrpSpPr>
        <p:grpSpPr>
          <a:xfrm>
            <a:off x="708883" y="1671885"/>
            <a:ext cx="4143458" cy="503218"/>
            <a:chOff x="708883" y="1671885"/>
            <a:chExt cx="4143458" cy="503218"/>
          </a:xfrm>
        </p:grpSpPr>
        <p:sp>
          <p:nvSpPr>
            <p:cNvPr id="96" name="Google Shape;644;p63">
              <a:extLst>
                <a:ext uri="{FF2B5EF4-FFF2-40B4-BE49-F238E27FC236}">
                  <a16:creationId xmlns:a16="http://schemas.microsoft.com/office/drawing/2014/main" id="{85B31D3E-FB4A-DAC1-B402-B21169493691}"/>
                </a:ext>
              </a:extLst>
            </p:cNvPr>
            <p:cNvSpPr/>
            <p:nvPr/>
          </p:nvSpPr>
          <p:spPr>
            <a:xfrm>
              <a:off x="708883" y="1907317"/>
              <a:ext cx="1577456" cy="261913"/>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latin typeface="Courier New"/>
                  <a:ea typeface="Courier New"/>
                  <a:cs typeface="Courier New"/>
                  <a:sym typeface="Courier New"/>
                </a:rPr>
                <a:t>Encoder</a:t>
              </a:r>
              <a:endParaRPr sz="1600" b="1" dirty="0">
                <a:latin typeface="Courier New"/>
                <a:ea typeface="Courier New"/>
                <a:cs typeface="Courier New"/>
                <a:sym typeface="Courier New"/>
              </a:endParaRPr>
            </a:p>
          </p:txBody>
        </p:sp>
        <p:sp>
          <p:nvSpPr>
            <p:cNvPr id="97" name="Google Shape;645;p63">
              <a:extLst>
                <a:ext uri="{FF2B5EF4-FFF2-40B4-BE49-F238E27FC236}">
                  <a16:creationId xmlns:a16="http://schemas.microsoft.com/office/drawing/2014/main" id="{A36BA259-5DE0-4F81-3EBA-04B57061754B}"/>
                </a:ext>
              </a:extLst>
            </p:cNvPr>
            <p:cNvSpPr/>
            <p:nvPr/>
          </p:nvSpPr>
          <p:spPr>
            <a:xfrm>
              <a:off x="3236348" y="1913190"/>
              <a:ext cx="1615993" cy="261913"/>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b="1" dirty="0">
                  <a:latin typeface="Courier New"/>
                  <a:ea typeface="Courier New"/>
                  <a:cs typeface="Courier New"/>
                  <a:sym typeface="Courier New"/>
                </a:rPr>
                <a:t>Decoder</a:t>
              </a:r>
              <a:endParaRPr b="1" dirty="0">
                <a:latin typeface="Courier New"/>
                <a:ea typeface="Courier New"/>
                <a:cs typeface="Courier New"/>
                <a:sym typeface="Courier New"/>
              </a:endParaRPr>
            </a:p>
          </p:txBody>
        </p:sp>
        <p:cxnSp>
          <p:nvCxnSpPr>
            <p:cNvPr id="7" name="Straight Arrow Connector 6">
              <a:extLst>
                <a:ext uri="{FF2B5EF4-FFF2-40B4-BE49-F238E27FC236}">
                  <a16:creationId xmlns:a16="http://schemas.microsoft.com/office/drawing/2014/main" id="{129BFD0C-F1AD-3A9C-BD05-960B4024CA9D}"/>
                </a:ext>
              </a:extLst>
            </p:cNvPr>
            <p:cNvCxnSpPr>
              <a:cxnSpLocks/>
              <a:stCxn id="96" idx="3"/>
              <a:endCxn id="97" idx="1"/>
            </p:cNvCxnSpPr>
            <p:nvPr/>
          </p:nvCxnSpPr>
          <p:spPr>
            <a:xfrm>
              <a:off x="2286339" y="2038274"/>
              <a:ext cx="950009" cy="5873"/>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3" name="Arrow: Down 12">
              <a:extLst>
                <a:ext uri="{FF2B5EF4-FFF2-40B4-BE49-F238E27FC236}">
                  <a16:creationId xmlns:a16="http://schemas.microsoft.com/office/drawing/2014/main" id="{95DD0CD5-F496-2455-965E-1DCEEE0891E5}"/>
                </a:ext>
              </a:extLst>
            </p:cNvPr>
            <p:cNvSpPr/>
            <p:nvPr/>
          </p:nvSpPr>
          <p:spPr>
            <a:xfrm>
              <a:off x="1276350" y="1674649"/>
              <a:ext cx="82550" cy="161760"/>
            </a:xfrm>
            <a:prstGeom prst="down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Down 97">
              <a:extLst>
                <a:ext uri="{FF2B5EF4-FFF2-40B4-BE49-F238E27FC236}">
                  <a16:creationId xmlns:a16="http://schemas.microsoft.com/office/drawing/2014/main" id="{7AFEF884-8A57-35E3-DB49-B466B561F742}"/>
                </a:ext>
              </a:extLst>
            </p:cNvPr>
            <p:cNvSpPr/>
            <p:nvPr/>
          </p:nvSpPr>
          <p:spPr>
            <a:xfrm rot="10800000">
              <a:off x="4003069" y="1671885"/>
              <a:ext cx="82550" cy="161760"/>
            </a:xfrm>
            <a:prstGeom prst="down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descr="Magnifying glass">
            <a:extLst>
              <a:ext uri="{FF2B5EF4-FFF2-40B4-BE49-F238E27FC236}">
                <a16:creationId xmlns:a16="http://schemas.microsoft.com/office/drawing/2014/main" id="{4FB7B898-0E25-F419-32B6-19DB7CB3E4E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64010" y="959018"/>
            <a:ext cx="914400" cy="914400"/>
          </a:xfrm>
          <a:prstGeom prst="rect">
            <a:avLst/>
          </a:prstGeom>
        </p:spPr>
      </p:pic>
    </p:spTree>
    <p:extLst>
      <p:ext uri="{BB962C8B-B14F-4D97-AF65-F5344CB8AC3E}">
        <p14:creationId xmlns:p14="http://schemas.microsoft.com/office/powerpoint/2010/main" val="34034079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22" presetClass="entr" presetSubtype="8" fill="hold" nodeType="withEffect">
                                  <p:stCondLst>
                                    <p:cond delay="70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72</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2793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List of Publications</a:t>
            </a:r>
          </a:p>
        </p:txBody>
      </p:sp>
      <p:sp>
        <p:nvSpPr>
          <p:cNvPr id="6" name="TextBox 5">
            <a:extLst>
              <a:ext uri="{FF2B5EF4-FFF2-40B4-BE49-F238E27FC236}">
                <a16:creationId xmlns:a16="http://schemas.microsoft.com/office/drawing/2014/main" id="{0088E06B-5106-391B-2C6D-2CBB987BDEB9}"/>
              </a:ext>
            </a:extLst>
          </p:cNvPr>
          <p:cNvSpPr txBox="1"/>
          <p:nvPr/>
        </p:nvSpPr>
        <p:spPr>
          <a:xfrm>
            <a:off x="629750" y="595215"/>
            <a:ext cx="8105177" cy="4524315"/>
          </a:xfrm>
          <a:prstGeom prst="rect">
            <a:avLst/>
          </a:prstGeom>
          <a:noFill/>
        </p:spPr>
        <p:txBody>
          <a:bodyPr wrap="square" rtlCol="0">
            <a:spAutoFit/>
          </a:bodyPr>
          <a:lstStyle/>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NatGen: Generative pre-training by" Naturalizing" source code</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T Ahmed, Y Ding, P Devanbu, B Ray. The ACM Joint European Software Engineering Conference and Symposium on the Foundations of Software Engineering (ESEC/FSE 2022).</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Towards Learning (Dis)-Similarity of Source Code from Program Contrasts - Y Ding, L Buratti, S Pujar, A Morari, B Ray, </a:t>
            </a:r>
            <a:r>
              <a:rPr lang="en-US" sz="1200" u="sng" dirty="0">
                <a:latin typeface="Times New Roman" panose="02020603050405020304" pitchFamily="18" charset="0"/>
                <a:cs typeface="Times New Roman" panose="02020603050405020304" pitchFamily="18" charset="0"/>
              </a:rPr>
              <a:t>S Chakraborty </a:t>
            </a:r>
            <a:r>
              <a:rPr lang="en-US" sz="1200" dirty="0">
                <a:latin typeface="Times New Roman" panose="02020603050405020304" pitchFamily="18" charset="0"/>
                <a:cs typeface="Times New Roman" panose="02020603050405020304" pitchFamily="18" charset="0"/>
              </a:rPr>
              <a:t>Proceedings of the 60th Annual Meeting of the Association for Computational Linguistics (ACL’22).</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On Multi-Modal Learning of Editing Source Code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2021 36th IEEE/ACM International Conference on Automated Software Engineering (ASE’21).</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Retrieval Augmented Code Generation and Summarization - MR Parvez,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Findings of the Association for Computational Linguistics 2021 (ENMLP).</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Deep learning-based vulnerability detection: Are we there yet?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R Krishna, Y Ding, B Ray IEEE Transactions on Software Engineering (TSE’21).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Unified Pre-training for Program Understanding and Generation </a:t>
            </a:r>
            <a:r>
              <a:rPr lang="en-US" sz="1200" dirty="0">
                <a:latin typeface="Times New Roman" panose="02020603050405020304" pitchFamily="18" charset="0"/>
                <a:cs typeface="Times New Roman" panose="02020603050405020304" pitchFamily="18" charset="0"/>
              </a:rPr>
              <a:t>-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Annual Conference of the North American Chapter of the Association for Computational Linguistics (NAACL’21).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CODIT: Code editing with tree-based neural models</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Y Ding, M Allamanis, B Ray IEEE Transactions on Software Engineering (TSE’20).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A transformer-based Approach for Source Code Summarization - W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Association for Computational Linguistics  (ACL’20).</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 optimal selection of information retrieval models for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G Kaiser, B Ray 2019 19th International Working Conference on Source Code Analysis and Maintenance (SCAM’19).</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Building language models for text with named entities - MR Parvez,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56th Annual Meeting of the Association for Computational Linguistics (ACL’18).</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Which similarity metric to use for software documents? A study on information retrieval-based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Proceedings of the 40th International Conference on Software Engineering (ICSE’18).</a:t>
            </a:r>
          </a:p>
          <a:p>
            <a:pPr marL="228600" indent="-228600" algn="just">
              <a:buFont typeface="+mj-lt"/>
              <a:buAutoNum type="arabicPeriod"/>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704288"/>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CCB30C7-3BEC-48D0-9751-81916B15065B}"/>
              </a:ext>
            </a:extLst>
          </p:cNvPr>
          <p:cNvSpPr txBox="1"/>
          <p:nvPr/>
        </p:nvSpPr>
        <p:spPr>
          <a:xfrm>
            <a:off x="2708361" y="63379"/>
            <a:ext cx="3727302" cy="461665"/>
          </a:xfrm>
          <a:prstGeom prst="rect">
            <a:avLst/>
          </a:prstGeom>
          <a:noFill/>
        </p:spPr>
        <p:txBody>
          <a:bodyPr wrap="none" rtlCol="0">
            <a:spAutoFit/>
          </a:bodyPr>
          <a:lstStyle/>
          <a:p>
            <a:pPr algn="ctr"/>
            <a:r>
              <a:rPr lang="en-US" sz="2400" dirty="0">
                <a:latin typeface="Georgia" panose="02040502050405020303" pitchFamily="18" charset="0"/>
                <a:cs typeface="Poppins SemiBold" panose="00000700000000000000" pitchFamily="2" charset="0"/>
              </a:rPr>
              <a:t>My Research Applications</a:t>
            </a:r>
          </a:p>
        </p:txBody>
      </p:sp>
      <p:sp>
        <p:nvSpPr>
          <p:cNvPr id="34" name="TextBox 33">
            <a:extLst>
              <a:ext uri="{FF2B5EF4-FFF2-40B4-BE49-F238E27FC236}">
                <a16:creationId xmlns:a16="http://schemas.microsoft.com/office/drawing/2014/main" id="{D52D0926-6489-474A-A772-972C80F56BF6}"/>
              </a:ext>
            </a:extLst>
          </p:cNvPr>
          <p:cNvSpPr txBox="1"/>
          <p:nvPr/>
        </p:nvSpPr>
        <p:spPr>
          <a:xfrm>
            <a:off x="2245697" y="486779"/>
            <a:ext cx="4652619" cy="400110"/>
          </a:xfrm>
          <a:prstGeom prst="rect">
            <a:avLst/>
          </a:prstGeom>
          <a:noFill/>
        </p:spPr>
        <p:txBody>
          <a:bodyPr wrap="none" rtlCol="0">
            <a:spAutoFit/>
          </a:bodyPr>
          <a:lstStyle/>
          <a:p>
            <a:pPr algn="ctr"/>
            <a:r>
              <a:rPr lang="en-US" sz="2000" spc="113" dirty="0">
                <a:latin typeface="Georgia" panose="02040502050405020303" pitchFamily="18" charset="0"/>
                <a:cs typeface="Poppins Light" pitchFamily="2" charset="77"/>
              </a:rPr>
              <a:t>Programming Language Processing</a:t>
            </a:r>
          </a:p>
        </p:txBody>
      </p:sp>
      <p:cxnSp>
        <p:nvCxnSpPr>
          <p:cNvPr id="5" name="Straight Connector 4">
            <a:extLst>
              <a:ext uri="{FF2B5EF4-FFF2-40B4-BE49-F238E27FC236}">
                <a16:creationId xmlns:a16="http://schemas.microsoft.com/office/drawing/2014/main" id="{8ACA09DE-856E-44AD-9806-2DA58821D6F7}"/>
              </a:ext>
            </a:extLst>
          </p:cNvPr>
          <p:cNvCxnSpPr>
            <a:stCxn id="23" idx="3"/>
            <a:endCxn id="23" idx="3"/>
          </p:cNvCxnSpPr>
          <p:nvPr/>
        </p:nvCxnSpPr>
        <p:spPr>
          <a:xfrm>
            <a:off x="4066364" y="161082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ECFD1AB-F96F-49FC-9C0C-2E59F23790B4}"/>
              </a:ext>
            </a:extLst>
          </p:cNvPr>
          <p:cNvGrpSpPr/>
          <p:nvPr/>
        </p:nvGrpSpPr>
        <p:grpSpPr>
          <a:xfrm>
            <a:off x="904474" y="1410773"/>
            <a:ext cx="3903413" cy="523637"/>
            <a:chOff x="841977" y="1435758"/>
            <a:chExt cx="5204548" cy="698182"/>
          </a:xfrm>
        </p:grpSpPr>
        <p:grpSp>
          <p:nvGrpSpPr>
            <p:cNvPr id="2" name="Group 1">
              <a:extLst>
                <a:ext uri="{FF2B5EF4-FFF2-40B4-BE49-F238E27FC236}">
                  <a16:creationId xmlns:a16="http://schemas.microsoft.com/office/drawing/2014/main" id="{69E06BB7-D254-4420-8D18-CF8F51A42FE4}"/>
                </a:ext>
              </a:extLst>
            </p:cNvPr>
            <p:cNvGrpSpPr/>
            <p:nvPr/>
          </p:nvGrpSpPr>
          <p:grpSpPr>
            <a:xfrm>
              <a:off x="1473686" y="1435758"/>
              <a:ext cx="4572839" cy="698182"/>
              <a:chOff x="1272336" y="1534268"/>
              <a:chExt cx="4572839" cy="698182"/>
            </a:xfrm>
          </p:grpSpPr>
          <p:sp>
            <p:nvSpPr>
              <p:cNvPr id="23" name="TextBox 22">
                <a:extLst>
                  <a:ext uri="{FF2B5EF4-FFF2-40B4-BE49-F238E27FC236}">
                    <a16:creationId xmlns:a16="http://schemas.microsoft.com/office/drawing/2014/main" id="{CC08F362-3D9E-1D43-830E-CC8B7BFA6767}"/>
                  </a:ext>
                </a:extLst>
              </p:cNvPr>
              <p:cNvSpPr txBox="1"/>
              <p:nvPr/>
            </p:nvSpPr>
            <p:spPr>
              <a:xfrm>
                <a:off x="1272336" y="1534268"/>
                <a:ext cx="3584142" cy="533478"/>
              </a:xfrm>
              <a:prstGeom prst="rect">
                <a:avLst/>
              </a:prstGeom>
              <a:noFill/>
            </p:spPr>
            <p:txBody>
              <a:bodyPr wrap="none" rtlCol="0" anchor="ctr" anchorCtr="0">
                <a:spAutoFit/>
              </a:bodyPr>
              <a:lstStyle/>
              <a:p>
                <a:r>
                  <a:rPr lang="en-US" sz="2000" b="1" spc="113" dirty="0">
                    <a:solidFill>
                      <a:schemeClr val="accent1">
                        <a:lumMod val="75000"/>
                      </a:schemeClr>
                    </a:solidFill>
                    <a:latin typeface="Cambria Math" panose="02040503050406030204" pitchFamily="18" charset="0"/>
                    <a:ea typeface="Cambria Math" panose="02040503050406030204" pitchFamily="18" charset="0"/>
                    <a:cs typeface="Poppins" pitchFamily="2" charset="77"/>
                  </a:rPr>
                  <a:t>Code Summarization</a:t>
                </a:r>
              </a:p>
            </p:txBody>
          </p:sp>
          <p:sp>
            <p:nvSpPr>
              <p:cNvPr id="24" name="Subtitle 2">
                <a:extLst>
                  <a:ext uri="{FF2B5EF4-FFF2-40B4-BE49-F238E27FC236}">
                    <a16:creationId xmlns:a16="http://schemas.microsoft.com/office/drawing/2014/main" id="{4A08D235-3778-8142-9F5C-10B687BBFEA9}"/>
                  </a:ext>
                </a:extLst>
              </p:cNvPr>
              <p:cNvSpPr txBox="1">
                <a:spLocks/>
              </p:cNvSpPr>
              <p:nvPr/>
            </p:nvSpPr>
            <p:spPr>
              <a:xfrm>
                <a:off x="1302623" y="1900276"/>
                <a:ext cx="4542552"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NeuralCodeSum</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ACL’20</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PLBART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4" name="Graphic 53" descr="List with solid fill">
              <a:extLst>
                <a:ext uri="{FF2B5EF4-FFF2-40B4-BE49-F238E27FC236}">
                  <a16:creationId xmlns:a16="http://schemas.microsoft.com/office/drawing/2014/main" id="{25DD5ED8-DD9C-46EF-9620-A3136C506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977" y="1567045"/>
              <a:ext cx="691737" cy="533229"/>
            </a:xfrm>
            <a:prstGeom prst="rect">
              <a:avLst/>
            </a:prstGeom>
          </p:spPr>
        </p:pic>
      </p:grpSp>
      <p:grpSp>
        <p:nvGrpSpPr>
          <p:cNvPr id="70" name="Group 69">
            <a:extLst>
              <a:ext uri="{FF2B5EF4-FFF2-40B4-BE49-F238E27FC236}">
                <a16:creationId xmlns:a16="http://schemas.microsoft.com/office/drawing/2014/main" id="{E1F3C969-73CF-45BC-838E-8ABB0EF73B4A}"/>
              </a:ext>
            </a:extLst>
          </p:cNvPr>
          <p:cNvGrpSpPr/>
          <p:nvPr/>
        </p:nvGrpSpPr>
        <p:grpSpPr>
          <a:xfrm>
            <a:off x="923974" y="1975478"/>
            <a:ext cx="3907976" cy="531728"/>
            <a:chOff x="867976" y="2295635"/>
            <a:chExt cx="5210635" cy="708968"/>
          </a:xfrm>
        </p:grpSpPr>
        <p:grpSp>
          <p:nvGrpSpPr>
            <p:cNvPr id="37" name="Group 36">
              <a:extLst>
                <a:ext uri="{FF2B5EF4-FFF2-40B4-BE49-F238E27FC236}">
                  <a16:creationId xmlns:a16="http://schemas.microsoft.com/office/drawing/2014/main" id="{ACB75D4D-D0D2-4F69-A5D6-DD838E1DFCFC}"/>
                </a:ext>
              </a:extLst>
            </p:cNvPr>
            <p:cNvGrpSpPr/>
            <p:nvPr/>
          </p:nvGrpSpPr>
          <p:grpSpPr>
            <a:xfrm>
              <a:off x="1495075" y="2295635"/>
              <a:ext cx="4583536" cy="708968"/>
              <a:chOff x="1293726" y="1534456"/>
              <a:chExt cx="4583536" cy="708968"/>
            </a:xfrm>
          </p:grpSpPr>
          <p:sp>
            <p:nvSpPr>
              <p:cNvPr id="38" name="TextBox 37">
                <a:extLst>
                  <a:ext uri="{FF2B5EF4-FFF2-40B4-BE49-F238E27FC236}">
                    <a16:creationId xmlns:a16="http://schemas.microsoft.com/office/drawing/2014/main" id="{D751B09B-27BB-4C6A-B9E8-4E6B76095B9F}"/>
                  </a:ext>
                </a:extLst>
              </p:cNvPr>
              <p:cNvSpPr txBox="1"/>
              <p:nvPr/>
            </p:nvSpPr>
            <p:spPr>
              <a:xfrm>
                <a:off x="1293726" y="1534456"/>
                <a:ext cx="4033412" cy="533478"/>
              </a:xfrm>
              <a:prstGeom prst="rect">
                <a:avLst/>
              </a:prstGeom>
              <a:noFill/>
            </p:spPr>
            <p:txBody>
              <a:bodyPr wrap="none" rtlCol="0" anchor="ctr" anchorCtr="0">
                <a:spAutoFit/>
              </a:bodyPr>
              <a:lstStyle/>
              <a:p>
                <a:r>
                  <a:rPr lang="en-US" sz="2000" b="1" spc="113" dirty="0">
                    <a:solidFill>
                      <a:schemeClr val="accent5">
                        <a:lumMod val="50000"/>
                      </a:schemeClr>
                    </a:solidFill>
                    <a:latin typeface="Cambria Math" panose="02040503050406030204" pitchFamily="18" charset="0"/>
                    <a:ea typeface="Cambria Math" panose="02040503050406030204" pitchFamily="18" charset="0"/>
                    <a:cs typeface="Poppins" pitchFamily="2" charset="77"/>
                  </a:rPr>
                  <a:t>Vulnerability Detection</a:t>
                </a:r>
              </a:p>
            </p:txBody>
          </p:sp>
          <p:sp>
            <p:nvSpPr>
              <p:cNvPr id="39" name="Subtitle 2">
                <a:extLst>
                  <a:ext uri="{FF2B5EF4-FFF2-40B4-BE49-F238E27FC236}">
                    <a16:creationId xmlns:a16="http://schemas.microsoft.com/office/drawing/2014/main" id="{4104F0BF-6443-456B-BCDA-33A3BC0AC729}"/>
                  </a:ext>
                </a:extLst>
              </p:cNvPr>
              <p:cNvSpPr txBox="1">
                <a:spLocks/>
              </p:cNvSpPr>
              <p:nvPr/>
            </p:nvSpPr>
            <p:spPr>
              <a:xfrm>
                <a:off x="1334706" y="1911248"/>
                <a:ext cx="4542556" cy="332176"/>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ReVeal</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(TSE’21</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 BOOST(</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ACL’22</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7" name="Graphic 56" descr="Puzzle pieces with solid fill">
              <a:extLst>
                <a:ext uri="{FF2B5EF4-FFF2-40B4-BE49-F238E27FC236}">
                  <a16:creationId xmlns:a16="http://schemas.microsoft.com/office/drawing/2014/main" id="{044494A6-DC1A-4455-8025-0BBB1F3EC9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976" y="2361964"/>
              <a:ext cx="639741" cy="639741"/>
            </a:xfrm>
            <a:prstGeom prst="rect">
              <a:avLst/>
            </a:prstGeom>
          </p:spPr>
        </p:pic>
      </p:grpSp>
      <p:grpSp>
        <p:nvGrpSpPr>
          <p:cNvPr id="3" name="Group 2">
            <a:extLst>
              <a:ext uri="{FF2B5EF4-FFF2-40B4-BE49-F238E27FC236}">
                <a16:creationId xmlns:a16="http://schemas.microsoft.com/office/drawing/2014/main" id="{7EBA9434-2609-4895-9DBC-6095181EF50B}"/>
              </a:ext>
            </a:extLst>
          </p:cNvPr>
          <p:cNvGrpSpPr/>
          <p:nvPr/>
        </p:nvGrpSpPr>
        <p:grpSpPr>
          <a:xfrm>
            <a:off x="906384" y="2554810"/>
            <a:ext cx="3919266" cy="711185"/>
            <a:chOff x="844523" y="3239193"/>
            <a:chExt cx="5225689" cy="948244"/>
          </a:xfrm>
        </p:grpSpPr>
        <p:grpSp>
          <p:nvGrpSpPr>
            <p:cNvPr id="40" name="Group 39">
              <a:extLst>
                <a:ext uri="{FF2B5EF4-FFF2-40B4-BE49-F238E27FC236}">
                  <a16:creationId xmlns:a16="http://schemas.microsoft.com/office/drawing/2014/main" id="{597B3932-C41F-412B-8945-F334C0BAEEEC}"/>
                </a:ext>
              </a:extLst>
            </p:cNvPr>
            <p:cNvGrpSpPr/>
            <p:nvPr/>
          </p:nvGrpSpPr>
          <p:grpSpPr>
            <a:xfrm>
              <a:off x="1507690" y="3239193"/>
              <a:ext cx="4562522" cy="948244"/>
              <a:chOff x="1304421" y="1460169"/>
              <a:chExt cx="4562522" cy="948244"/>
            </a:xfrm>
          </p:grpSpPr>
          <p:sp>
            <p:nvSpPr>
              <p:cNvPr id="41" name="TextBox 40">
                <a:extLst>
                  <a:ext uri="{FF2B5EF4-FFF2-40B4-BE49-F238E27FC236}">
                    <a16:creationId xmlns:a16="http://schemas.microsoft.com/office/drawing/2014/main" id="{9909C53B-32AE-4DDF-9D8D-BB083237D5C7}"/>
                  </a:ext>
                </a:extLst>
              </p:cNvPr>
              <p:cNvSpPr txBox="1"/>
              <p:nvPr/>
            </p:nvSpPr>
            <p:spPr>
              <a:xfrm>
                <a:off x="1304421" y="1460169"/>
                <a:ext cx="2303366" cy="533478"/>
              </a:xfrm>
              <a:prstGeom prst="rect">
                <a:avLst/>
              </a:prstGeom>
              <a:noFill/>
            </p:spPr>
            <p:txBody>
              <a:bodyPr wrap="none" rtlCol="0" anchor="ctr" anchorCtr="0">
                <a:spAutoFit/>
              </a:bodyPr>
              <a:lstStyle/>
              <a:p>
                <a:r>
                  <a:rPr lang="en-US" sz="2000" b="1" spc="113" dirty="0">
                    <a:solidFill>
                      <a:srgbClr val="7030A0"/>
                    </a:solidFill>
                    <a:latin typeface="Cambria Math" panose="02040503050406030204" pitchFamily="18" charset="0"/>
                    <a:ea typeface="Cambria Math" panose="02040503050406030204" pitchFamily="18" charset="0"/>
                    <a:cs typeface="Poppins" pitchFamily="2" charset="77"/>
                  </a:rPr>
                  <a:t>Code Editing</a:t>
                </a:r>
              </a:p>
            </p:txBody>
          </p:sp>
          <p:sp>
            <p:nvSpPr>
              <p:cNvPr id="42" name="Subtitle 2">
                <a:extLst>
                  <a:ext uri="{FF2B5EF4-FFF2-40B4-BE49-F238E27FC236}">
                    <a16:creationId xmlns:a16="http://schemas.microsoft.com/office/drawing/2014/main" id="{B844462B-89C7-4B38-93AD-F58083CEB1B0}"/>
                  </a:ext>
                </a:extLst>
              </p:cNvPr>
              <p:cNvSpPr txBox="1">
                <a:spLocks/>
              </p:cNvSpPr>
              <p:nvPr/>
            </p:nvSpPr>
            <p:spPr>
              <a:xfrm>
                <a:off x="1334708" y="1836852"/>
                <a:ext cx="4532235" cy="571561"/>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CODIT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TSE’20</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MODIT(</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ASE’21</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DiffBERT</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Facebook</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NatGen(</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FSE’22</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0" name="Graphic 59" descr="Gears with solid fill">
              <a:extLst>
                <a:ext uri="{FF2B5EF4-FFF2-40B4-BE49-F238E27FC236}">
                  <a16:creationId xmlns:a16="http://schemas.microsoft.com/office/drawing/2014/main" id="{B8EB3D44-E493-48B7-9DC7-78A36DDBD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523" y="3373119"/>
              <a:ext cx="639741" cy="639741"/>
            </a:xfrm>
            <a:prstGeom prst="rect">
              <a:avLst/>
            </a:prstGeom>
          </p:spPr>
        </p:pic>
      </p:grpSp>
      <p:grpSp>
        <p:nvGrpSpPr>
          <p:cNvPr id="72" name="Group 71">
            <a:extLst>
              <a:ext uri="{FF2B5EF4-FFF2-40B4-BE49-F238E27FC236}">
                <a16:creationId xmlns:a16="http://schemas.microsoft.com/office/drawing/2014/main" id="{E3EE751D-CE0D-43C5-898E-1E49CDDE005D}"/>
              </a:ext>
            </a:extLst>
          </p:cNvPr>
          <p:cNvGrpSpPr/>
          <p:nvPr/>
        </p:nvGrpSpPr>
        <p:grpSpPr>
          <a:xfrm>
            <a:off x="905171" y="3306632"/>
            <a:ext cx="3942682" cy="711051"/>
            <a:chOff x="842906" y="4519671"/>
            <a:chExt cx="5256908" cy="948065"/>
          </a:xfrm>
        </p:grpSpPr>
        <p:grpSp>
          <p:nvGrpSpPr>
            <p:cNvPr id="43" name="Group 42">
              <a:extLst>
                <a:ext uri="{FF2B5EF4-FFF2-40B4-BE49-F238E27FC236}">
                  <a16:creationId xmlns:a16="http://schemas.microsoft.com/office/drawing/2014/main" id="{9295DABC-CDDE-406C-84E9-8163630F3489}"/>
                </a:ext>
              </a:extLst>
            </p:cNvPr>
            <p:cNvGrpSpPr/>
            <p:nvPr/>
          </p:nvGrpSpPr>
          <p:grpSpPr>
            <a:xfrm>
              <a:off x="1538109" y="4519671"/>
              <a:ext cx="4561705" cy="948065"/>
              <a:chOff x="1336974" y="1652099"/>
              <a:chExt cx="4561705" cy="948065"/>
            </a:xfrm>
          </p:grpSpPr>
          <p:sp>
            <p:nvSpPr>
              <p:cNvPr id="44" name="TextBox 43">
                <a:extLst>
                  <a:ext uri="{FF2B5EF4-FFF2-40B4-BE49-F238E27FC236}">
                    <a16:creationId xmlns:a16="http://schemas.microsoft.com/office/drawing/2014/main" id="{77683B25-5812-401D-9ECB-27FC3E5E2C75}"/>
                  </a:ext>
                </a:extLst>
              </p:cNvPr>
              <p:cNvSpPr txBox="1"/>
              <p:nvPr/>
            </p:nvSpPr>
            <p:spPr>
              <a:xfrm>
                <a:off x="1336974" y="1652099"/>
                <a:ext cx="2925586" cy="533479"/>
              </a:xfrm>
              <a:prstGeom prst="rect">
                <a:avLst/>
              </a:prstGeom>
              <a:noFill/>
            </p:spPr>
            <p:txBody>
              <a:bodyPr wrap="none" rtlCol="0" anchor="ctr" anchorCtr="0">
                <a:spAutoFit/>
              </a:bodyPr>
              <a:lstStyle/>
              <a:p>
                <a:r>
                  <a:rPr lang="en-US" sz="2000" b="1" spc="113" dirty="0">
                    <a:solidFill>
                      <a:schemeClr val="accent2">
                        <a:lumMod val="75000"/>
                      </a:schemeClr>
                    </a:solidFill>
                    <a:latin typeface="Cambria Math" panose="02040503050406030204" pitchFamily="18" charset="0"/>
                    <a:ea typeface="Cambria Math" panose="02040503050406030204" pitchFamily="18" charset="0"/>
                    <a:cs typeface="Poppins" pitchFamily="2" charset="77"/>
                  </a:rPr>
                  <a:t>Code Generation</a:t>
                </a:r>
              </a:p>
            </p:txBody>
          </p:sp>
          <p:sp>
            <p:nvSpPr>
              <p:cNvPr id="45" name="Subtitle 2">
                <a:extLst>
                  <a:ext uri="{FF2B5EF4-FFF2-40B4-BE49-F238E27FC236}">
                    <a16:creationId xmlns:a16="http://schemas.microsoft.com/office/drawing/2014/main" id="{C6E452F2-AA41-4B30-B54D-A771792F2787}"/>
                  </a:ext>
                </a:extLst>
              </p:cNvPr>
              <p:cNvSpPr txBox="1">
                <a:spLocks/>
              </p:cNvSpPr>
              <p:nvPr/>
            </p:nvSpPr>
            <p:spPr>
              <a:xfrm>
                <a:off x="1355909" y="2028605"/>
                <a:ext cx="4542770" cy="571559"/>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PLBART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DataTypeLM</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ForCode</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ACL’18</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NatGen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FSE’22</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3" name="Graphic 62" descr="Laptop with solid fill">
              <a:extLst>
                <a:ext uri="{FF2B5EF4-FFF2-40B4-BE49-F238E27FC236}">
                  <a16:creationId xmlns:a16="http://schemas.microsoft.com/office/drawing/2014/main" id="{28F806A2-6289-44FD-BBDD-25FBD89E7C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2906" y="4567512"/>
              <a:ext cx="691737" cy="691737"/>
            </a:xfrm>
            <a:prstGeom prst="rect">
              <a:avLst/>
            </a:prstGeom>
          </p:spPr>
        </p:pic>
      </p:grpSp>
      <p:grpSp>
        <p:nvGrpSpPr>
          <p:cNvPr id="73" name="Group 72">
            <a:extLst>
              <a:ext uri="{FF2B5EF4-FFF2-40B4-BE49-F238E27FC236}">
                <a16:creationId xmlns:a16="http://schemas.microsoft.com/office/drawing/2014/main" id="{D75146B4-03D7-4E11-8B9C-197F347B1AA5}"/>
              </a:ext>
            </a:extLst>
          </p:cNvPr>
          <p:cNvGrpSpPr/>
          <p:nvPr/>
        </p:nvGrpSpPr>
        <p:grpSpPr>
          <a:xfrm>
            <a:off x="906070" y="3980702"/>
            <a:ext cx="3974006" cy="615502"/>
            <a:chOff x="844104" y="5418445"/>
            <a:chExt cx="5298676" cy="820668"/>
          </a:xfrm>
        </p:grpSpPr>
        <p:grpSp>
          <p:nvGrpSpPr>
            <p:cNvPr id="48" name="Group 47">
              <a:extLst>
                <a:ext uri="{FF2B5EF4-FFF2-40B4-BE49-F238E27FC236}">
                  <a16:creationId xmlns:a16="http://schemas.microsoft.com/office/drawing/2014/main" id="{B69F4E7A-796A-4625-BF7C-6116B8D2B3E3}"/>
                </a:ext>
              </a:extLst>
            </p:cNvPr>
            <p:cNvGrpSpPr/>
            <p:nvPr/>
          </p:nvGrpSpPr>
          <p:grpSpPr>
            <a:xfrm>
              <a:off x="1591114" y="5418445"/>
              <a:ext cx="4551666" cy="751558"/>
              <a:chOff x="1389979" y="1427603"/>
              <a:chExt cx="4551666" cy="751558"/>
            </a:xfrm>
          </p:grpSpPr>
          <p:sp>
            <p:nvSpPr>
              <p:cNvPr id="49" name="TextBox 48">
                <a:extLst>
                  <a:ext uri="{FF2B5EF4-FFF2-40B4-BE49-F238E27FC236}">
                    <a16:creationId xmlns:a16="http://schemas.microsoft.com/office/drawing/2014/main" id="{DCEFD2FC-DF8E-4738-B161-F20C67F1A4BA}"/>
                  </a:ext>
                </a:extLst>
              </p:cNvPr>
              <p:cNvSpPr txBox="1"/>
              <p:nvPr/>
            </p:nvSpPr>
            <p:spPr>
              <a:xfrm>
                <a:off x="1389979" y="1427603"/>
                <a:ext cx="4548682" cy="533478"/>
              </a:xfrm>
              <a:prstGeom prst="rect">
                <a:avLst/>
              </a:prstGeom>
              <a:noFill/>
            </p:spPr>
            <p:txBody>
              <a:bodyPr wrap="none" rtlCol="0" anchor="ctr" anchorCtr="0">
                <a:spAutoFit/>
              </a:bodyPr>
              <a:lstStyle/>
              <a:p>
                <a:r>
                  <a:rPr lang="en-US" sz="2000" b="1" spc="113" dirty="0">
                    <a:solidFill>
                      <a:schemeClr val="tx1">
                        <a:lumMod val="65000"/>
                        <a:lumOff val="35000"/>
                      </a:schemeClr>
                    </a:solidFill>
                    <a:latin typeface="Cambria Math" panose="02040503050406030204" pitchFamily="18" charset="0"/>
                    <a:ea typeface="Cambria Math" panose="02040503050406030204" pitchFamily="18" charset="0"/>
                    <a:cs typeface="Poppins" pitchFamily="2" charset="77"/>
                  </a:rPr>
                  <a:t>Code Search and Synthesis</a:t>
                </a:r>
              </a:p>
            </p:txBody>
          </p:sp>
          <p:sp>
            <p:nvSpPr>
              <p:cNvPr id="50" name="Subtitle 2">
                <a:extLst>
                  <a:ext uri="{FF2B5EF4-FFF2-40B4-BE49-F238E27FC236}">
                    <a16:creationId xmlns:a16="http://schemas.microsoft.com/office/drawing/2014/main" id="{5FEC04B8-DA03-4715-87C2-B3D9F408B262}"/>
                  </a:ext>
                </a:extLst>
              </p:cNvPr>
              <p:cNvSpPr txBox="1">
                <a:spLocks/>
              </p:cNvSpPr>
              <p:nvPr/>
            </p:nvSpPr>
            <p:spPr>
              <a:xfrm>
                <a:off x="1398875" y="1846984"/>
                <a:ext cx="4542770" cy="33217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RedCoder</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EMNLP’21</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CodePanda</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(W.I.P) </a:t>
                </a:r>
              </a:p>
            </p:txBody>
          </p:sp>
        </p:grpSp>
        <p:pic>
          <p:nvPicPr>
            <p:cNvPr id="66" name="Graphic 65" descr="Research with solid fill">
              <a:extLst>
                <a:ext uri="{FF2B5EF4-FFF2-40B4-BE49-F238E27FC236}">
                  <a16:creationId xmlns:a16="http://schemas.microsoft.com/office/drawing/2014/main" id="{7AACAD81-F4DE-418E-8147-56426B6D4B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04" y="5547376"/>
              <a:ext cx="691737" cy="691737"/>
            </a:xfrm>
            <a:prstGeom prst="rect">
              <a:avLst/>
            </a:prstGeom>
          </p:spPr>
        </p:pic>
      </p:grpSp>
      <p:sp>
        <p:nvSpPr>
          <p:cNvPr id="32" name="Freeform 1006">
            <a:extLst>
              <a:ext uri="{FF2B5EF4-FFF2-40B4-BE49-F238E27FC236}">
                <a16:creationId xmlns:a16="http://schemas.microsoft.com/office/drawing/2014/main" id="{B28FD341-1974-DD40-9CC7-9108B2E21FF8}"/>
              </a:ext>
            </a:extLst>
          </p:cNvPr>
          <p:cNvSpPr>
            <a:spLocks noChangeAspect="1" noChangeArrowheads="1"/>
          </p:cNvSpPr>
          <p:nvPr/>
        </p:nvSpPr>
        <p:spPr bwMode="auto">
          <a:xfrm rot="19678028">
            <a:off x="7213516" y="3744631"/>
            <a:ext cx="294085" cy="305984"/>
          </a:xfrm>
          <a:custGeom>
            <a:avLst/>
            <a:gdLst>
              <a:gd name="T0" fmla="*/ 159234 w 274278"/>
              <a:gd name="T1" fmla="*/ 261471 h 285391"/>
              <a:gd name="T2" fmla="*/ 142031 w 274278"/>
              <a:gd name="T3" fmla="*/ 261471 h 285391"/>
              <a:gd name="T4" fmla="*/ 119669 w 274278"/>
              <a:gd name="T5" fmla="*/ 256877 h 285391"/>
              <a:gd name="T6" fmla="*/ 98593 w 274278"/>
              <a:gd name="T7" fmla="*/ 266066 h 285391"/>
              <a:gd name="T8" fmla="*/ 63261 w 274278"/>
              <a:gd name="T9" fmla="*/ 256877 h 285391"/>
              <a:gd name="T10" fmla="*/ 71687 w 274278"/>
              <a:gd name="T11" fmla="*/ 266066 h 285391"/>
              <a:gd name="T12" fmla="*/ 63261 w 274278"/>
              <a:gd name="T13" fmla="*/ 256877 h 285391"/>
              <a:gd name="T14" fmla="*/ 97462 w 274278"/>
              <a:gd name="T15" fmla="*/ 243481 h 285391"/>
              <a:gd name="T16" fmla="*/ 26086 w 274278"/>
              <a:gd name="T17" fmla="*/ 278159 h 285391"/>
              <a:gd name="T18" fmla="*/ 209055 w 274278"/>
              <a:gd name="T19" fmla="*/ 243481 h 285391"/>
              <a:gd name="T20" fmla="*/ 132244 w 274278"/>
              <a:gd name="T21" fmla="*/ 234449 h 285391"/>
              <a:gd name="T22" fmla="*/ 184417 w 274278"/>
              <a:gd name="T23" fmla="*/ 218555 h 285391"/>
              <a:gd name="T24" fmla="*/ 231016 w 274278"/>
              <a:gd name="T25" fmla="*/ 127832 h 285391"/>
              <a:gd name="T26" fmla="*/ 226420 w 274278"/>
              <a:gd name="T27" fmla="*/ 122854 h 285391"/>
              <a:gd name="T28" fmla="*/ 145031 w 274278"/>
              <a:gd name="T29" fmla="*/ 132044 h 285391"/>
              <a:gd name="T30" fmla="*/ 226844 w 274278"/>
              <a:gd name="T31" fmla="*/ 79619 h 285391"/>
              <a:gd name="T32" fmla="*/ 229769 w 274278"/>
              <a:gd name="T33" fmla="*/ 176741 h 285391"/>
              <a:gd name="T34" fmla="*/ 226844 w 274278"/>
              <a:gd name="T35" fmla="*/ 86094 h 285391"/>
              <a:gd name="T36" fmla="*/ 143375 w 274278"/>
              <a:gd name="T37" fmla="*/ 79619 h 285391"/>
              <a:gd name="T38" fmla="*/ 143375 w 274278"/>
              <a:gd name="T39" fmla="*/ 175303 h 285391"/>
              <a:gd name="T40" fmla="*/ 137092 w 274278"/>
              <a:gd name="T41" fmla="*/ 79619 h 285391"/>
              <a:gd name="T42" fmla="*/ 188686 w 274278"/>
              <a:gd name="T43" fmla="*/ 87084 h 285391"/>
              <a:gd name="T44" fmla="*/ 198872 w 274278"/>
              <a:gd name="T45" fmla="*/ 104466 h 285391"/>
              <a:gd name="T46" fmla="*/ 184321 w 274278"/>
              <a:gd name="T47" fmla="*/ 122933 h 285391"/>
              <a:gd name="T48" fmla="*/ 188686 w 274278"/>
              <a:gd name="T49" fmla="*/ 173990 h 285391"/>
              <a:gd name="T50" fmla="*/ 179956 w 274278"/>
              <a:gd name="T51" fmla="*/ 167834 h 285391"/>
              <a:gd name="T52" fmla="*/ 169406 w 274278"/>
              <a:gd name="T53" fmla="*/ 150453 h 285391"/>
              <a:gd name="T54" fmla="*/ 184321 w 274278"/>
              <a:gd name="T55" fmla="*/ 131623 h 285391"/>
              <a:gd name="T56" fmla="*/ 179956 w 274278"/>
              <a:gd name="T57" fmla="*/ 80929 h 285391"/>
              <a:gd name="T58" fmla="*/ 101448 w 274278"/>
              <a:gd name="T59" fmla="*/ 127520 h 285391"/>
              <a:gd name="T60" fmla="*/ 139128 w 274278"/>
              <a:gd name="T61" fmla="*/ 196157 h 285391"/>
              <a:gd name="T62" fmla="*/ 184417 w 274278"/>
              <a:gd name="T63" fmla="*/ 44794 h 285391"/>
              <a:gd name="T64" fmla="*/ 149213 w 274278"/>
              <a:gd name="T65" fmla="*/ 31528 h 285391"/>
              <a:gd name="T66" fmla="*/ 88914 w 274278"/>
              <a:gd name="T67" fmla="*/ 22337 h 285391"/>
              <a:gd name="T68" fmla="*/ 129357 w 274278"/>
              <a:gd name="T69" fmla="*/ 31528 h 285391"/>
              <a:gd name="T70" fmla="*/ 88914 w 274278"/>
              <a:gd name="T71" fmla="*/ 22337 h 285391"/>
              <a:gd name="T72" fmla="*/ 8694 w 274278"/>
              <a:gd name="T73" fmla="*/ 234449 h 285391"/>
              <a:gd name="T74" fmla="*/ 184417 w 274278"/>
              <a:gd name="T75" fmla="*/ 36123 h 285391"/>
              <a:gd name="T76" fmla="*/ 190214 w 274278"/>
              <a:gd name="T77" fmla="*/ 9030 h 285391"/>
              <a:gd name="T78" fmla="*/ 190214 w 274278"/>
              <a:gd name="T79" fmla="*/ 0 h 285391"/>
              <a:gd name="T80" fmla="*/ 275720 w 274278"/>
              <a:gd name="T81" fmla="*/ 127520 h 285391"/>
              <a:gd name="T82" fmla="*/ 191664 w 274278"/>
              <a:gd name="T83" fmla="*/ 286829 h 285391"/>
              <a:gd name="T84" fmla="*/ 0 w 274278"/>
              <a:gd name="T85" fmla="*/ 27816 h 2853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4278" h="285391">
                <a:moveTo>
                  <a:pt x="145828" y="255588"/>
                </a:moveTo>
                <a:lnTo>
                  <a:pt x="154210" y="255588"/>
                </a:lnTo>
                <a:cubicBezTo>
                  <a:pt x="156305" y="255588"/>
                  <a:pt x="158401" y="257493"/>
                  <a:pt x="158401" y="260160"/>
                </a:cubicBezTo>
                <a:cubicBezTo>
                  <a:pt x="158401" y="262446"/>
                  <a:pt x="156305" y="264732"/>
                  <a:pt x="154210" y="264732"/>
                </a:cubicBezTo>
                <a:lnTo>
                  <a:pt x="145828" y="264732"/>
                </a:lnTo>
                <a:cubicBezTo>
                  <a:pt x="143733" y="264732"/>
                  <a:pt x="141288" y="262446"/>
                  <a:pt x="141288" y="260160"/>
                </a:cubicBezTo>
                <a:cubicBezTo>
                  <a:pt x="141288" y="257493"/>
                  <a:pt x="143733" y="255588"/>
                  <a:pt x="145828" y="255588"/>
                </a:cubicBezTo>
                <a:close/>
                <a:moveTo>
                  <a:pt x="98077" y="255588"/>
                </a:moveTo>
                <a:lnTo>
                  <a:pt x="119043" y="255588"/>
                </a:lnTo>
                <a:cubicBezTo>
                  <a:pt x="121618" y="255588"/>
                  <a:pt x="123457" y="257493"/>
                  <a:pt x="123457" y="260160"/>
                </a:cubicBezTo>
                <a:cubicBezTo>
                  <a:pt x="123457" y="262446"/>
                  <a:pt x="121618" y="264732"/>
                  <a:pt x="119043" y="264732"/>
                </a:cubicBezTo>
                <a:lnTo>
                  <a:pt x="98077" y="264732"/>
                </a:lnTo>
                <a:cubicBezTo>
                  <a:pt x="95870" y="264732"/>
                  <a:pt x="93663" y="262446"/>
                  <a:pt x="93663" y="260160"/>
                </a:cubicBezTo>
                <a:cubicBezTo>
                  <a:pt x="93663" y="257493"/>
                  <a:pt x="95870" y="255588"/>
                  <a:pt x="98077" y="255588"/>
                </a:cubicBezTo>
                <a:close/>
                <a:moveTo>
                  <a:pt x="62929" y="255588"/>
                </a:moveTo>
                <a:lnTo>
                  <a:pt x="71311" y="255588"/>
                </a:lnTo>
                <a:cubicBezTo>
                  <a:pt x="73755" y="255588"/>
                  <a:pt x="75851" y="257493"/>
                  <a:pt x="75851" y="260160"/>
                </a:cubicBezTo>
                <a:cubicBezTo>
                  <a:pt x="75851" y="262446"/>
                  <a:pt x="73755" y="264732"/>
                  <a:pt x="71311" y="264732"/>
                </a:cubicBezTo>
                <a:lnTo>
                  <a:pt x="62929" y="264732"/>
                </a:lnTo>
                <a:cubicBezTo>
                  <a:pt x="60833" y="264732"/>
                  <a:pt x="58738" y="262446"/>
                  <a:pt x="58738" y="260160"/>
                </a:cubicBezTo>
                <a:cubicBezTo>
                  <a:pt x="58738" y="257493"/>
                  <a:pt x="60833" y="255588"/>
                  <a:pt x="62929" y="255588"/>
                </a:cubicBezTo>
                <a:close/>
                <a:moveTo>
                  <a:pt x="136598" y="204159"/>
                </a:moveTo>
                <a:lnTo>
                  <a:pt x="99836" y="240821"/>
                </a:lnTo>
                <a:cubicBezTo>
                  <a:pt x="99115" y="241540"/>
                  <a:pt x="97673" y="242259"/>
                  <a:pt x="96952" y="242259"/>
                </a:cubicBezTo>
                <a:lnTo>
                  <a:pt x="8650" y="242259"/>
                </a:lnTo>
                <a:lnTo>
                  <a:pt x="8650" y="259512"/>
                </a:lnTo>
                <a:cubicBezTo>
                  <a:pt x="8650" y="268857"/>
                  <a:pt x="16579" y="276764"/>
                  <a:pt x="25950" y="276764"/>
                </a:cubicBezTo>
                <a:lnTo>
                  <a:pt x="190661" y="276764"/>
                </a:lnTo>
                <a:cubicBezTo>
                  <a:pt x="200392" y="276764"/>
                  <a:pt x="207961" y="268857"/>
                  <a:pt x="207961" y="259512"/>
                </a:cubicBezTo>
                <a:lnTo>
                  <a:pt x="207961" y="242259"/>
                </a:lnTo>
                <a:lnTo>
                  <a:pt x="131552" y="242259"/>
                </a:lnTo>
                <a:cubicBezTo>
                  <a:pt x="129029" y="242259"/>
                  <a:pt x="126867" y="240102"/>
                  <a:pt x="126867" y="237946"/>
                </a:cubicBezTo>
                <a:cubicBezTo>
                  <a:pt x="126867" y="235429"/>
                  <a:pt x="129029" y="233273"/>
                  <a:pt x="131552" y="233273"/>
                </a:cubicBezTo>
                <a:lnTo>
                  <a:pt x="207961" y="233273"/>
                </a:lnTo>
                <a:lnTo>
                  <a:pt x="207961" y="213863"/>
                </a:lnTo>
                <a:cubicBezTo>
                  <a:pt x="200032" y="216020"/>
                  <a:pt x="191742" y="217458"/>
                  <a:pt x="183452" y="217458"/>
                </a:cubicBezTo>
                <a:cubicBezTo>
                  <a:pt x="166873" y="217458"/>
                  <a:pt x="150654" y="213145"/>
                  <a:pt x="136598" y="204159"/>
                </a:cubicBezTo>
                <a:close/>
                <a:moveTo>
                  <a:pt x="225235" y="122238"/>
                </a:moveTo>
                <a:cubicBezTo>
                  <a:pt x="227902" y="122238"/>
                  <a:pt x="229807" y="124524"/>
                  <a:pt x="229807" y="127191"/>
                </a:cubicBezTo>
                <a:cubicBezTo>
                  <a:pt x="229807" y="129477"/>
                  <a:pt x="227902" y="131382"/>
                  <a:pt x="225235" y="131382"/>
                </a:cubicBezTo>
                <a:cubicBezTo>
                  <a:pt x="222568" y="131382"/>
                  <a:pt x="220663" y="129477"/>
                  <a:pt x="220663" y="127191"/>
                </a:cubicBezTo>
                <a:cubicBezTo>
                  <a:pt x="220663" y="124524"/>
                  <a:pt x="222568" y="122238"/>
                  <a:pt x="225235" y="122238"/>
                </a:cubicBezTo>
                <a:close/>
                <a:moveTo>
                  <a:pt x="144272" y="122238"/>
                </a:moveTo>
                <a:cubicBezTo>
                  <a:pt x="146939" y="122238"/>
                  <a:pt x="148844" y="124524"/>
                  <a:pt x="148844" y="127191"/>
                </a:cubicBezTo>
                <a:cubicBezTo>
                  <a:pt x="148844" y="129477"/>
                  <a:pt x="146939" y="131382"/>
                  <a:pt x="144272" y="131382"/>
                </a:cubicBezTo>
                <a:cubicBezTo>
                  <a:pt x="141605" y="131382"/>
                  <a:pt x="139700" y="129477"/>
                  <a:pt x="139700" y="127191"/>
                </a:cubicBezTo>
                <a:cubicBezTo>
                  <a:pt x="139700" y="124524"/>
                  <a:pt x="141605" y="122238"/>
                  <a:pt x="144272" y="122238"/>
                </a:cubicBezTo>
                <a:close/>
                <a:moveTo>
                  <a:pt x="225657" y="79219"/>
                </a:moveTo>
                <a:cubicBezTo>
                  <a:pt x="227476" y="77788"/>
                  <a:pt x="230023" y="77788"/>
                  <a:pt x="231842" y="79219"/>
                </a:cubicBezTo>
                <a:cubicBezTo>
                  <a:pt x="258399" y="105705"/>
                  <a:pt x="258399" y="148296"/>
                  <a:pt x="231842" y="174424"/>
                </a:cubicBezTo>
                <a:cubicBezTo>
                  <a:pt x="231114" y="175497"/>
                  <a:pt x="230023" y="175855"/>
                  <a:pt x="228567" y="175855"/>
                </a:cubicBezTo>
                <a:cubicBezTo>
                  <a:pt x="227476" y="175855"/>
                  <a:pt x="226385" y="175497"/>
                  <a:pt x="225657" y="174424"/>
                </a:cubicBezTo>
                <a:cubicBezTo>
                  <a:pt x="223838" y="172992"/>
                  <a:pt x="223838" y="170129"/>
                  <a:pt x="225657" y="168697"/>
                </a:cubicBezTo>
                <a:cubicBezTo>
                  <a:pt x="248940" y="145433"/>
                  <a:pt x="248940" y="108568"/>
                  <a:pt x="225657" y="85662"/>
                </a:cubicBezTo>
                <a:cubicBezTo>
                  <a:pt x="223838" y="83872"/>
                  <a:pt x="223838" y="81009"/>
                  <a:pt x="225657" y="79219"/>
                </a:cubicBezTo>
                <a:close/>
                <a:moveTo>
                  <a:pt x="136375" y="79219"/>
                </a:moveTo>
                <a:cubicBezTo>
                  <a:pt x="138213" y="77788"/>
                  <a:pt x="140787" y="77788"/>
                  <a:pt x="142625" y="79219"/>
                </a:cubicBezTo>
                <a:cubicBezTo>
                  <a:pt x="144095" y="81009"/>
                  <a:pt x="144095" y="83872"/>
                  <a:pt x="142625" y="85662"/>
                </a:cubicBezTo>
                <a:cubicBezTo>
                  <a:pt x="119096" y="108568"/>
                  <a:pt x="119096" y="145433"/>
                  <a:pt x="142625" y="168697"/>
                </a:cubicBezTo>
                <a:cubicBezTo>
                  <a:pt x="144095" y="170129"/>
                  <a:pt x="144095" y="172992"/>
                  <a:pt x="142625" y="174424"/>
                </a:cubicBezTo>
                <a:cubicBezTo>
                  <a:pt x="141890" y="175497"/>
                  <a:pt x="140419" y="175855"/>
                  <a:pt x="139316" y="175855"/>
                </a:cubicBezTo>
                <a:cubicBezTo>
                  <a:pt x="138213" y="175855"/>
                  <a:pt x="137478" y="175497"/>
                  <a:pt x="136375" y="174424"/>
                </a:cubicBezTo>
                <a:cubicBezTo>
                  <a:pt x="109538" y="148296"/>
                  <a:pt x="109538" y="105705"/>
                  <a:pt x="136375" y="79219"/>
                </a:cubicBezTo>
                <a:close/>
                <a:moveTo>
                  <a:pt x="183356" y="76200"/>
                </a:moveTo>
                <a:cubicBezTo>
                  <a:pt x="185890" y="76200"/>
                  <a:pt x="187699" y="78361"/>
                  <a:pt x="187699" y="80523"/>
                </a:cubicBezTo>
                <a:lnTo>
                  <a:pt x="187699" y="86648"/>
                </a:lnTo>
                <a:cubicBezTo>
                  <a:pt x="196022" y="88089"/>
                  <a:pt x="202897" y="93133"/>
                  <a:pt x="206154" y="100699"/>
                </a:cubicBezTo>
                <a:cubicBezTo>
                  <a:pt x="206877" y="102861"/>
                  <a:pt x="205792" y="105383"/>
                  <a:pt x="203621" y="106103"/>
                </a:cubicBezTo>
                <a:cubicBezTo>
                  <a:pt x="201450" y="107184"/>
                  <a:pt x="198916" y="106103"/>
                  <a:pt x="197831" y="103942"/>
                </a:cubicBezTo>
                <a:cubicBezTo>
                  <a:pt x="195660" y="98537"/>
                  <a:pt x="189870" y="94935"/>
                  <a:pt x="183356" y="94935"/>
                </a:cubicBezTo>
                <a:cubicBezTo>
                  <a:pt x="174672" y="94935"/>
                  <a:pt x="167435" y="101059"/>
                  <a:pt x="167435" y="108625"/>
                </a:cubicBezTo>
                <a:cubicBezTo>
                  <a:pt x="167435" y="115110"/>
                  <a:pt x="170330" y="122317"/>
                  <a:pt x="183356" y="122317"/>
                </a:cubicBezTo>
                <a:cubicBezTo>
                  <a:pt x="201450" y="122317"/>
                  <a:pt x="207601" y="134206"/>
                  <a:pt x="207601" y="145014"/>
                </a:cubicBezTo>
                <a:cubicBezTo>
                  <a:pt x="207601" y="155823"/>
                  <a:pt x="198916" y="165190"/>
                  <a:pt x="187699" y="166992"/>
                </a:cubicBezTo>
                <a:lnTo>
                  <a:pt x="187699" y="173117"/>
                </a:lnTo>
                <a:cubicBezTo>
                  <a:pt x="187699" y="175278"/>
                  <a:pt x="185890" y="177440"/>
                  <a:pt x="183356" y="177440"/>
                </a:cubicBezTo>
                <a:cubicBezTo>
                  <a:pt x="180823" y="177440"/>
                  <a:pt x="179014" y="175278"/>
                  <a:pt x="179014" y="173117"/>
                </a:cubicBezTo>
                <a:lnTo>
                  <a:pt x="179014" y="166992"/>
                </a:lnTo>
                <a:cubicBezTo>
                  <a:pt x="170691" y="165551"/>
                  <a:pt x="163816" y="160507"/>
                  <a:pt x="160921" y="153301"/>
                </a:cubicBezTo>
                <a:cubicBezTo>
                  <a:pt x="159836" y="150779"/>
                  <a:pt x="160921" y="148257"/>
                  <a:pt x="162730" y="147536"/>
                </a:cubicBezTo>
                <a:cubicBezTo>
                  <a:pt x="165263" y="146816"/>
                  <a:pt x="167797" y="147536"/>
                  <a:pt x="168520" y="149698"/>
                </a:cubicBezTo>
                <a:cubicBezTo>
                  <a:pt x="171053" y="155102"/>
                  <a:pt x="176843" y="158705"/>
                  <a:pt x="183356" y="158705"/>
                </a:cubicBezTo>
                <a:cubicBezTo>
                  <a:pt x="192041" y="158705"/>
                  <a:pt x="198916" y="152580"/>
                  <a:pt x="198916" y="145014"/>
                </a:cubicBezTo>
                <a:cubicBezTo>
                  <a:pt x="198916" y="138890"/>
                  <a:pt x="196383" y="130963"/>
                  <a:pt x="183356" y="130963"/>
                </a:cubicBezTo>
                <a:cubicBezTo>
                  <a:pt x="165625" y="130963"/>
                  <a:pt x="158750" y="119434"/>
                  <a:pt x="158750" y="108625"/>
                </a:cubicBezTo>
                <a:cubicBezTo>
                  <a:pt x="158750" y="97817"/>
                  <a:pt x="167435" y="88810"/>
                  <a:pt x="179014" y="86648"/>
                </a:cubicBezTo>
                <a:lnTo>
                  <a:pt x="179014" y="80523"/>
                </a:lnTo>
                <a:cubicBezTo>
                  <a:pt x="179014" y="78361"/>
                  <a:pt x="180823" y="76200"/>
                  <a:pt x="183356" y="76200"/>
                </a:cubicBezTo>
                <a:close/>
                <a:moveTo>
                  <a:pt x="183452" y="44570"/>
                </a:moveTo>
                <a:cubicBezTo>
                  <a:pt x="138040" y="44570"/>
                  <a:pt x="100917" y="81591"/>
                  <a:pt x="100917" y="126880"/>
                </a:cubicBezTo>
                <a:lnTo>
                  <a:pt x="100917" y="227163"/>
                </a:lnTo>
                <a:lnTo>
                  <a:pt x="132994" y="195892"/>
                </a:lnTo>
                <a:cubicBezTo>
                  <a:pt x="134075" y="194454"/>
                  <a:pt x="136598" y="194095"/>
                  <a:pt x="138400" y="195173"/>
                </a:cubicBezTo>
                <a:cubicBezTo>
                  <a:pt x="151736" y="204159"/>
                  <a:pt x="167234" y="208831"/>
                  <a:pt x="183452" y="208831"/>
                </a:cubicBezTo>
                <a:cubicBezTo>
                  <a:pt x="228865" y="208831"/>
                  <a:pt x="265628" y="172169"/>
                  <a:pt x="265628" y="126880"/>
                </a:cubicBezTo>
                <a:cubicBezTo>
                  <a:pt x="265628" y="81591"/>
                  <a:pt x="228865" y="44570"/>
                  <a:pt x="183452" y="44570"/>
                </a:cubicBezTo>
                <a:close/>
                <a:moveTo>
                  <a:pt x="148432" y="22225"/>
                </a:moveTo>
                <a:cubicBezTo>
                  <a:pt x="150416" y="22225"/>
                  <a:pt x="152069" y="24130"/>
                  <a:pt x="152069" y="26797"/>
                </a:cubicBezTo>
                <a:cubicBezTo>
                  <a:pt x="152069" y="29083"/>
                  <a:pt x="150416" y="31369"/>
                  <a:pt x="148432" y="31369"/>
                </a:cubicBezTo>
                <a:cubicBezTo>
                  <a:pt x="146117" y="31369"/>
                  <a:pt x="144463" y="29083"/>
                  <a:pt x="144463" y="26797"/>
                </a:cubicBezTo>
                <a:cubicBezTo>
                  <a:pt x="144463" y="24130"/>
                  <a:pt x="146117" y="22225"/>
                  <a:pt x="148432" y="22225"/>
                </a:cubicBezTo>
                <a:close/>
                <a:moveTo>
                  <a:pt x="88449" y="22225"/>
                </a:moveTo>
                <a:lnTo>
                  <a:pt x="128680" y="22225"/>
                </a:lnTo>
                <a:cubicBezTo>
                  <a:pt x="130836" y="22225"/>
                  <a:pt x="132991" y="24130"/>
                  <a:pt x="132991" y="26797"/>
                </a:cubicBezTo>
                <a:cubicBezTo>
                  <a:pt x="132991" y="29083"/>
                  <a:pt x="130836" y="31369"/>
                  <a:pt x="128680" y="31369"/>
                </a:cubicBezTo>
                <a:lnTo>
                  <a:pt x="88449" y="31369"/>
                </a:lnTo>
                <a:cubicBezTo>
                  <a:pt x="85934" y="31369"/>
                  <a:pt x="84138" y="29083"/>
                  <a:pt x="84138" y="26797"/>
                </a:cubicBezTo>
                <a:cubicBezTo>
                  <a:pt x="84138" y="24130"/>
                  <a:pt x="85934" y="22225"/>
                  <a:pt x="88449" y="22225"/>
                </a:cubicBezTo>
                <a:close/>
                <a:moveTo>
                  <a:pt x="27752" y="8986"/>
                </a:moveTo>
                <a:cubicBezTo>
                  <a:pt x="17300" y="8986"/>
                  <a:pt x="8650" y="17253"/>
                  <a:pt x="8650" y="27676"/>
                </a:cubicBezTo>
                <a:lnTo>
                  <a:pt x="8650" y="233273"/>
                </a:lnTo>
                <a:lnTo>
                  <a:pt x="92627" y="233273"/>
                </a:lnTo>
                <a:lnTo>
                  <a:pt x="92627" y="126880"/>
                </a:lnTo>
                <a:cubicBezTo>
                  <a:pt x="92627" y="76919"/>
                  <a:pt x="133354" y="35943"/>
                  <a:pt x="183452" y="35943"/>
                </a:cubicBezTo>
                <a:cubicBezTo>
                  <a:pt x="191742" y="35943"/>
                  <a:pt x="200032" y="37381"/>
                  <a:pt x="207961" y="39537"/>
                </a:cubicBezTo>
                <a:lnTo>
                  <a:pt x="207961" y="27676"/>
                </a:lnTo>
                <a:cubicBezTo>
                  <a:pt x="207961" y="17253"/>
                  <a:pt x="199311" y="8986"/>
                  <a:pt x="189219" y="8986"/>
                </a:cubicBezTo>
                <a:lnTo>
                  <a:pt x="27752" y="8986"/>
                </a:lnTo>
                <a:close/>
                <a:moveTo>
                  <a:pt x="27752" y="0"/>
                </a:moveTo>
                <a:lnTo>
                  <a:pt x="189219" y="0"/>
                </a:lnTo>
                <a:cubicBezTo>
                  <a:pt x="204357" y="0"/>
                  <a:pt x="216611" y="12580"/>
                  <a:pt x="216611" y="27676"/>
                </a:cubicBezTo>
                <a:lnTo>
                  <a:pt x="216611" y="42413"/>
                </a:lnTo>
                <a:cubicBezTo>
                  <a:pt x="250490" y="55712"/>
                  <a:pt x="274278" y="88421"/>
                  <a:pt x="274278" y="126880"/>
                </a:cubicBezTo>
                <a:cubicBezTo>
                  <a:pt x="274278" y="164980"/>
                  <a:pt x="250490" y="197689"/>
                  <a:pt x="216611" y="210988"/>
                </a:cubicBezTo>
                <a:lnTo>
                  <a:pt x="216611" y="259512"/>
                </a:lnTo>
                <a:cubicBezTo>
                  <a:pt x="216611" y="273889"/>
                  <a:pt x="205077" y="285391"/>
                  <a:pt x="190661" y="285391"/>
                </a:cubicBezTo>
                <a:lnTo>
                  <a:pt x="25950" y="285391"/>
                </a:lnTo>
                <a:cubicBezTo>
                  <a:pt x="11894" y="285391"/>
                  <a:pt x="0" y="273889"/>
                  <a:pt x="0" y="259512"/>
                </a:cubicBezTo>
                <a:lnTo>
                  <a:pt x="0" y="27676"/>
                </a:lnTo>
                <a:cubicBezTo>
                  <a:pt x="0" y="12580"/>
                  <a:pt x="12254" y="0"/>
                  <a:pt x="27752" y="0"/>
                </a:cubicBezTo>
                <a:close/>
              </a:path>
            </a:pathLst>
          </a:custGeom>
          <a:solidFill>
            <a:schemeClr val="bg1"/>
          </a:solidFill>
          <a:ln>
            <a:noFill/>
          </a:ln>
          <a:effectLst/>
        </p:spPr>
        <p:txBody>
          <a:bodyPr anchor="ctr"/>
          <a:lstStyle/>
          <a:p>
            <a:endParaRPr lang="en-US" sz="675" dirty="0">
              <a:latin typeface="Cambria Math" panose="02040503050406030204" pitchFamily="18" charset="0"/>
              <a:ea typeface="Cambria Math" panose="02040503050406030204" pitchFamily="18" charset="0"/>
            </a:endParaRPr>
          </a:p>
        </p:txBody>
      </p:sp>
      <p:grpSp>
        <p:nvGrpSpPr>
          <p:cNvPr id="74" name="Group 73">
            <a:extLst>
              <a:ext uri="{FF2B5EF4-FFF2-40B4-BE49-F238E27FC236}">
                <a16:creationId xmlns:a16="http://schemas.microsoft.com/office/drawing/2014/main" id="{C16B171C-846A-4D9D-8229-42328C12019B}"/>
              </a:ext>
            </a:extLst>
          </p:cNvPr>
          <p:cNvGrpSpPr/>
          <p:nvPr/>
        </p:nvGrpSpPr>
        <p:grpSpPr>
          <a:xfrm rot="19678028">
            <a:off x="5701132" y="1308464"/>
            <a:ext cx="969403" cy="1487710"/>
            <a:chOff x="8294643" y="1536949"/>
            <a:chExt cx="1292537" cy="1983613"/>
          </a:xfrm>
        </p:grpSpPr>
        <p:sp>
          <p:nvSpPr>
            <p:cNvPr id="9" name="Freeform 6">
              <a:extLst>
                <a:ext uri="{FF2B5EF4-FFF2-40B4-BE49-F238E27FC236}">
                  <a16:creationId xmlns:a16="http://schemas.microsoft.com/office/drawing/2014/main" id="{B7247FEB-D0CD-7141-ADFC-71D0134E38E5}"/>
                </a:ext>
              </a:extLst>
            </p:cNvPr>
            <p:cNvSpPr>
              <a:spLocks/>
            </p:cNvSpPr>
            <p:nvPr/>
          </p:nvSpPr>
          <p:spPr bwMode="auto">
            <a:xfrm>
              <a:off x="8294643" y="1536949"/>
              <a:ext cx="1292537" cy="1983613"/>
            </a:xfrm>
            <a:custGeom>
              <a:avLst/>
              <a:gdLst>
                <a:gd name="T0" fmla="*/ 150 w 773"/>
                <a:gd name="T1" fmla="*/ 1187 h 1187"/>
                <a:gd name="T2" fmla="*/ 150 w 773"/>
                <a:gd name="T3" fmla="*/ 409 h 1187"/>
                <a:gd name="T4" fmla="*/ 0 w 773"/>
                <a:gd name="T5" fmla="*/ 484 h 1187"/>
                <a:gd name="T6" fmla="*/ 0 w 773"/>
                <a:gd name="T7" fmla="*/ 193 h 1187"/>
                <a:gd name="T8" fmla="*/ 387 w 773"/>
                <a:gd name="T9" fmla="*/ 0 h 1187"/>
                <a:gd name="T10" fmla="*/ 773 w 773"/>
                <a:gd name="T11" fmla="*/ 193 h 1187"/>
                <a:gd name="T12" fmla="*/ 773 w 773"/>
                <a:gd name="T13" fmla="*/ 484 h 1187"/>
                <a:gd name="T14" fmla="*/ 623 w 773"/>
                <a:gd name="T15" fmla="*/ 409 h 1187"/>
                <a:gd name="T16" fmla="*/ 623 w 773"/>
                <a:gd name="T17" fmla="*/ 1187 h 1187"/>
                <a:gd name="T18" fmla="*/ 387 w 773"/>
                <a:gd name="T19" fmla="*/ 1104 h 1187"/>
                <a:gd name="T20" fmla="*/ 150 w 773"/>
                <a:gd name="T21"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1187">
                  <a:moveTo>
                    <a:pt x="150" y="1187"/>
                  </a:moveTo>
                  <a:cubicBezTo>
                    <a:pt x="150" y="409"/>
                    <a:pt x="150" y="409"/>
                    <a:pt x="150" y="409"/>
                  </a:cubicBezTo>
                  <a:cubicBezTo>
                    <a:pt x="0" y="484"/>
                    <a:pt x="0" y="484"/>
                    <a:pt x="0" y="484"/>
                  </a:cubicBezTo>
                  <a:cubicBezTo>
                    <a:pt x="0" y="193"/>
                    <a:pt x="0" y="193"/>
                    <a:pt x="0" y="193"/>
                  </a:cubicBezTo>
                  <a:cubicBezTo>
                    <a:pt x="387" y="0"/>
                    <a:pt x="387" y="0"/>
                    <a:pt x="387" y="0"/>
                  </a:cubicBezTo>
                  <a:cubicBezTo>
                    <a:pt x="773" y="193"/>
                    <a:pt x="773" y="193"/>
                    <a:pt x="773" y="193"/>
                  </a:cubicBezTo>
                  <a:cubicBezTo>
                    <a:pt x="773" y="484"/>
                    <a:pt x="773" y="484"/>
                    <a:pt x="773" y="484"/>
                  </a:cubicBezTo>
                  <a:cubicBezTo>
                    <a:pt x="623" y="409"/>
                    <a:pt x="623" y="409"/>
                    <a:pt x="623" y="409"/>
                  </a:cubicBezTo>
                  <a:cubicBezTo>
                    <a:pt x="623" y="1187"/>
                    <a:pt x="623" y="1187"/>
                    <a:pt x="623" y="1187"/>
                  </a:cubicBezTo>
                  <a:cubicBezTo>
                    <a:pt x="559" y="1135"/>
                    <a:pt x="476" y="1104"/>
                    <a:pt x="387" y="1104"/>
                  </a:cubicBezTo>
                  <a:cubicBezTo>
                    <a:pt x="297" y="1104"/>
                    <a:pt x="215" y="1135"/>
                    <a:pt x="150" y="11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3" name="Graphic 52" descr="List with solid fill">
              <a:extLst>
                <a:ext uri="{FF2B5EF4-FFF2-40B4-BE49-F238E27FC236}">
                  <a16:creationId xmlns:a16="http://schemas.microsoft.com/office/drawing/2014/main" id="{B3A55A9E-ECC9-429C-B177-E6140E2C9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2343" y="1827007"/>
              <a:ext cx="685962" cy="521807"/>
            </a:xfrm>
            <a:prstGeom prst="rect">
              <a:avLst/>
            </a:prstGeom>
          </p:spPr>
        </p:pic>
      </p:grpSp>
      <p:grpSp>
        <p:nvGrpSpPr>
          <p:cNvPr id="75" name="Group 74">
            <a:extLst>
              <a:ext uri="{FF2B5EF4-FFF2-40B4-BE49-F238E27FC236}">
                <a16:creationId xmlns:a16="http://schemas.microsoft.com/office/drawing/2014/main" id="{AE7949F0-FFCC-4B55-AD3D-8C5E4B83CDA8}"/>
              </a:ext>
            </a:extLst>
          </p:cNvPr>
          <p:cNvGrpSpPr/>
          <p:nvPr/>
        </p:nvGrpSpPr>
        <p:grpSpPr>
          <a:xfrm rot="19678028">
            <a:off x="6790369" y="1694783"/>
            <a:ext cx="1487710" cy="969403"/>
            <a:chOff x="9383292" y="2979818"/>
            <a:chExt cx="1983613" cy="1292537"/>
          </a:xfrm>
          <a:solidFill>
            <a:schemeClr val="accent5">
              <a:lumMod val="50000"/>
            </a:schemeClr>
          </a:solidFill>
        </p:grpSpPr>
        <p:sp>
          <p:nvSpPr>
            <p:cNvPr id="10" name="Freeform 7">
              <a:extLst>
                <a:ext uri="{FF2B5EF4-FFF2-40B4-BE49-F238E27FC236}">
                  <a16:creationId xmlns:a16="http://schemas.microsoft.com/office/drawing/2014/main" id="{4C078D3B-C32A-4848-A33F-ACEDE9F09E69}"/>
                </a:ext>
              </a:extLst>
            </p:cNvPr>
            <p:cNvSpPr>
              <a:spLocks/>
            </p:cNvSpPr>
            <p:nvPr/>
          </p:nvSpPr>
          <p:spPr bwMode="auto">
            <a:xfrm rot="20658426">
              <a:off x="9383292" y="2979818"/>
              <a:ext cx="1983613"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grp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6" name="Graphic 55" descr="Puzzle pieces with solid fill">
              <a:extLst>
                <a:ext uri="{FF2B5EF4-FFF2-40B4-BE49-F238E27FC236}">
                  <a16:creationId xmlns:a16="http://schemas.microsoft.com/office/drawing/2014/main" id="{B1434BC0-CD0B-43CD-B099-3060AA38BD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54612" y="3177916"/>
              <a:ext cx="661582" cy="661582"/>
            </a:xfrm>
            <a:prstGeom prst="rect">
              <a:avLst/>
            </a:prstGeom>
          </p:spPr>
        </p:pic>
      </p:grpSp>
      <p:grpSp>
        <p:nvGrpSpPr>
          <p:cNvPr id="80" name="Group 79">
            <a:extLst>
              <a:ext uri="{FF2B5EF4-FFF2-40B4-BE49-F238E27FC236}">
                <a16:creationId xmlns:a16="http://schemas.microsoft.com/office/drawing/2014/main" id="{874C6C30-7650-4A15-BD59-502766794910}"/>
              </a:ext>
            </a:extLst>
          </p:cNvPr>
          <p:cNvGrpSpPr/>
          <p:nvPr/>
        </p:nvGrpSpPr>
        <p:grpSpPr>
          <a:xfrm rot="19678028">
            <a:off x="5732074" y="3563333"/>
            <a:ext cx="1487710" cy="969403"/>
            <a:chOff x="6865622" y="4343453"/>
            <a:chExt cx="1983613" cy="1292537"/>
          </a:xfrm>
        </p:grpSpPr>
        <p:sp>
          <p:nvSpPr>
            <p:cNvPr id="11" name="Freeform 8">
              <a:extLst>
                <a:ext uri="{FF2B5EF4-FFF2-40B4-BE49-F238E27FC236}">
                  <a16:creationId xmlns:a16="http://schemas.microsoft.com/office/drawing/2014/main" id="{2DE8A6B9-F594-8148-BA81-DFAEDE73D3F1}"/>
                </a:ext>
              </a:extLst>
            </p:cNvPr>
            <p:cNvSpPr>
              <a:spLocks/>
            </p:cNvSpPr>
            <p:nvPr/>
          </p:nvSpPr>
          <p:spPr bwMode="auto">
            <a:xfrm rot="19005877">
              <a:off x="6865622" y="4343453"/>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2" name="Graphic 61" descr="Laptop with solid fill">
              <a:extLst>
                <a:ext uri="{FF2B5EF4-FFF2-40B4-BE49-F238E27FC236}">
                  <a16:creationId xmlns:a16="http://schemas.microsoft.com/office/drawing/2014/main" id="{731031A7-5BA5-4201-83FB-CADE777F09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921972">
              <a:off x="7309502" y="4912921"/>
              <a:ext cx="611707" cy="611707"/>
            </a:xfrm>
            <a:prstGeom prst="rect">
              <a:avLst/>
            </a:prstGeom>
          </p:spPr>
        </p:pic>
      </p:grpSp>
      <p:grpSp>
        <p:nvGrpSpPr>
          <p:cNvPr id="78" name="Group 77">
            <a:extLst>
              <a:ext uri="{FF2B5EF4-FFF2-40B4-BE49-F238E27FC236}">
                <a16:creationId xmlns:a16="http://schemas.microsoft.com/office/drawing/2014/main" id="{C989A9D0-D99C-42AA-9155-D16463A9409E}"/>
              </a:ext>
            </a:extLst>
          </p:cNvPr>
          <p:cNvGrpSpPr/>
          <p:nvPr/>
        </p:nvGrpSpPr>
        <p:grpSpPr>
          <a:xfrm rot="19678028">
            <a:off x="4963107" y="2787341"/>
            <a:ext cx="1487710" cy="969403"/>
            <a:chOff x="6545227" y="2922511"/>
            <a:chExt cx="1983613" cy="1292537"/>
          </a:xfrm>
        </p:grpSpPr>
        <p:sp>
          <p:nvSpPr>
            <p:cNvPr id="36" name="Freeform 8">
              <a:extLst>
                <a:ext uri="{FF2B5EF4-FFF2-40B4-BE49-F238E27FC236}">
                  <a16:creationId xmlns:a16="http://schemas.microsoft.com/office/drawing/2014/main" id="{37525DBB-0E38-475B-8082-2BA1C5457DA3}"/>
                </a:ext>
              </a:extLst>
            </p:cNvPr>
            <p:cNvSpPr>
              <a:spLocks/>
            </p:cNvSpPr>
            <p:nvPr/>
          </p:nvSpPr>
          <p:spPr bwMode="auto">
            <a:xfrm rot="1051846">
              <a:off x="6545227" y="2922511"/>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bg1">
                <a:lumMod val="65000"/>
              </a:schemeClr>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7" name="Graphic 66" descr="Research with solid fill">
              <a:extLst>
                <a:ext uri="{FF2B5EF4-FFF2-40B4-BE49-F238E27FC236}">
                  <a16:creationId xmlns:a16="http://schemas.microsoft.com/office/drawing/2014/main" id="{B6B50D0E-33BE-4C21-905D-FA7B618F18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06160" y="3116405"/>
              <a:ext cx="691737" cy="691737"/>
            </a:xfrm>
            <a:prstGeom prst="rect">
              <a:avLst/>
            </a:prstGeom>
          </p:spPr>
        </p:pic>
      </p:grpSp>
      <p:grpSp>
        <p:nvGrpSpPr>
          <p:cNvPr id="76" name="Group 75">
            <a:extLst>
              <a:ext uri="{FF2B5EF4-FFF2-40B4-BE49-F238E27FC236}">
                <a16:creationId xmlns:a16="http://schemas.microsoft.com/office/drawing/2014/main" id="{4FADD55C-43AB-4499-8921-E883E076707C}"/>
              </a:ext>
            </a:extLst>
          </p:cNvPr>
          <p:cNvGrpSpPr/>
          <p:nvPr/>
        </p:nvGrpSpPr>
        <p:grpSpPr>
          <a:xfrm rot="19678028">
            <a:off x="7207350" y="2818894"/>
            <a:ext cx="969403" cy="1365788"/>
            <a:chOff x="8972083" y="4321812"/>
            <a:chExt cx="1292537" cy="1821050"/>
          </a:xfrm>
        </p:grpSpPr>
        <p:sp>
          <p:nvSpPr>
            <p:cNvPr id="35" name="Freeform 7">
              <a:extLst>
                <a:ext uri="{FF2B5EF4-FFF2-40B4-BE49-F238E27FC236}">
                  <a16:creationId xmlns:a16="http://schemas.microsoft.com/office/drawing/2014/main" id="{A5EB6BE5-1496-4D92-A7B1-4E8A56A7220E}"/>
                </a:ext>
              </a:extLst>
            </p:cNvPr>
            <p:cNvSpPr>
              <a:spLocks/>
            </p:cNvSpPr>
            <p:nvPr/>
          </p:nvSpPr>
          <p:spPr bwMode="auto">
            <a:xfrm rot="3750049">
              <a:off x="8707827" y="4586068"/>
              <a:ext cx="1821050"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solidFill>
              <a:srgbClr val="7030A0"/>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8" name="Graphic 67" descr="Gears with solid fill">
              <a:extLst>
                <a:ext uri="{FF2B5EF4-FFF2-40B4-BE49-F238E27FC236}">
                  <a16:creationId xmlns:a16="http://schemas.microsoft.com/office/drawing/2014/main" id="{20103AB5-DD3C-45F5-9535-A49BF47B17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5177" y="5172978"/>
              <a:ext cx="639741" cy="639741"/>
            </a:xfrm>
            <a:prstGeom prst="rect">
              <a:avLst/>
            </a:prstGeom>
          </p:spPr>
        </p:pic>
      </p:grpSp>
      <p:grpSp>
        <p:nvGrpSpPr>
          <p:cNvPr id="81" name="Group 80">
            <a:extLst>
              <a:ext uri="{FF2B5EF4-FFF2-40B4-BE49-F238E27FC236}">
                <a16:creationId xmlns:a16="http://schemas.microsoft.com/office/drawing/2014/main" id="{A8B9DDDF-DBAE-4D9E-981D-8CBD3DFD3B04}"/>
              </a:ext>
            </a:extLst>
          </p:cNvPr>
          <p:cNvGrpSpPr/>
          <p:nvPr/>
        </p:nvGrpSpPr>
        <p:grpSpPr>
          <a:xfrm rot="19678028">
            <a:off x="6037290" y="2240799"/>
            <a:ext cx="1485125" cy="1483832"/>
            <a:chOff x="7964280" y="3011279"/>
            <a:chExt cx="1980166" cy="1978443"/>
          </a:xfrm>
        </p:grpSpPr>
        <p:sp>
          <p:nvSpPr>
            <p:cNvPr id="13" name="Oval 10">
              <a:extLst>
                <a:ext uri="{FF2B5EF4-FFF2-40B4-BE49-F238E27FC236}">
                  <a16:creationId xmlns:a16="http://schemas.microsoft.com/office/drawing/2014/main" id="{E63A9A2D-F0E4-4E47-AC70-AB386CCB5619}"/>
                </a:ext>
              </a:extLst>
            </p:cNvPr>
            <p:cNvSpPr>
              <a:spLocks noChangeArrowheads="1"/>
            </p:cNvSpPr>
            <p:nvPr/>
          </p:nvSpPr>
          <p:spPr bwMode="auto">
            <a:xfrm>
              <a:off x="8321020" y="3368019"/>
              <a:ext cx="1264962" cy="1264963"/>
            </a:xfrm>
            <a:prstGeom prst="ellipse">
              <a:avLst/>
            </a:pr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pPr algn="ctr"/>
              <a:endParaRPr lang="en-US" sz="2475" dirty="0">
                <a:latin typeface="Cambria Math" panose="02040503050406030204" pitchFamily="18" charset="0"/>
                <a:ea typeface="Cambria Math" panose="02040503050406030204" pitchFamily="18" charset="0"/>
              </a:endParaRPr>
            </a:p>
          </p:txBody>
        </p:sp>
        <p:sp>
          <p:nvSpPr>
            <p:cNvPr id="79" name="TextBox 78">
              <a:extLst>
                <a:ext uri="{FF2B5EF4-FFF2-40B4-BE49-F238E27FC236}">
                  <a16:creationId xmlns:a16="http://schemas.microsoft.com/office/drawing/2014/main" id="{164A1443-3AB5-49B1-A1B6-1B45B1038087}"/>
                </a:ext>
              </a:extLst>
            </p:cNvPr>
            <p:cNvSpPr txBox="1"/>
            <p:nvPr/>
          </p:nvSpPr>
          <p:spPr>
            <a:xfrm rot="1921972">
              <a:off x="8460658" y="3761522"/>
              <a:ext cx="1008321" cy="615553"/>
            </a:xfrm>
            <a:prstGeom prst="rect">
              <a:avLst/>
            </a:prstGeom>
            <a:noFill/>
          </p:spPr>
          <p:txBody>
            <a:bodyPr wrap="square" rtlCol="0">
              <a:spAutoFit/>
            </a:bodyPr>
            <a:lstStyle/>
            <a:p>
              <a:pPr algn="ctr"/>
              <a:r>
                <a:rPr lang="en-US" sz="2400" dirty="0">
                  <a:solidFill>
                    <a:srgbClr val="002060"/>
                  </a:solidFill>
                  <a:latin typeface="Cambria Math" panose="02040503050406030204" pitchFamily="18" charset="0"/>
                  <a:ea typeface="Cambria Math" panose="02040503050406030204" pitchFamily="18" charset="0"/>
                  <a:cs typeface="Poppins SemiBold" panose="00000700000000000000" pitchFamily="2" charset="0"/>
                </a:rPr>
                <a:t>PLP</a:t>
              </a:r>
            </a:p>
          </p:txBody>
        </p:sp>
        <p:sp>
          <p:nvSpPr>
            <p:cNvPr id="14" name="Freeform 11">
              <a:extLst>
                <a:ext uri="{FF2B5EF4-FFF2-40B4-BE49-F238E27FC236}">
                  <a16:creationId xmlns:a16="http://schemas.microsoft.com/office/drawing/2014/main" id="{206FFB49-BC31-964E-AF24-E8755D9AE2A9}"/>
                </a:ext>
              </a:extLst>
            </p:cNvPr>
            <p:cNvSpPr>
              <a:spLocks noEditPoints="1"/>
            </p:cNvSpPr>
            <p:nvPr/>
          </p:nvSpPr>
          <p:spPr bwMode="auto">
            <a:xfrm>
              <a:off x="8069406" y="3116405"/>
              <a:ext cx="1768190" cy="1768190"/>
            </a:xfrm>
            <a:custGeom>
              <a:avLst/>
              <a:gdLst>
                <a:gd name="T0" fmla="*/ 530 w 1059"/>
                <a:gd name="T1" fmla="*/ 970 h 1059"/>
                <a:gd name="T2" fmla="*/ 970 w 1059"/>
                <a:gd name="T3" fmla="*/ 530 h 1059"/>
                <a:gd name="T4" fmla="*/ 530 w 1059"/>
                <a:gd name="T5" fmla="*/ 90 h 1059"/>
                <a:gd name="T6" fmla="*/ 90 w 1059"/>
                <a:gd name="T7" fmla="*/ 530 h 1059"/>
                <a:gd name="T8" fmla="*/ 530 w 1059"/>
                <a:gd name="T9" fmla="*/ 970 h 1059"/>
                <a:gd name="T10" fmla="*/ 530 w 1059"/>
                <a:gd name="T11" fmla="*/ 1059 h 1059"/>
                <a:gd name="T12" fmla="*/ 0 w 1059"/>
                <a:gd name="T13" fmla="*/ 530 h 1059"/>
                <a:gd name="T14" fmla="*/ 530 w 1059"/>
                <a:gd name="T15" fmla="*/ 0 h 1059"/>
                <a:gd name="T16" fmla="*/ 1059 w 1059"/>
                <a:gd name="T17" fmla="*/ 530 h 1059"/>
                <a:gd name="T18" fmla="*/ 530 w 1059"/>
                <a:gd name="T19"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1059">
                  <a:moveTo>
                    <a:pt x="530" y="970"/>
                  </a:moveTo>
                  <a:cubicBezTo>
                    <a:pt x="773" y="970"/>
                    <a:pt x="970" y="773"/>
                    <a:pt x="970" y="530"/>
                  </a:cubicBezTo>
                  <a:cubicBezTo>
                    <a:pt x="970" y="287"/>
                    <a:pt x="773" y="90"/>
                    <a:pt x="530" y="90"/>
                  </a:cubicBezTo>
                  <a:cubicBezTo>
                    <a:pt x="287" y="90"/>
                    <a:pt x="90" y="287"/>
                    <a:pt x="90" y="530"/>
                  </a:cubicBezTo>
                  <a:cubicBezTo>
                    <a:pt x="90" y="773"/>
                    <a:pt x="287" y="970"/>
                    <a:pt x="530" y="970"/>
                  </a:cubicBezTo>
                  <a:close/>
                  <a:moveTo>
                    <a:pt x="530" y="1059"/>
                  </a:moveTo>
                  <a:cubicBezTo>
                    <a:pt x="237" y="1059"/>
                    <a:pt x="0" y="822"/>
                    <a:pt x="0" y="530"/>
                  </a:cubicBezTo>
                  <a:cubicBezTo>
                    <a:pt x="0" y="237"/>
                    <a:pt x="237" y="0"/>
                    <a:pt x="530" y="0"/>
                  </a:cubicBezTo>
                  <a:cubicBezTo>
                    <a:pt x="822" y="0"/>
                    <a:pt x="1059" y="237"/>
                    <a:pt x="1059" y="530"/>
                  </a:cubicBezTo>
                  <a:cubicBezTo>
                    <a:pt x="1059" y="822"/>
                    <a:pt x="822" y="1059"/>
                    <a:pt x="530" y="1059"/>
                  </a:cubicBezTo>
                  <a:close/>
                </a:path>
              </a:pathLst>
            </a:cu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sp>
          <p:nvSpPr>
            <p:cNvPr id="8" name="Freeform 5">
              <a:extLst>
                <a:ext uri="{FF2B5EF4-FFF2-40B4-BE49-F238E27FC236}">
                  <a16:creationId xmlns:a16="http://schemas.microsoft.com/office/drawing/2014/main" id="{5414E27D-9F90-8A44-9A10-0A08A7A65B50}"/>
                </a:ext>
              </a:extLst>
            </p:cNvPr>
            <p:cNvSpPr>
              <a:spLocks noEditPoints="1"/>
            </p:cNvSpPr>
            <p:nvPr/>
          </p:nvSpPr>
          <p:spPr bwMode="auto">
            <a:xfrm>
              <a:off x="7964280" y="3011279"/>
              <a:ext cx="1980166" cy="1978443"/>
            </a:xfrm>
            <a:custGeom>
              <a:avLst/>
              <a:gdLst>
                <a:gd name="T0" fmla="*/ 593 w 1186"/>
                <a:gd name="T1" fmla="*/ 1169 h 1185"/>
                <a:gd name="T2" fmla="*/ 1169 w 1186"/>
                <a:gd name="T3" fmla="*/ 593 h 1185"/>
                <a:gd name="T4" fmla="*/ 593 w 1186"/>
                <a:gd name="T5" fmla="*/ 17 h 1185"/>
                <a:gd name="T6" fmla="*/ 17 w 1186"/>
                <a:gd name="T7" fmla="*/ 593 h 1185"/>
                <a:gd name="T8" fmla="*/ 593 w 1186"/>
                <a:gd name="T9" fmla="*/ 1169 h 1185"/>
                <a:gd name="T10" fmla="*/ 593 w 1186"/>
                <a:gd name="T11" fmla="*/ 1185 h 1185"/>
                <a:gd name="T12" fmla="*/ 0 w 1186"/>
                <a:gd name="T13" fmla="*/ 593 h 1185"/>
                <a:gd name="T14" fmla="*/ 593 w 1186"/>
                <a:gd name="T15" fmla="*/ 0 h 1185"/>
                <a:gd name="T16" fmla="*/ 1186 w 1186"/>
                <a:gd name="T17" fmla="*/ 593 h 1185"/>
                <a:gd name="T18" fmla="*/ 593 w 1186"/>
                <a:gd name="T19" fmla="*/ 1185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6" h="1185">
                  <a:moveTo>
                    <a:pt x="593" y="1169"/>
                  </a:moveTo>
                  <a:cubicBezTo>
                    <a:pt x="911" y="1169"/>
                    <a:pt x="1169" y="911"/>
                    <a:pt x="1169" y="593"/>
                  </a:cubicBezTo>
                  <a:cubicBezTo>
                    <a:pt x="1169" y="274"/>
                    <a:pt x="911" y="17"/>
                    <a:pt x="593" y="17"/>
                  </a:cubicBezTo>
                  <a:cubicBezTo>
                    <a:pt x="275" y="17"/>
                    <a:pt x="17" y="274"/>
                    <a:pt x="17" y="593"/>
                  </a:cubicBezTo>
                  <a:cubicBezTo>
                    <a:pt x="17" y="911"/>
                    <a:pt x="275" y="1169"/>
                    <a:pt x="593" y="1169"/>
                  </a:cubicBezTo>
                  <a:close/>
                  <a:moveTo>
                    <a:pt x="593" y="1185"/>
                  </a:moveTo>
                  <a:cubicBezTo>
                    <a:pt x="265" y="1185"/>
                    <a:pt x="0" y="920"/>
                    <a:pt x="0" y="593"/>
                  </a:cubicBezTo>
                  <a:cubicBezTo>
                    <a:pt x="0" y="265"/>
                    <a:pt x="265" y="0"/>
                    <a:pt x="593" y="0"/>
                  </a:cubicBezTo>
                  <a:cubicBezTo>
                    <a:pt x="920" y="0"/>
                    <a:pt x="1186" y="265"/>
                    <a:pt x="1186" y="593"/>
                  </a:cubicBezTo>
                  <a:cubicBezTo>
                    <a:pt x="1186" y="920"/>
                    <a:pt x="920" y="1185"/>
                    <a:pt x="593" y="1185"/>
                  </a:cubicBezTo>
                  <a:close/>
                </a:path>
              </a:pathLst>
            </a:custGeom>
            <a:solidFill>
              <a:schemeClr val="bg2"/>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grpSp>
      <p:pic>
        <p:nvPicPr>
          <p:cNvPr id="84" name="Picture 2">
            <a:extLst>
              <a:ext uri="{FF2B5EF4-FFF2-40B4-BE49-F238E27FC236}">
                <a16:creationId xmlns:a16="http://schemas.microsoft.com/office/drawing/2014/main" id="{141A5D90-203F-4C2F-ACAE-AF16CCD620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85" name="Slide Number Placeholder 1">
            <a:extLst>
              <a:ext uri="{FF2B5EF4-FFF2-40B4-BE49-F238E27FC236}">
                <a16:creationId xmlns:a16="http://schemas.microsoft.com/office/drawing/2014/main" id="{0CA9EF5E-9B20-4D1D-80C5-54A5FFBE44B3}"/>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73</a:t>
            </a:fld>
            <a:endParaRPr lang="en" sz="900" dirty="0"/>
          </a:p>
        </p:txBody>
      </p:sp>
    </p:spTree>
    <p:extLst>
      <p:ext uri="{BB962C8B-B14F-4D97-AF65-F5344CB8AC3E}">
        <p14:creationId xmlns:p14="http://schemas.microsoft.com/office/powerpoint/2010/main" val="1229733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animEffect transition="in" filter="fade">
                                      <p:cBhvr>
                                        <p:cTn id="21" dur="500"/>
                                        <p:tgtEl>
                                          <p:spTgt spid="70"/>
                                        </p:tgtEl>
                                      </p:cBhvr>
                                    </p:animEffect>
                                  </p:childTnLst>
                                </p:cTn>
                              </p:par>
                              <p:par>
                                <p:cTn id="22" presetID="53" presetClass="entr" presetSubtype="16"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500" fill="hold"/>
                                        <p:tgtEl>
                                          <p:spTgt spid="75"/>
                                        </p:tgtEl>
                                        <p:attrNameLst>
                                          <p:attrName>ppt_w</p:attrName>
                                        </p:attrNameLst>
                                      </p:cBhvr>
                                      <p:tavLst>
                                        <p:tav tm="0">
                                          <p:val>
                                            <p:fltVal val="0"/>
                                          </p:val>
                                        </p:tav>
                                        <p:tav tm="100000">
                                          <p:val>
                                            <p:strVal val="#ppt_w"/>
                                          </p:val>
                                        </p:tav>
                                      </p:tavLst>
                                    </p:anim>
                                    <p:anim calcmode="lin" valueType="num">
                                      <p:cBhvr>
                                        <p:cTn id="25" dur="500" fill="hold"/>
                                        <p:tgtEl>
                                          <p:spTgt spid="75"/>
                                        </p:tgtEl>
                                        <p:attrNameLst>
                                          <p:attrName>ppt_h</p:attrName>
                                        </p:attrNameLst>
                                      </p:cBhvr>
                                      <p:tavLst>
                                        <p:tav tm="0">
                                          <p:val>
                                            <p:fltVal val="0"/>
                                          </p:val>
                                        </p:tav>
                                        <p:tav tm="100000">
                                          <p:val>
                                            <p:strVal val="#ppt_h"/>
                                          </p:val>
                                        </p:tav>
                                      </p:tavLst>
                                    </p:anim>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500" fill="hold"/>
                                        <p:tgtEl>
                                          <p:spTgt spid="80"/>
                                        </p:tgtEl>
                                        <p:attrNameLst>
                                          <p:attrName>ppt_w</p:attrName>
                                        </p:attrNameLst>
                                      </p:cBhvr>
                                      <p:tavLst>
                                        <p:tav tm="0">
                                          <p:val>
                                            <p:fltVal val="0"/>
                                          </p:val>
                                        </p:tav>
                                        <p:tav tm="100000">
                                          <p:val>
                                            <p:strVal val="#ppt_w"/>
                                          </p:val>
                                        </p:tav>
                                      </p:tavLst>
                                    </p:anim>
                                    <p:anim calcmode="lin" valueType="num">
                                      <p:cBhvr>
                                        <p:cTn id="44" dur="500" fill="hold"/>
                                        <p:tgtEl>
                                          <p:spTgt spid="80"/>
                                        </p:tgtEl>
                                        <p:attrNameLst>
                                          <p:attrName>ppt_h</p:attrName>
                                        </p:attrNameLst>
                                      </p:cBhvr>
                                      <p:tavLst>
                                        <p:tav tm="0">
                                          <p:val>
                                            <p:fltVal val="0"/>
                                          </p:val>
                                        </p:tav>
                                        <p:tav tm="100000">
                                          <p:val>
                                            <p:strVal val="#ppt_h"/>
                                          </p:val>
                                        </p:tav>
                                      </p:tavLst>
                                    </p:anim>
                                    <p:animEffect transition="in" filter="fade">
                                      <p:cBhvr>
                                        <p:cTn id="45" dur="500"/>
                                        <p:tgtEl>
                                          <p:spTgt spid="80"/>
                                        </p:tgtEl>
                                      </p:cBhvr>
                                    </p:animEffect>
                                  </p:childTnLst>
                                </p:cTn>
                              </p:par>
                              <p:par>
                                <p:cTn id="46" presetID="53" presetClass="entr" presetSubtype="16"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p:cTn id="48" dur="500" fill="hold"/>
                                        <p:tgtEl>
                                          <p:spTgt spid="72"/>
                                        </p:tgtEl>
                                        <p:attrNameLst>
                                          <p:attrName>ppt_w</p:attrName>
                                        </p:attrNameLst>
                                      </p:cBhvr>
                                      <p:tavLst>
                                        <p:tav tm="0">
                                          <p:val>
                                            <p:fltVal val="0"/>
                                          </p:val>
                                        </p:tav>
                                        <p:tav tm="100000">
                                          <p:val>
                                            <p:strVal val="#ppt_w"/>
                                          </p:val>
                                        </p:tav>
                                      </p:tavLst>
                                    </p:anim>
                                    <p:anim calcmode="lin" valueType="num">
                                      <p:cBhvr>
                                        <p:cTn id="49" dur="500" fill="hold"/>
                                        <p:tgtEl>
                                          <p:spTgt spid="72"/>
                                        </p:tgtEl>
                                        <p:attrNameLst>
                                          <p:attrName>ppt_h</p:attrName>
                                        </p:attrNameLst>
                                      </p:cBhvr>
                                      <p:tavLst>
                                        <p:tav tm="0">
                                          <p:val>
                                            <p:fltVal val="0"/>
                                          </p:val>
                                        </p:tav>
                                        <p:tav tm="100000">
                                          <p:val>
                                            <p:strVal val="#ppt_h"/>
                                          </p:val>
                                        </p:tav>
                                      </p:tavLst>
                                    </p:anim>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par>
                                <p:cTn id="58" presetID="53" presetClass="entr" presetSubtype="16"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74</a:t>
            </a:fld>
            <a:endParaRPr lang="en" sz="900" dirty="0"/>
          </a:p>
        </p:txBody>
      </p:sp>
      <p:grpSp>
        <p:nvGrpSpPr>
          <p:cNvPr id="23" name="Group 22">
            <a:extLst>
              <a:ext uri="{FF2B5EF4-FFF2-40B4-BE49-F238E27FC236}">
                <a16:creationId xmlns:a16="http://schemas.microsoft.com/office/drawing/2014/main" id="{6C05F6D6-8ED1-4EC6-A628-1E851ED92D95}"/>
              </a:ext>
            </a:extLst>
          </p:cNvPr>
          <p:cNvGrpSpPr/>
          <p:nvPr/>
        </p:nvGrpSpPr>
        <p:grpSpPr>
          <a:xfrm>
            <a:off x="4379119" y="2428876"/>
            <a:ext cx="4367690" cy="2244680"/>
            <a:chOff x="1329689" y="3525707"/>
            <a:chExt cx="5547361" cy="2802407"/>
          </a:xfrm>
        </p:grpSpPr>
        <p:sp>
          <p:nvSpPr>
            <p:cNvPr id="58" name="TextBox 57">
              <a:extLst>
                <a:ext uri="{FF2B5EF4-FFF2-40B4-BE49-F238E27FC236}">
                  <a16:creationId xmlns:a16="http://schemas.microsoft.com/office/drawing/2014/main" id="{7A7F1B9C-D7EB-4171-BB33-DF6FB8B29E5A}"/>
                </a:ext>
              </a:extLst>
            </p:cNvPr>
            <p:cNvSpPr txBox="1"/>
            <p:nvPr/>
          </p:nvSpPr>
          <p:spPr>
            <a:xfrm>
              <a:off x="1329689" y="3525707"/>
              <a:ext cx="5547361" cy="384249"/>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Improving Semantic Code Search with RL</a:t>
              </a:r>
            </a:p>
          </p:txBody>
        </p:sp>
        <p:grpSp>
          <p:nvGrpSpPr>
            <p:cNvPr id="21" name="Group 20">
              <a:extLst>
                <a:ext uri="{FF2B5EF4-FFF2-40B4-BE49-F238E27FC236}">
                  <a16:creationId xmlns:a16="http://schemas.microsoft.com/office/drawing/2014/main" id="{1163B94A-5FDB-4198-8E3A-98B7EC8355F1}"/>
                </a:ext>
              </a:extLst>
            </p:cNvPr>
            <p:cNvGrpSpPr/>
            <p:nvPr/>
          </p:nvGrpSpPr>
          <p:grpSpPr>
            <a:xfrm>
              <a:off x="2290593" y="4044209"/>
              <a:ext cx="3805407" cy="2283905"/>
              <a:chOff x="3471693" y="3972733"/>
              <a:chExt cx="4241150" cy="2389492"/>
            </a:xfrm>
          </p:grpSpPr>
          <p:pic>
            <p:nvPicPr>
              <p:cNvPr id="61" name="Picture 60">
                <a:extLst>
                  <a:ext uri="{FF2B5EF4-FFF2-40B4-BE49-F238E27FC236}">
                    <a16:creationId xmlns:a16="http://schemas.microsoft.com/office/drawing/2014/main" id="{17B1F1F2-EB82-4485-BAD1-C7D013681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693" y="3972733"/>
                <a:ext cx="724825" cy="866776"/>
              </a:xfrm>
              <a:prstGeom prst="rect">
                <a:avLst/>
              </a:prstGeom>
            </p:spPr>
          </p:pic>
          <p:pic>
            <p:nvPicPr>
              <p:cNvPr id="62" name="Picture 61">
                <a:extLst>
                  <a:ext uri="{FF2B5EF4-FFF2-40B4-BE49-F238E27FC236}">
                    <a16:creationId xmlns:a16="http://schemas.microsoft.com/office/drawing/2014/main" id="{93EFE29F-3C53-4B79-B5EA-00D5B8D6CB83}"/>
                  </a:ext>
                </a:extLst>
              </p:cNvPr>
              <p:cNvPicPr>
                <a:picLocks noChangeAspect="1"/>
              </p:cNvPicPr>
              <p:nvPr/>
            </p:nvPicPr>
            <p:blipFill>
              <a:blip r:embed="rId5"/>
              <a:stretch>
                <a:fillRect/>
              </a:stretch>
            </p:blipFill>
            <p:spPr>
              <a:xfrm>
                <a:off x="6760799" y="4082956"/>
                <a:ext cx="952044" cy="557136"/>
              </a:xfrm>
              <a:prstGeom prst="rect">
                <a:avLst/>
              </a:prstGeom>
            </p:spPr>
          </p:pic>
          <p:cxnSp>
            <p:nvCxnSpPr>
              <p:cNvPr id="64" name="Straight Arrow Connector 63">
                <a:extLst>
                  <a:ext uri="{FF2B5EF4-FFF2-40B4-BE49-F238E27FC236}">
                    <a16:creationId xmlns:a16="http://schemas.microsoft.com/office/drawing/2014/main" id="{1FF92199-A87F-4361-BF29-5179184F685D}"/>
                  </a:ext>
                </a:extLst>
              </p:cNvPr>
              <p:cNvCxnSpPr/>
              <p:nvPr/>
            </p:nvCxnSpPr>
            <p:spPr>
              <a:xfrm>
                <a:off x="4356050" y="4393466"/>
                <a:ext cx="621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B37D65-BAF2-4DB1-B030-408A7E93D168}"/>
                  </a:ext>
                </a:extLst>
              </p:cNvPr>
              <p:cNvCxnSpPr>
                <a:cxnSpLocks/>
              </p:cNvCxnSpPr>
              <p:nvPr/>
            </p:nvCxnSpPr>
            <p:spPr>
              <a:xfrm flipH="1">
                <a:off x="6096000" y="4393466"/>
                <a:ext cx="400050" cy="16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8" name="Picture 67">
                <a:extLst>
                  <a:ext uri="{FF2B5EF4-FFF2-40B4-BE49-F238E27FC236}">
                    <a16:creationId xmlns:a16="http://schemas.microsoft.com/office/drawing/2014/main" id="{2F71D62B-ADB1-447B-A0A4-49A6AABC41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587" y="5353150"/>
                <a:ext cx="911411" cy="1009075"/>
              </a:xfrm>
              <a:prstGeom prst="rect">
                <a:avLst/>
              </a:prstGeom>
            </p:spPr>
          </p:pic>
          <p:pic>
            <p:nvPicPr>
              <p:cNvPr id="15" name="Picture 14">
                <a:extLst>
                  <a:ext uri="{FF2B5EF4-FFF2-40B4-BE49-F238E27FC236}">
                    <a16:creationId xmlns:a16="http://schemas.microsoft.com/office/drawing/2014/main" id="{C60C3DD6-4949-4CD0-BD81-8C49FCE0F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587" y="4091100"/>
                <a:ext cx="866775" cy="866775"/>
              </a:xfrm>
              <a:prstGeom prst="rect">
                <a:avLst/>
              </a:prstGeom>
            </p:spPr>
          </p:pic>
          <p:cxnSp>
            <p:nvCxnSpPr>
              <p:cNvPr id="71" name="Straight Arrow Connector 70">
                <a:extLst>
                  <a:ext uri="{FF2B5EF4-FFF2-40B4-BE49-F238E27FC236}">
                    <a16:creationId xmlns:a16="http://schemas.microsoft.com/office/drawing/2014/main" id="{35287B03-C693-4E94-B480-8A47D1623351}"/>
                  </a:ext>
                </a:extLst>
              </p:cNvPr>
              <p:cNvCxnSpPr>
                <a:cxnSpLocks/>
              </p:cNvCxnSpPr>
              <p:nvPr/>
            </p:nvCxnSpPr>
            <p:spPr>
              <a:xfrm>
                <a:off x="5529797" y="4818255"/>
                <a:ext cx="0" cy="5237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Arrow: Left-Right-Up 18">
                <a:extLst>
                  <a:ext uri="{FF2B5EF4-FFF2-40B4-BE49-F238E27FC236}">
                    <a16:creationId xmlns:a16="http://schemas.microsoft.com/office/drawing/2014/main" id="{15A9E0DD-1497-4622-AAEA-192D869683AE}"/>
                  </a:ext>
                </a:extLst>
              </p:cNvPr>
              <p:cNvSpPr/>
              <p:nvPr/>
            </p:nvSpPr>
            <p:spPr>
              <a:xfrm rot="2416023">
                <a:off x="4280097" y="4483847"/>
                <a:ext cx="1145812" cy="966914"/>
              </a:xfrm>
              <a:prstGeom prst="leftRightUpArrow">
                <a:avLst>
                  <a:gd name="adj1" fmla="val 7947"/>
                  <a:gd name="adj2" fmla="val 8119"/>
                  <a:gd name="adj3" fmla="val 10432"/>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493E33B8-7E3B-4DED-BEC4-B416BFF77C18}"/>
                  </a:ext>
                </a:extLst>
              </p:cNvPr>
              <p:cNvSpPr txBox="1"/>
              <p:nvPr/>
            </p:nvSpPr>
            <p:spPr>
              <a:xfrm rot="2508695">
                <a:off x="3542053" y="5239396"/>
                <a:ext cx="1499268" cy="683421"/>
              </a:xfrm>
              <a:prstGeom prst="rect">
                <a:avLst/>
              </a:prstGeom>
              <a:noFill/>
            </p:spPr>
            <p:txBody>
              <a:bodyPr wrap="square" rtlCol="0">
                <a:spAutoFit/>
              </a:bodyPr>
              <a:lstStyle/>
              <a:p>
                <a:pPr algn="ctr"/>
                <a:r>
                  <a:rPr lang="en-US" dirty="0"/>
                  <a:t>I/O Similarity</a:t>
                </a:r>
              </a:p>
            </p:txBody>
          </p:sp>
        </p:grpSp>
      </p:grpSp>
      <p:grpSp>
        <p:nvGrpSpPr>
          <p:cNvPr id="25" name="Group 24">
            <a:extLst>
              <a:ext uri="{FF2B5EF4-FFF2-40B4-BE49-F238E27FC236}">
                <a16:creationId xmlns:a16="http://schemas.microsoft.com/office/drawing/2014/main" id="{0BB5B332-26A0-42F9-86B8-E4C53C280255}"/>
              </a:ext>
            </a:extLst>
          </p:cNvPr>
          <p:cNvGrpSpPr/>
          <p:nvPr/>
        </p:nvGrpSpPr>
        <p:grpSpPr>
          <a:xfrm>
            <a:off x="409106" y="844960"/>
            <a:ext cx="3698550" cy="2322912"/>
            <a:chOff x="545475" y="1126612"/>
            <a:chExt cx="4931400" cy="3097217"/>
          </a:xfrm>
        </p:grpSpPr>
        <p:grpSp>
          <p:nvGrpSpPr>
            <p:cNvPr id="22" name="Group 21">
              <a:extLst>
                <a:ext uri="{FF2B5EF4-FFF2-40B4-BE49-F238E27FC236}">
                  <a16:creationId xmlns:a16="http://schemas.microsoft.com/office/drawing/2014/main" id="{CE5F9C9B-DA27-488C-8508-A2A3CAFE5BD4}"/>
                </a:ext>
              </a:extLst>
            </p:cNvPr>
            <p:cNvGrpSpPr/>
            <p:nvPr/>
          </p:nvGrpSpPr>
          <p:grpSpPr>
            <a:xfrm>
              <a:off x="545475" y="1126612"/>
              <a:ext cx="4931400" cy="2587943"/>
              <a:chOff x="1329690" y="1145663"/>
              <a:chExt cx="4263638" cy="2379583"/>
            </a:xfrm>
          </p:grpSpPr>
          <p:sp>
            <p:nvSpPr>
              <p:cNvPr id="27" name="TextBox 26">
                <a:extLst>
                  <a:ext uri="{FF2B5EF4-FFF2-40B4-BE49-F238E27FC236}">
                    <a16:creationId xmlns:a16="http://schemas.microsoft.com/office/drawing/2014/main" id="{8DB3E00F-B3CD-456B-B38A-F2E815BE3E31}"/>
                  </a:ext>
                </a:extLst>
              </p:cNvPr>
              <p:cNvSpPr txBox="1"/>
              <p:nvPr/>
            </p:nvSpPr>
            <p:spPr>
              <a:xfrm>
                <a:off x="1329690" y="1145663"/>
                <a:ext cx="4049522" cy="377330"/>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API driven Program Synthesis</a:t>
                </a:r>
              </a:p>
            </p:txBody>
          </p:sp>
          <p:pic>
            <p:nvPicPr>
              <p:cNvPr id="12" name="Picture 11">
                <a:extLst>
                  <a:ext uri="{FF2B5EF4-FFF2-40B4-BE49-F238E27FC236}">
                    <a16:creationId xmlns:a16="http://schemas.microsoft.com/office/drawing/2014/main" id="{5D4BADDE-7075-445C-949E-A903F1B76E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1537" y="1657083"/>
                <a:ext cx="3611791" cy="1868163"/>
              </a:xfrm>
              <a:prstGeom prst="rect">
                <a:avLst/>
              </a:prstGeom>
            </p:spPr>
          </p:pic>
        </p:grpSp>
        <p:sp>
          <p:nvSpPr>
            <p:cNvPr id="24" name="TextBox 23">
              <a:extLst>
                <a:ext uri="{FF2B5EF4-FFF2-40B4-BE49-F238E27FC236}">
                  <a16:creationId xmlns:a16="http://schemas.microsoft.com/office/drawing/2014/main" id="{FF44CCC3-2667-413E-AC83-5525CFD18954}"/>
                </a:ext>
              </a:extLst>
            </p:cNvPr>
            <p:cNvSpPr txBox="1"/>
            <p:nvPr/>
          </p:nvSpPr>
          <p:spPr>
            <a:xfrm>
              <a:off x="3192338" y="3608276"/>
              <a:ext cx="1573115" cy="615553"/>
            </a:xfrm>
            <a:prstGeom prst="rect">
              <a:avLst/>
            </a:prstGeom>
            <a:noFill/>
          </p:spPr>
          <p:txBody>
            <a:bodyPr wrap="square" rtlCol="0">
              <a:spAutoFit/>
            </a:bodyPr>
            <a:lstStyle/>
            <a:p>
              <a:pPr algn="ctr"/>
              <a:r>
                <a:rPr lang="en-US" sz="1200" dirty="0">
                  <a:latin typeface="Courier New" panose="02070309020205020404" pitchFamily="49" charset="0"/>
                  <a:cs typeface="Courier New" panose="02070309020205020404" pitchFamily="49" charset="0"/>
                </a:rPr>
                <a:t>Synthesizer</a:t>
              </a:r>
            </a:p>
          </p:txBody>
        </p:sp>
      </p:grpSp>
    </p:spTree>
    <p:extLst>
      <p:ext uri="{BB962C8B-B14F-4D97-AF65-F5344CB8AC3E}">
        <p14:creationId xmlns:p14="http://schemas.microsoft.com/office/powerpoint/2010/main" val="19256785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75</a:t>
            </a:fld>
            <a:endParaRPr lang="en" sz="900" dirty="0"/>
          </a:p>
        </p:txBody>
      </p:sp>
      <p:sp>
        <p:nvSpPr>
          <p:cNvPr id="8" name="Rectangle 7">
            <a:extLst>
              <a:ext uri="{FF2B5EF4-FFF2-40B4-BE49-F238E27FC236}">
                <a16:creationId xmlns:a16="http://schemas.microsoft.com/office/drawing/2014/main" id="{F2CE704E-2C69-48E3-8CE7-D4FB0D86F4C9}"/>
              </a:ext>
            </a:extLst>
          </p:cNvPr>
          <p:cNvSpPr/>
          <p:nvPr/>
        </p:nvSpPr>
        <p:spPr>
          <a:xfrm>
            <a:off x="409107" y="821532"/>
            <a:ext cx="4162894" cy="186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9C3E0A38-C0FD-47C2-95D2-0852610D7CE0}"/>
              </a:ext>
            </a:extLst>
          </p:cNvPr>
          <p:cNvSpPr/>
          <p:nvPr/>
        </p:nvSpPr>
        <p:spPr>
          <a:xfrm>
            <a:off x="4569627" y="821531"/>
            <a:ext cx="4162894" cy="37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8" name="Group 27">
            <a:extLst>
              <a:ext uri="{FF2B5EF4-FFF2-40B4-BE49-F238E27FC236}">
                <a16:creationId xmlns:a16="http://schemas.microsoft.com/office/drawing/2014/main" id="{9F275CA0-5374-4A01-87A0-4A66B9C28D2F}"/>
              </a:ext>
            </a:extLst>
          </p:cNvPr>
          <p:cNvGrpSpPr/>
          <p:nvPr/>
        </p:nvGrpSpPr>
        <p:grpSpPr>
          <a:xfrm>
            <a:off x="529923" y="1293563"/>
            <a:ext cx="4160521" cy="1624280"/>
            <a:chOff x="545475" y="1095374"/>
            <a:chExt cx="5547361" cy="2165707"/>
          </a:xfrm>
        </p:grpSpPr>
        <p:sp>
          <p:nvSpPr>
            <p:cNvPr id="12" name="TextBox 11">
              <a:extLst>
                <a:ext uri="{FF2B5EF4-FFF2-40B4-BE49-F238E27FC236}">
                  <a16:creationId xmlns:a16="http://schemas.microsoft.com/office/drawing/2014/main" id="{A14E8FFC-AE0A-469D-9DF1-8CF4299B119B}"/>
                </a:ext>
              </a:extLst>
            </p:cNvPr>
            <p:cNvSpPr txBox="1"/>
            <p:nvPr/>
          </p:nvSpPr>
          <p:spPr>
            <a:xfrm>
              <a:off x="545475" y="1095374"/>
              <a:ext cx="5547361" cy="697627"/>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Learning Code Syntax and Semantics with Reinforcement Learning (RL)</a:t>
              </a:r>
            </a:p>
          </p:txBody>
        </p:sp>
        <p:pic>
          <p:nvPicPr>
            <p:cNvPr id="24" name="Picture 23">
              <a:extLst>
                <a:ext uri="{FF2B5EF4-FFF2-40B4-BE49-F238E27FC236}">
                  <a16:creationId xmlns:a16="http://schemas.microsoft.com/office/drawing/2014/main" id="{F35CADF6-0057-4AC8-8A7F-EF21FBE2F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752" y="1711448"/>
              <a:ext cx="3238806" cy="1549633"/>
            </a:xfrm>
            <a:prstGeom prst="rect">
              <a:avLst/>
            </a:prstGeom>
          </p:spPr>
        </p:pic>
      </p:grpSp>
      <p:sp>
        <p:nvSpPr>
          <p:cNvPr id="25" name="Rectangle 24">
            <a:extLst>
              <a:ext uri="{FF2B5EF4-FFF2-40B4-BE49-F238E27FC236}">
                <a16:creationId xmlns:a16="http://schemas.microsoft.com/office/drawing/2014/main" id="{AFC0D86E-76C1-4451-B40F-6A47AF487DFE}"/>
              </a:ext>
            </a:extLst>
          </p:cNvPr>
          <p:cNvSpPr/>
          <p:nvPr/>
        </p:nvSpPr>
        <p:spPr>
          <a:xfrm>
            <a:off x="407920" y="2700786"/>
            <a:ext cx="4162894" cy="1906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9" name="Group 28">
            <a:extLst>
              <a:ext uri="{FF2B5EF4-FFF2-40B4-BE49-F238E27FC236}">
                <a16:creationId xmlns:a16="http://schemas.microsoft.com/office/drawing/2014/main" id="{E006E0CF-E4C4-44A5-B5B5-7A19190B95DC}"/>
              </a:ext>
            </a:extLst>
          </p:cNvPr>
          <p:cNvGrpSpPr/>
          <p:nvPr/>
        </p:nvGrpSpPr>
        <p:grpSpPr>
          <a:xfrm>
            <a:off x="4258055" y="2327337"/>
            <a:ext cx="3902831" cy="2454461"/>
            <a:chOff x="6092836" y="1095374"/>
            <a:chExt cx="5547361" cy="3592189"/>
          </a:xfrm>
        </p:grpSpPr>
        <p:sp>
          <p:nvSpPr>
            <p:cNvPr id="14" name="TextBox 13">
              <a:extLst>
                <a:ext uri="{FF2B5EF4-FFF2-40B4-BE49-F238E27FC236}">
                  <a16:creationId xmlns:a16="http://schemas.microsoft.com/office/drawing/2014/main" id="{8969BF20-5CF4-40DC-B644-9B95BEB0AD12}"/>
                </a:ext>
              </a:extLst>
            </p:cNvPr>
            <p:cNvSpPr txBox="1"/>
            <p:nvPr/>
          </p:nvSpPr>
          <p:spPr>
            <a:xfrm>
              <a:off x="6092836" y="1095374"/>
              <a:ext cx="5547361" cy="765751"/>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Representing Code Context as Dynamic Graph</a:t>
              </a:r>
            </a:p>
          </p:txBody>
        </p:sp>
        <p:pic>
          <p:nvPicPr>
            <p:cNvPr id="27" name="Picture 26">
              <a:extLst>
                <a:ext uri="{FF2B5EF4-FFF2-40B4-BE49-F238E27FC236}">
                  <a16:creationId xmlns:a16="http://schemas.microsoft.com/office/drawing/2014/main" id="{00B4F494-D239-4E8C-ABA5-324F336CB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260" y="1728387"/>
              <a:ext cx="4363570" cy="2959176"/>
            </a:xfrm>
            <a:prstGeom prst="rect">
              <a:avLst/>
            </a:prstGeom>
          </p:spPr>
        </p:pic>
      </p:grpSp>
      <p:sp>
        <p:nvSpPr>
          <p:cNvPr id="16" name="TextBox 15">
            <a:extLst>
              <a:ext uri="{FF2B5EF4-FFF2-40B4-BE49-F238E27FC236}">
                <a16:creationId xmlns:a16="http://schemas.microsoft.com/office/drawing/2014/main" id="{681436A3-FB00-A544-85DD-6B625D56B75F}"/>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spTree>
    <p:extLst>
      <p:ext uri="{BB962C8B-B14F-4D97-AF65-F5344CB8AC3E}">
        <p14:creationId xmlns:p14="http://schemas.microsoft.com/office/powerpoint/2010/main" val="40268376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76</a:t>
            </a:fld>
            <a:endParaRPr lang="en" sz="900" dirty="0"/>
          </a:p>
        </p:txBody>
      </p:sp>
      <p:grpSp>
        <p:nvGrpSpPr>
          <p:cNvPr id="37" name="Group 36">
            <a:extLst>
              <a:ext uri="{FF2B5EF4-FFF2-40B4-BE49-F238E27FC236}">
                <a16:creationId xmlns:a16="http://schemas.microsoft.com/office/drawing/2014/main" id="{A263F930-F755-49AA-9888-456A209BE2FE}"/>
              </a:ext>
            </a:extLst>
          </p:cNvPr>
          <p:cNvGrpSpPr/>
          <p:nvPr/>
        </p:nvGrpSpPr>
        <p:grpSpPr>
          <a:xfrm>
            <a:off x="1241920" y="1085850"/>
            <a:ext cx="6660161" cy="1375621"/>
            <a:chOff x="1666321" y="1775944"/>
            <a:chExt cx="8880214" cy="1834161"/>
          </a:xfrm>
        </p:grpSpPr>
        <p:grpSp>
          <p:nvGrpSpPr>
            <p:cNvPr id="38" name="Group 37">
              <a:extLst>
                <a:ext uri="{FF2B5EF4-FFF2-40B4-BE49-F238E27FC236}">
                  <a16:creationId xmlns:a16="http://schemas.microsoft.com/office/drawing/2014/main" id="{865B362A-5057-4ED2-A209-5EBEDB444C56}"/>
                </a:ext>
              </a:extLst>
            </p:cNvPr>
            <p:cNvGrpSpPr/>
            <p:nvPr/>
          </p:nvGrpSpPr>
          <p:grpSpPr>
            <a:xfrm>
              <a:off x="1737360" y="1775944"/>
              <a:ext cx="8625840" cy="1041846"/>
              <a:chOff x="2289684" y="1838221"/>
              <a:chExt cx="7637562" cy="1041846"/>
            </a:xfrm>
          </p:grpSpPr>
          <p:pic>
            <p:nvPicPr>
              <p:cNvPr id="51" name="Picture 50">
                <a:extLst>
                  <a:ext uri="{FF2B5EF4-FFF2-40B4-BE49-F238E27FC236}">
                    <a16:creationId xmlns:a16="http://schemas.microsoft.com/office/drawing/2014/main" id="{B3C2E01E-D2C1-4352-A010-14091F68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033" y="1838221"/>
                <a:ext cx="7373934" cy="692328"/>
              </a:xfrm>
              <a:prstGeom prst="rect">
                <a:avLst/>
              </a:prstGeom>
            </p:spPr>
          </p:pic>
          <p:sp>
            <p:nvSpPr>
              <p:cNvPr id="52" name="TextBox 51">
                <a:extLst>
                  <a:ext uri="{FF2B5EF4-FFF2-40B4-BE49-F238E27FC236}">
                    <a16:creationId xmlns:a16="http://schemas.microsoft.com/office/drawing/2014/main" id="{22B0A084-718E-4343-9ADA-540D9AFE4B22}"/>
                  </a:ext>
                </a:extLst>
              </p:cNvPr>
              <p:cNvSpPr txBox="1"/>
              <p:nvPr/>
            </p:nvSpPr>
            <p:spPr>
              <a:xfrm>
                <a:off x="2289684" y="2530548"/>
                <a:ext cx="2190306" cy="338555"/>
              </a:xfrm>
              <a:prstGeom prst="rect">
                <a:avLst/>
              </a:prstGeom>
              <a:noFill/>
            </p:spPr>
            <p:txBody>
              <a:bodyPr wrap="square" rtlCol="0">
                <a:spAutoFit/>
              </a:bodyPr>
              <a:lstStyle/>
              <a:p>
                <a:r>
                  <a:rPr lang="en-US" sz="1050" dirty="0"/>
                  <a:t>Formal Analysis</a:t>
                </a:r>
              </a:p>
            </p:txBody>
          </p:sp>
          <p:sp>
            <p:nvSpPr>
              <p:cNvPr id="53" name="TextBox 52">
                <a:extLst>
                  <a:ext uri="{FF2B5EF4-FFF2-40B4-BE49-F238E27FC236}">
                    <a16:creationId xmlns:a16="http://schemas.microsoft.com/office/drawing/2014/main" id="{F0D316A0-FF05-4224-9B8D-E6F77673FE50}"/>
                  </a:ext>
                </a:extLst>
              </p:cNvPr>
              <p:cNvSpPr txBox="1"/>
              <p:nvPr/>
            </p:nvSpPr>
            <p:spPr>
              <a:xfrm>
                <a:off x="7321189" y="2541513"/>
                <a:ext cx="2606057" cy="338554"/>
              </a:xfrm>
              <a:prstGeom prst="rect">
                <a:avLst/>
              </a:prstGeom>
              <a:noFill/>
            </p:spPr>
            <p:txBody>
              <a:bodyPr wrap="square" rtlCol="0">
                <a:spAutoFit/>
              </a:bodyPr>
              <a:lstStyle/>
              <a:p>
                <a:r>
                  <a:rPr lang="en-US" sz="1050" dirty="0"/>
                  <a:t>Probabilistic models</a:t>
                </a:r>
              </a:p>
            </p:txBody>
          </p:sp>
        </p:grpSp>
        <p:grpSp>
          <p:nvGrpSpPr>
            <p:cNvPr id="39" name="Group 38">
              <a:extLst>
                <a:ext uri="{FF2B5EF4-FFF2-40B4-BE49-F238E27FC236}">
                  <a16:creationId xmlns:a16="http://schemas.microsoft.com/office/drawing/2014/main" id="{F9CDD22A-4089-4C5D-A5FB-C6204F831F7B}"/>
                </a:ext>
              </a:extLst>
            </p:cNvPr>
            <p:cNvGrpSpPr/>
            <p:nvPr/>
          </p:nvGrpSpPr>
          <p:grpSpPr>
            <a:xfrm>
              <a:off x="1683486" y="2856906"/>
              <a:ext cx="2788610" cy="406994"/>
              <a:chOff x="1683486" y="2856906"/>
              <a:chExt cx="2788610" cy="406994"/>
            </a:xfrm>
          </p:grpSpPr>
          <p:sp>
            <p:nvSpPr>
              <p:cNvPr id="49" name="TextBox 48">
                <a:extLst>
                  <a:ext uri="{FF2B5EF4-FFF2-40B4-BE49-F238E27FC236}">
                    <a16:creationId xmlns:a16="http://schemas.microsoft.com/office/drawing/2014/main" id="{EB4B504E-5185-4D73-A110-095D73B70ECA}"/>
                  </a:ext>
                </a:extLst>
              </p:cNvPr>
              <p:cNvSpPr txBox="1"/>
              <p:nvPr/>
            </p:nvSpPr>
            <p:spPr>
              <a:xfrm>
                <a:off x="2058614" y="2856906"/>
                <a:ext cx="2413482" cy="338554"/>
              </a:xfrm>
              <a:prstGeom prst="rect">
                <a:avLst/>
              </a:prstGeom>
              <a:noFill/>
            </p:spPr>
            <p:txBody>
              <a:bodyPr wrap="none" rtlCol="0">
                <a:spAutoFit/>
              </a:bodyPr>
              <a:lstStyle/>
              <a:p>
                <a:r>
                  <a:rPr lang="en-US" sz="1050" b="1" dirty="0"/>
                  <a:t>Guarantee</a:t>
                </a:r>
                <a:r>
                  <a:rPr lang="en-US" sz="1050" dirty="0"/>
                  <a:t> for the Analysis</a:t>
                </a:r>
              </a:p>
            </p:txBody>
          </p:sp>
          <p:pic>
            <p:nvPicPr>
              <p:cNvPr id="50" name="Graphic 49" descr="Checkmark with solid fill">
                <a:extLst>
                  <a:ext uri="{FF2B5EF4-FFF2-40B4-BE49-F238E27FC236}">
                    <a16:creationId xmlns:a16="http://schemas.microsoft.com/office/drawing/2014/main" id="{FFE3AB3D-E595-4649-ACF7-7BAAABC2D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3486" y="2871607"/>
                <a:ext cx="357964" cy="392293"/>
              </a:xfrm>
              <a:prstGeom prst="rect">
                <a:avLst/>
              </a:prstGeom>
            </p:spPr>
          </p:pic>
        </p:grpSp>
        <p:grpSp>
          <p:nvGrpSpPr>
            <p:cNvPr id="40" name="Group 39">
              <a:extLst>
                <a:ext uri="{FF2B5EF4-FFF2-40B4-BE49-F238E27FC236}">
                  <a16:creationId xmlns:a16="http://schemas.microsoft.com/office/drawing/2014/main" id="{B4F5667F-9CA0-4A14-AFBC-17C6829BB7CB}"/>
                </a:ext>
              </a:extLst>
            </p:cNvPr>
            <p:cNvGrpSpPr/>
            <p:nvPr/>
          </p:nvGrpSpPr>
          <p:grpSpPr>
            <a:xfrm>
              <a:off x="1666321" y="3211692"/>
              <a:ext cx="3583859" cy="398413"/>
              <a:chOff x="1666321" y="3211692"/>
              <a:chExt cx="3583859" cy="398413"/>
            </a:xfrm>
          </p:grpSpPr>
          <p:pic>
            <p:nvPicPr>
              <p:cNvPr id="47" name="Graphic 46" descr="Close with solid fill">
                <a:extLst>
                  <a:ext uri="{FF2B5EF4-FFF2-40B4-BE49-F238E27FC236}">
                    <a16:creationId xmlns:a16="http://schemas.microsoft.com/office/drawing/2014/main" id="{DF363B9E-4D48-421B-9CF5-4E9F7AB73A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8" name="TextBox 47">
                <a:extLst>
                  <a:ext uri="{FF2B5EF4-FFF2-40B4-BE49-F238E27FC236}">
                    <a16:creationId xmlns:a16="http://schemas.microsoft.com/office/drawing/2014/main" id="{4E53D5FE-C721-4DFD-851B-9342A5960408}"/>
                  </a:ext>
                </a:extLst>
              </p:cNvPr>
              <p:cNvSpPr txBox="1"/>
              <p:nvPr/>
            </p:nvSpPr>
            <p:spPr>
              <a:xfrm>
                <a:off x="2058614" y="3211692"/>
                <a:ext cx="3191566" cy="338554"/>
              </a:xfrm>
              <a:prstGeom prst="rect">
                <a:avLst/>
              </a:prstGeom>
              <a:noFill/>
            </p:spPr>
            <p:txBody>
              <a:bodyPr wrap="square">
                <a:spAutoFit/>
              </a:bodyPr>
              <a:lstStyle/>
              <a:p>
                <a:r>
                  <a:rPr lang="en-US" sz="1050" dirty="0"/>
                  <a:t>Noise Intolerant</a:t>
                </a:r>
              </a:p>
            </p:txBody>
          </p:sp>
        </p:grpSp>
        <p:grpSp>
          <p:nvGrpSpPr>
            <p:cNvPr id="41" name="Group 40">
              <a:extLst>
                <a:ext uri="{FF2B5EF4-FFF2-40B4-BE49-F238E27FC236}">
                  <a16:creationId xmlns:a16="http://schemas.microsoft.com/office/drawing/2014/main" id="{4B6F29B3-0EA9-412E-8A38-067C8FE5D645}"/>
                </a:ext>
              </a:extLst>
            </p:cNvPr>
            <p:cNvGrpSpPr/>
            <p:nvPr/>
          </p:nvGrpSpPr>
          <p:grpSpPr>
            <a:xfrm>
              <a:off x="6720840" y="2898953"/>
              <a:ext cx="3787674" cy="392293"/>
              <a:chOff x="7273442" y="2907329"/>
              <a:chExt cx="3549530" cy="392293"/>
            </a:xfrm>
          </p:grpSpPr>
          <p:sp>
            <p:nvSpPr>
              <p:cNvPr id="45" name="TextBox 44">
                <a:extLst>
                  <a:ext uri="{FF2B5EF4-FFF2-40B4-BE49-F238E27FC236}">
                    <a16:creationId xmlns:a16="http://schemas.microsoft.com/office/drawing/2014/main" id="{4CCEBADA-4A1F-4AC1-A65D-1D1FCF6D9B99}"/>
                  </a:ext>
                </a:extLst>
              </p:cNvPr>
              <p:cNvSpPr txBox="1"/>
              <p:nvPr/>
            </p:nvSpPr>
            <p:spPr>
              <a:xfrm>
                <a:off x="7631406" y="2907329"/>
                <a:ext cx="3191566" cy="338554"/>
              </a:xfrm>
              <a:prstGeom prst="rect">
                <a:avLst/>
              </a:prstGeom>
              <a:noFill/>
            </p:spPr>
            <p:txBody>
              <a:bodyPr wrap="square">
                <a:spAutoFit/>
              </a:bodyPr>
              <a:lstStyle/>
              <a:p>
                <a:r>
                  <a:rPr lang="en-US" sz="1050" b="1" dirty="0"/>
                  <a:t>Scalable</a:t>
                </a:r>
                <a:r>
                  <a:rPr lang="en-US" sz="1050" dirty="0"/>
                  <a:t> and </a:t>
                </a:r>
                <a:r>
                  <a:rPr lang="en-US" sz="1050" b="1" dirty="0"/>
                  <a:t>Transferrable</a:t>
                </a:r>
              </a:p>
            </p:txBody>
          </p:sp>
          <p:pic>
            <p:nvPicPr>
              <p:cNvPr id="46" name="Graphic 45" descr="Checkmark with solid fill">
                <a:extLst>
                  <a:ext uri="{FF2B5EF4-FFF2-40B4-BE49-F238E27FC236}">
                    <a16:creationId xmlns:a16="http://schemas.microsoft.com/office/drawing/2014/main" id="{3C16ED93-D8E3-4577-857E-D525680F7C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3442" y="2907329"/>
                <a:ext cx="357964" cy="392293"/>
              </a:xfrm>
              <a:prstGeom prst="rect">
                <a:avLst/>
              </a:prstGeom>
            </p:spPr>
          </p:pic>
        </p:grpSp>
        <p:grpSp>
          <p:nvGrpSpPr>
            <p:cNvPr id="42" name="Group 41">
              <a:extLst>
                <a:ext uri="{FF2B5EF4-FFF2-40B4-BE49-F238E27FC236}">
                  <a16:creationId xmlns:a16="http://schemas.microsoft.com/office/drawing/2014/main" id="{4FC0C5B9-9281-409C-8433-FA4F2E43340B}"/>
                </a:ext>
              </a:extLst>
            </p:cNvPr>
            <p:cNvGrpSpPr/>
            <p:nvPr/>
          </p:nvGrpSpPr>
          <p:grpSpPr>
            <a:xfrm>
              <a:off x="6720840" y="3211692"/>
              <a:ext cx="3825695" cy="398413"/>
              <a:chOff x="1666321" y="3211692"/>
              <a:chExt cx="3583859" cy="398413"/>
            </a:xfrm>
          </p:grpSpPr>
          <p:pic>
            <p:nvPicPr>
              <p:cNvPr id="43" name="Graphic 42" descr="Close with solid fill">
                <a:extLst>
                  <a:ext uri="{FF2B5EF4-FFF2-40B4-BE49-F238E27FC236}">
                    <a16:creationId xmlns:a16="http://schemas.microsoft.com/office/drawing/2014/main" id="{1AFF886F-3362-450E-A742-F6DC80898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4" name="TextBox 43">
                <a:extLst>
                  <a:ext uri="{FF2B5EF4-FFF2-40B4-BE49-F238E27FC236}">
                    <a16:creationId xmlns:a16="http://schemas.microsoft.com/office/drawing/2014/main" id="{D9F432A8-3E83-463E-990F-6B5971E2305B}"/>
                  </a:ext>
                </a:extLst>
              </p:cNvPr>
              <p:cNvSpPr txBox="1"/>
              <p:nvPr/>
            </p:nvSpPr>
            <p:spPr>
              <a:xfrm>
                <a:off x="2058613" y="3211692"/>
                <a:ext cx="3191567" cy="338554"/>
              </a:xfrm>
              <a:prstGeom prst="rect">
                <a:avLst/>
              </a:prstGeom>
              <a:noFill/>
            </p:spPr>
            <p:txBody>
              <a:bodyPr wrap="square">
                <a:spAutoFit/>
              </a:bodyPr>
              <a:lstStyle/>
              <a:p>
                <a:r>
                  <a:rPr lang="en-US" sz="1050" dirty="0"/>
                  <a:t>No theoretical Guarantee</a:t>
                </a:r>
              </a:p>
            </p:txBody>
          </p:sp>
        </p:grpSp>
      </p:grpSp>
      <p:sp>
        <p:nvSpPr>
          <p:cNvPr id="54" name="TextBox 53">
            <a:extLst>
              <a:ext uri="{FF2B5EF4-FFF2-40B4-BE49-F238E27FC236}">
                <a16:creationId xmlns:a16="http://schemas.microsoft.com/office/drawing/2014/main" id="{F4311D34-ABBB-4986-9E79-E7E952B7E702}"/>
              </a:ext>
            </a:extLst>
          </p:cNvPr>
          <p:cNvSpPr txBox="1"/>
          <p:nvPr/>
        </p:nvSpPr>
        <p:spPr>
          <a:xfrm>
            <a:off x="942975" y="762133"/>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Code Generation</a:t>
            </a:r>
          </a:p>
        </p:txBody>
      </p:sp>
      <p:cxnSp>
        <p:nvCxnSpPr>
          <p:cNvPr id="56" name="Straight Arrow Connector 55">
            <a:extLst>
              <a:ext uri="{FF2B5EF4-FFF2-40B4-BE49-F238E27FC236}">
                <a16:creationId xmlns:a16="http://schemas.microsoft.com/office/drawing/2014/main" id="{1F4C3759-54DC-4D91-BB8E-A47309718094}"/>
              </a:ext>
            </a:extLst>
          </p:cNvPr>
          <p:cNvCxnSpPr>
            <a:cxnSpLocks/>
          </p:cNvCxnSpPr>
          <p:nvPr/>
        </p:nvCxnSpPr>
        <p:spPr>
          <a:xfrm flipH="1">
            <a:off x="5810617" y="1337531"/>
            <a:ext cx="14344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B8BD837-3155-4A5B-8FB4-D0716270907C}"/>
              </a:ext>
            </a:extLst>
          </p:cNvPr>
          <p:cNvCxnSpPr>
            <a:cxnSpLocks/>
          </p:cNvCxnSpPr>
          <p:nvPr/>
        </p:nvCxnSpPr>
        <p:spPr>
          <a:xfrm flipV="1">
            <a:off x="1816615" y="1336047"/>
            <a:ext cx="1345532" cy="84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ABBB098-F756-4091-8B1B-B8ED7FE1B029}"/>
              </a:ext>
            </a:extLst>
          </p:cNvPr>
          <p:cNvCxnSpPr>
            <a:cxnSpLocks/>
            <a:stCxn id="51" idx="0"/>
            <a:endCxn id="51" idx="2"/>
          </p:cNvCxnSpPr>
          <p:nvPr/>
        </p:nvCxnSpPr>
        <p:spPr>
          <a:xfrm>
            <a:off x="4519331" y="1085850"/>
            <a:ext cx="0" cy="519246"/>
          </a:xfrm>
          <a:prstGeom prst="line">
            <a:avLst/>
          </a:prstGeom>
          <a:ln w="38100"/>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E25A659C-02D5-4A8B-AA2B-1B22DA3DD66E}"/>
              </a:ext>
            </a:extLst>
          </p:cNvPr>
          <p:cNvSpPr txBox="1"/>
          <p:nvPr/>
        </p:nvSpPr>
        <p:spPr>
          <a:xfrm>
            <a:off x="942975" y="2711591"/>
            <a:ext cx="5078518"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Developer Feedback Oriented Automation</a:t>
            </a:r>
          </a:p>
        </p:txBody>
      </p:sp>
      <p:sp>
        <p:nvSpPr>
          <p:cNvPr id="55" name="TextBox 54">
            <a:extLst>
              <a:ext uri="{FF2B5EF4-FFF2-40B4-BE49-F238E27FC236}">
                <a16:creationId xmlns:a16="http://schemas.microsoft.com/office/drawing/2014/main" id="{D9451EE1-7581-75CF-9446-4B3B4F04131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(Long Term Goal) </a:t>
            </a:r>
          </a:p>
        </p:txBody>
      </p:sp>
      <p:grpSp>
        <p:nvGrpSpPr>
          <p:cNvPr id="2" name="Group 1">
            <a:extLst>
              <a:ext uri="{FF2B5EF4-FFF2-40B4-BE49-F238E27FC236}">
                <a16:creationId xmlns:a16="http://schemas.microsoft.com/office/drawing/2014/main" id="{CB36B77A-AA07-C006-C5AB-66BC209DB1E4}"/>
              </a:ext>
            </a:extLst>
          </p:cNvPr>
          <p:cNvGrpSpPr/>
          <p:nvPr/>
        </p:nvGrpSpPr>
        <p:grpSpPr>
          <a:xfrm>
            <a:off x="2732977" y="3007290"/>
            <a:ext cx="3373256" cy="1881267"/>
            <a:chOff x="2732977" y="3007290"/>
            <a:chExt cx="3373256" cy="1881267"/>
          </a:xfrm>
        </p:grpSpPr>
        <p:grpSp>
          <p:nvGrpSpPr>
            <p:cNvPr id="105" name="Group 104">
              <a:extLst>
                <a:ext uri="{FF2B5EF4-FFF2-40B4-BE49-F238E27FC236}">
                  <a16:creationId xmlns:a16="http://schemas.microsoft.com/office/drawing/2014/main" id="{AF760832-4CBB-4146-ABCE-4D6148391171}"/>
                </a:ext>
              </a:extLst>
            </p:cNvPr>
            <p:cNvGrpSpPr/>
            <p:nvPr/>
          </p:nvGrpSpPr>
          <p:grpSpPr>
            <a:xfrm>
              <a:off x="2732977" y="3007290"/>
              <a:ext cx="3373256" cy="1426593"/>
              <a:chOff x="2741325" y="3888610"/>
              <a:chExt cx="4575311" cy="1953213"/>
            </a:xfrm>
          </p:grpSpPr>
          <p:pic>
            <p:nvPicPr>
              <p:cNvPr id="81" name="Graphic 80" descr="Computer with solid fill">
                <a:extLst>
                  <a:ext uri="{FF2B5EF4-FFF2-40B4-BE49-F238E27FC236}">
                    <a16:creationId xmlns:a16="http://schemas.microsoft.com/office/drawing/2014/main" id="{394906E6-99A1-45F2-86F8-62B9D2DD0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3772" y="3888610"/>
                <a:ext cx="914400" cy="914400"/>
              </a:xfrm>
              <a:prstGeom prst="rect">
                <a:avLst/>
              </a:prstGeom>
            </p:spPr>
          </p:pic>
          <p:pic>
            <p:nvPicPr>
              <p:cNvPr id="83" name="Graphic 82" descr="Connections with solid fill">
                <a:extLst>
                  <a:ext uri="{FF2B5EF4-FFF2-40B4-BE49-F238E27FC236}">
                    <a16:creationId xmlns:a16="http://schemas.microsoft.com/office/drawing/2014/main" id="{00B3B1FE-FA78-4BF8-B459-5311E63758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1325" y="4686125"/>
                <a:ext cx="1155698" cy="1155698"/>
              </a:xfrm>
              <a:prstGeom prst="rect">
                <a:avLst/>
              </a:prstGeom>
            </p:spPr>
          </p:pic>
          <p:pic>
            <p:nvPicPr>
              <p:cNvPr id="85" name="Graphic 84" descr="Customer review with solid fill">
                <a:extLst>
                  <a:ext uri="{FF2B5EF4-FFF2-40B4-BE49-F238E27FC236}">
                    <a16:creationId xmlns:a16="http://schemas.microsoft.com/office/drawing/2014/main" id="{3CD8E7AC-103A-43A0-ABF6-E5F0E59D25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02236" y="3934313"/>
                <a:ext cx="914400" cy="914400"/>
              </a:xfrm>
              <a:prstGeom prst="rect">
                <a:avLst/>
              </a:prstGeom>
            </p:spPr>
          </p:pic>
          <p:sp>
            <p:nvSpPr>
              <p:cNvPr id="91" name="Arrow: Right 90">
                <a:extLst>
                  <a:ext uri="{FF2B5EF4-FFF2-40B4-BE49-F238E27FC236}">
                    <a16:creationId xmlns:a16="http://schemas.microsoft.com/office/drawing/2014/main" id="{9B400F04-5C19-46EB-97C4-1EDAFD2E2585}"/>
                  </a:ext>
                </a:extLst>
              </p:cNvPr>
              <p:cNvSpPr/>
              <p:nvPr/>
            </p:nvSpPr>
            <p:spPr>
              <a:xfrm rot="19404978">
                <a:off x="3909090" y="4565475"/>
                <a:ext cx="391158" cy="2413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Arrow: Left-Right 91">
                <a:extLst>
                  <a:ext uri="{FF2B5EF4-FFF2-40B4-BE49-F238E27FC236}">
                    <a16:creationId xmlns:a16="http://schemas.microsoft.com/office/drawing/2014/main" id="{9CAC3E12-1DFC-47D1-A056-9F8864623802}"/>
                  </a:ext>
                </a:extLst>
              </p:cNvPr>
              <p:cNvSpPr/>
              <p:nvPr/>
            </p:nvSpPr>
            <p:spPr>
              <a:xfrm>
                <a:off x="5387281" y="4218387"/>
                <a:ext cx="1022256" cy="23889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Arrow Connector 95">
                <a:extLst>
                  <a:ext uri="{FF2B5EF4-FFF2-40B4-BE49-F238E27FC236}">
                    <a16:creationId xmlns:a16="http://schemas.microsoft.com/office/drawing/2014/main" id="{2EEE5CD8-2698-4FA3-8C08-3DE28AA00D10}"/>
                  </a:ext>
                </a:extLst>
              </p:cNvPr>
              <p:cNvCxnSpPr>
                <a:cxnSpLocks/>
                <a:stCxn id="83" idx="3"/>
              </p:cNvCxnSpPr>
              <p:nvPr/>
            </p:nvCxnSpPr>
            <p:spPr>
              <a:xfrm>
                <a:off x="3897024" y="5263974"/>
                <a:ext cx="764065" cy="268740"/>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1D0B4834-AE8E-468A-9F7E-E59EE1327503}"/>
                  </a:ext>
                </a:extLst>
              </p:cNvPr>
              <p:cNvCxnSpPr>
                <a:cxnSpLocks/>
              </p:cNvCxnSpPr>
              <p:nvPr/>
            </p:nvCxnSpPr>
            <p:spPr>
              <a:xfrm>
                <a:off x="4710373" y="4620808"/>
                <a:ext cx="387316" cy="643166"/>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F6365BE1-E093-49A5-A818-E910E05F0A25}"/>
                  </a:ext>
                </a:extLst>
              </p:cNvPr>
              <p:cNvCxnSpPr>
                <a:cxnSpLocks/>
              </p:cNvCxnSpPr>
              <p:nvPr/>
            </p:nvCxnSpPr>
            <p:spPr>
              <a:xfrm flipH="1">
                <a:off x="5911038" y="4686125"/>
                <a:ext cx="490458" cy="446662"/>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pic>
          <p:nvPicPr>
            <p:cNvPr id="57" name="Picture 56">
              <a:extLst>
                <a:ext uri="{FF2B5EF4-FFF2-40B4-BE49-F238E27FC236}">
                  <a16:creationId xmlns:a16="http://schemas.microsoft.com/office/drawing/2014/main" id="{A5CA3AEF-88D9-E452-AB99-B52CDD81B8EE}"/>
                </a:ext>
              </a:extLst>
            </p:cNvPr>
            <p:cNvPicPr>
              <a:picLocks noChangeAspect="1"/>
            </p:cNvPicPr>
            <p:nvPr/>
          </p:nvPicPr>
          <p:blipFill>
            <a:blip r:embed="rId15"/>
            <a:stretch>
              <a:fillRect/>
            </a:stretch>
          </p:blipFill>
          <p:spPr>
            <a:xfrm>
              <a:off x="4171306" y="3995597"/>
              <a:ext cx="1247879" cy="892960"/>
            </a:xfrm>
            <a:prstGeom prst="rect">
              <a:avLst/>
            </a:prstGeom>
          </p:spPr>
        </p:pic>
      </p:grpSp>
    </p:spTree>
    <p:extLst>
      <p:ext uri="{BB962C8B-B14F-4D97-AF65-F5344CB8AC3E}">
        <p14:creationId xmlns:p14="http://schemas.microsoft.com/office/powerpoint/2010/main" val="963358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9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900"/>
                                        <p:tgtEl>
                                          <p:spTgt spid="56"/>
                                        </p:tgtEl>
                                      </p:cBhvr>
                                    </p:animEffect>
                                  </p:childTnLst>
                                </p:cTn>
                              </p:par>
                              <p:par>
                                <p:cTn id="17" presetID="22" presetClass="entr" presetSubtype="1"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up)">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3960573-53D2-4E3F-91F5-CF90142D45EB}"/>
              </a:ext>
            </a:extLst>
          </p:cNvPr>
          <p:cNvGrpSpPr/>
          <p:nvPr/>
        </p:nvGrpSpPr>
        <p:grpSpPr>
          <a:xfrm>
            <a:off x="3872409" y="103591"/>
            <a:ext cx="1399183" cy="1509894"/>
            <a:chOff x="5163211" y="409531"/>
            <a:chExt cx="1865577" cy="2013192"/>
          </a:xfrm>
        </p:grpSpPr>
        <p:pic>
          <p:nvPicPr>
            <p:cNvPr id="1026" name="Picture 2">
              <a:extLst>
                <a:ext uri="{FF2B5EF4-FFF2-40B4-BE49-F238E27FC236}">
                  <a16:creationId xmlns:a16="http://schemas.microsoft.com/office/drawing/2014/main" id="{353CAAF2-CA7D-457B-903A-C58DEF26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11" y="409531"/>
              <a:ext cx="1865577" cy="1469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E24CB4-E7B6-48F2-88A2-CCE837D840B2}"/>
                </a:ext>
              </a:extLst>
            </p:cNvPr>
            <p:cNvSpPr txBox="1"/>
            <p:nvPr/>
          </p:nvSpPr>
          <p:spPr>
            <a:xfrm>
              <a:off x="5396875" y="1868726"/>
              <a:ext cx="1398246" cy="553997"/>
            </a:xfrm>
            <a:prstGeom prst="rect">
              <a:avLst/>
            </a:prstGeom>
            <a:noFill/>
          </p:spPr>
          <p:txBody>
            <a:bodyPr wrap="none" rtlCol="0">
              <a:spAutoFit/>
            </a:bodyPr>
            <a:lstStyle/>
            <a:p>
              <a:pPr algn="ctr"/>
              <a:r>
                <a:rPr lang="en-US" sz="1050" dirty="0" err="1"/>
                <a:t>Baishakhi</a:t>
              </a:r>
              <a:r>
                <a:rPr lang="en-US" sz="1050" dirty="0"/>
                <a:t> Ray</a:t>
              </a:r>
            </a:p>
            <a:p>
              <a:pPr algn="ctr"/>
              <a:r>
                <a:rPr lang="en-US" sz="1050" dirty="0"/>
                <a:t>Adviser</a:t>
              </a:r>
            </a:p>
          </p:txBody>
        </p:sp>
      </p:grpSp>
      <p:sp>
        <p:nvSpPr>
          <p:cNvPr id="3" name="Slide Number Placeholder 1">
            <a:extLst>
              <a:ext uri="{FF2B5EF4-FFF2-40B4-BE49-F238E27FC236}">
                <a16:creationId xmlns:a16="http://schemas.microsoft.com/office/drawing/2014/main" id="{C3931D78-AFDD-45D6-88A0-0D42509E5491}"/>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77</a:t>
            </a:fld>
            <a:endParaRPr lang="en" sz="900" dirty="0"/>
          </a:p>
        </p:txBody>
      </p:sp>
      <p:pic>
        <p:nvPicPr>
          <p:cNvPr id="38" name="Picture 2">
            <a:extLst>
              <a:ext uri="{FF2B5EF4-FFF2-40B4-BE49-F238E27FC236}">
                <a16:creationId xmlns:a16="http://schemas.microsoft.com/office/drawing/2014/main" id="{BB106265-B352-4604-9984-AA54D67B6C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47EED90A-D52D-FBE9-951A-F727F9EC5B3D}"/>
              </a:ext>
            </a:extLst>
          </p:cNvPr>
          <p:cNvGrpSpPr/>
          <p:nvPr/>
        </p:nvGrpSpPr>
        <p:grpSpPr>
          <a:xfrm>
            <a:off x="519476" y="1662853"/>
            <a:ext cx="8080832" cy="3123520"/>
            <a:chOff x="519476" y="1827953"/>
            <a:chExt cx="8080832" cy="3123520"/>
          </a:xfrm>
        </p:grpSpPr>
        <p:grpSp>
          <p:nvGrpSpPr>
            <p:cNvPr id="29" name="Group 28">
              <a:extLst>
                <a:ext uri="{FF2B5EF4-FFF2-40B4-BE49-F238E27FC236}">
                  <a16:creationId xmlns:a16="http://schemas.microsoft.com/office/drawing/2014/main" id="{E95BC635-C912-9C37-92EC-404C9216F8AE}"/>
                </a:ext>
              </a:extLst>
            </p:cNvPr>
            <p:cNvGrpSpPr/>
            <p:nvPr/>
          </p:nvGrpSpPr>
          <p:grpSpPr>
            <a:xfrm>
              <a:off x="637240" y="1827953"/>
              <a:ext cx="7963068" cy="1560831"/>
              <a:chOff x="637240" y="1827953"/>
              <a:chExt cx="7963068" cy="1560831"/>
            </a:xfrm>
          </p:grpSpPr>
          <p:grpSp>
            <p:nvGrpSpPr>
              <p:cNvPr id="11" name="Group 10">
                <a:extLst>
                  <a:ext uri="{FF2B5EF4-FFF2-40B4-BE49-F238E27FC236}">
                    <a16:creationId xmlns:a16="http://schemas.microsoft.com/office/drawing/2014/main" id="{B50EC2F8-E50A-4666-9628-BE5C983C5A15}"/>
                  </a:ext>
                </a:extLst>
              </p:cNvPr>
              <p:cNvGrpSpPr/>
              <p:nvPr/>
            </p:nvGrpSpPr>
            <p:grpSpPr>
              <a:xfrm>
                <a:off x="637240" y="1827953"/>
                <a:ext cx="1151277" cy="1554620"/>
                <a:chOff x="1490394" y="2586370"/>
                <a:chExt cx="1535036" cy="2072827"/>
              </a:xfrm>
            </p:grpSpPr>
            <p:pic>
              <p:nvPicPr>
                <p:cNvPr id="1030" name="Picture 6" descr="Welcome to my personal homepage - Academic Homepage">
                  <a:extLst>
                    <a:ext uri="{FF2B5EF4-FFF2-40B4-BE49-F238E27FC236}">
                      <a16:creationId xmlns:a16="http://schemas.microsoft.com/office/drawing/2014/main" id="{2A9ED6C6-A334-499E-9677-CAF752BE0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043" y="2586370"/>
                  <a:ext cx="1335733" cy="1525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F70ABF-069A-4C91-8E2A-5280DEBFA266}"/>
                    </a:ext>
                  </a:extLst>
                </p:cNvPr>
                <p:cNvSpPr txBox="1"/>
                <p:nvPr/>
              </p:nvSpPr>
              <p:spPr>
                <a:xfrm>
                  <a:off x="1490394" y="4105200"/>
                  <a:ext cx="1535036" cy="553997"/>
                </a:xfrm>
                <a:prstGeom prst="rect">
                  <a:avLst/>
                </a:prstGeom>
                <a:noFill/>
              </p:spPr>
              <p:txBody>
                <a:bodyPr wrap="none" rtlCol="0">
                  <a:spAutoFit/>
                </a:bodyPr>
                <a:lstStyle/>
                <a:p>
                  <a:pPr algn="ctr"/>
                  <a:r>
                    <a:rPr lang="en-US" sz="1050" dirty="0" err="1"/>
                    <a:t>Wasi</a:t>
                  </a:r>
                  <a:r>
                    <a:rPr lang="en-US" sz="1050" dirty="0"/>
                    <a:t> Ahmad</a:t>
                  </a:r>
                </a:p>
                <a:p>
                  <a:pPr algn="ctr"/>
                  <a:r>
                    <a:rPr lang="en-US" sz="1050" dirty="0"/>
                    <a:t>UCLA / Amazon</a:t>
                  </a:r>
                </a:p>
              </p:txBody>
            </p:sp>
          </p:grpSp>
          <p:grpSp>
            <p:nvGrpSpPr>
              <p:cNvPr id="12" name="Group 11">
                <a:extLst>
                  <a:ext uri="{FF2B5EF4-FFF2-40B4-BE49-F238E27FC236}">
                    <a16:creationId xmlns:a16="http://schemas.microsoft.com/office/drawing/2014/main" id="{9C821107-ED94-429C-B8A5-DB29F03CF288}"/>
                  </a:ext>
                </a:extLst>
              </p:cNvPr>
              <p:cNvGrpSpPr/>
              <p:nvPr/>
            </p:nvGrpSpPr>
            <p:grpSpPr>
              <a:xfrm>
                <a:off x="2250420" y="1828222"/>
                <a:ext cx="1236236" cy="1554353"/>
                <a:chOff x="3989848" y="2586729"/>
                <a:chExt cx="1648315" cy="2072471"/>
              </a:xfrm>
            </p:grpSpPr>
            <p:pic>
              <p:nvPicPr>
                <p:cNvPr id="5" name="Picture 4">
                  <a:extLst>
                    <a:ext uri="{FF2B5EF4-FFF2-40B4-BE49-F238E27FC236}">
                      <a16:creationId xmlns:a16="http://schemas.microsoft.com/office/drawing/2014/main" id="{CFE46B86-3CAD-4680-917E-E51E63C423BE}"/>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138235" y="2586729"/>
                  <a:ext cx="1351536" cy="1525530"/>
                </a:xfrm>
                <a:prstGeom prst="rect">
                  <a:avLst/>
                </a:prstGeom>
              </p:spPr>
            </p:pic>
            <p:sp>
              <p:nvSpPr>
                <p:cNvPr id="20" name="TextBox 19">
                  <a:extLst>
                    <a:ext uri="{FF2B5EF4-FFF2-40B4-BE49-F238E27FC236}">
                      <a16:creationId xmlns:a16="http://schemas.microsoft.com/office/drawing/2014/main" id="{6EBD1E56-0884-4F0B-B5DA-29DF5AFB610D}"/>
                    </a:ext>
                  </a:extLst>
                </p:cNvPr>
                <p:cNvSpPr txBox="1"/>
                <p:nvPr/>
              </p:nvSpPr>
              <p:spPr>
                <a:xfrm>
                  <a:off x="3989848" y="4105202"/>
                  <a:ext cx="1648315" cy="553998"/>
                </a:xfrm>
                <a:prstGeom prst="rect">
                  <a:avLst/>
                </a:prstGeom>
                <a:noFill/>
              </p:spPr>
              <p:txBody>
                <a:bodyPr wrap="none" rtlCol="0">
                  <a:spAutoFit/>
                </a:bodyPr>
                <a:lstStyle/>
                <a:p>
                  <a:pPr algn="ctr"/>
                  <a:r>
                    <a:rPr lang="en-US" sz="1050" dirty="0" err="1"/>
                    <a:t>Miltos</a:t>
                  </a:r>
                  <a:r>
                    <a:rPr lang="en-US" sz="1050" dirty="0"/>
                    <a:t> </a:t>
                  </a:r>
                  <a:r>
                    <a:rPr lang="en-US" sz="1050" dirty="0" err="1"/>
                    <a:t>Allanmanis</a:t>
                  </a:r>
                  <a:endParaRPr lang="en-US" sz="1050" dirty="0"/>
                </a:p>
                <a:p>
                  <a:pPr algn="ctr"/>
                  <a:r>
                    <a:rPr lang="en-US" sz="1050" dirty="0"/>
                    <a:t>MSR</a:t>
                  </a:r>
                </a:p>
              </p:txBody>
            </p:sp>
          </p:grpSp>
          <p:grpSp>
            <p:nvGrpSpPr>
              <p:cNvPr id="14" name="Group 13">
                <a:extLst>
                  <a:ext uri="{FF2B5EF4-FFF2-40B4-BE49-F238E27FC236}">
                    <a16:creationId xmlns:a16="http://schemas.microsoft.com/office/drawing/2014/main" id="{676F37EA-09DF-4C78-969E-9A570767902C}"/>
                  </a:ext>
                </a:extLst>
              </p:cNvPr>
              <p:cNvGrpSpPr/>
              <p:nvPr/>
            </p:nvGrpSpPr>
            <p:grpSpPr>
              <a:xfrm>
                <a:off x="3954714" y="1827953"/>
                <a:ext cx="1093569" cy="1554143"/>
                <a:chOff x="6597299" y="2586370"/>
                <a:chExt cx="1458092" cy="2072190"/>
              </a:xfrm>
            </p:grpSpPr>
            <p:pic>
              <p:nvPicPr>
                <p:cNvPr id="1028" name="Picture 4" descr="Kai-Wei Chang">
                  <a:extLst>
                    <a:ext uri="{FF2B5EF4-FFF2-40B4-BE49-F238E27FC236}">
                      <a16:creationId xmlns:a16="http://schemas.microsoft.com/office/drawing/2014/main" id="{2AE21C3F-8EFE-43DD-85F6-E69917368B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2230" y="2586370"/>
                  <a:ext cx="1258825" cy="15269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D9F276C-A88C-45F7-954F-7BAA35C01D76}"/>
                    </a:ext>
                  </a:extLst>
                </p:cNvPr>
                <p:cNvSpPr txBox="1"/>
                <p:nvPr/>
              </p:nvSpPr>
              <p:spPr>
                <a:xfrm>
                  <a:off x="6597299" y="4104563"/>
                  <a:ext cx="1458092" cy="553997"/>
                </a:xfrm>
                <a:prstGeom prst="rect">
                  <a:avLst/>
                </a:prstGeom>
                <a:noFill/>
              </p:spPr>
              <p:txBody>
                <a:bodyPr wrap="none" rtlCol="0">
                  <a:spAutoFit/>
                </a:bodyPr>
                <a:lstStyle/>
                <a:p>
                  <a:pPr algn="ctr"/>
                  <a:r>
                    <a:rPr lang="en-US" sz="1050" dirty="0"/>
                    <a:t>Kai-Wei Chang</a:t>
                  </a:r>
                </a:p>
                <a:p>
                  <a:pPr algn="ctr"/>
                  <a:r>
                    <a:rPr lang="en-US" sz="1050" dirty="0"/>
                    <a:t>UCLA</a:t>
                  </a:r>
                </a:p>
              </p:txBody>
            </p:sp>
          </p:grpSp>
          <p:grpSp>
            <p:nvGrpSpPr>
              <p:cNvPr id="15" name="Group 14">
                <a:extLst>
                  <a:ext uri="{FF2B5EF4-FFF2-40B4-BE49-F238E27FC236}">
                    <a16:creationId xmlns:a16="http://schemas.microsoft.com/office/drawing/2014/main" id="{3F74E2C2-8176-4941-83DE-3A7BD7D5338F}"/>
                  </a:ext>
                </a:extLst>
              </p:cNvPr>
              <p:cNvGrpSpPr/>
              <p:nvPr/>
            </p:nvGrpSpPr>
            <p:grpSpPr>
              <a:xfrm>
                <a:off x="5551388" y="1827953"/>
                <a:ext cx="1184339" cy="1554143"/>
                <a:chOff x="9173514" y="2586370"/>
                <a:chExt cx="1579119" cy="2072190"/>
              </a:xfrm>
            </p:grpSpPr>
            <p:pic>
              <p:nvPicPr>
                <p:cNvPr id="1034" name="Picture 10" descr="Professor Prem Devanbu Named 2018 ACM Fellow | Computer Science">
                  <a:extLst>
                    <a:ext uri="{FF2B5EF4-FFF2-40B4-BE49-F238E27FC236}">
                      <a16:creationId xmlns:a16="http://schemas.microsoft.com/office/drawing/2014/main" id="{065CD757-6B0D-4BD5-8DE8-7A232E9A98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844" t="5982" r="26066" b="7912"/>
                <a:stretch/>
              </p:blipFill>
              <p:spPr bwMode="auto">
                <a:xfrm>
                  <a:off x="9173514" y="2586370"/>
                  <a:ext cx="15791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84E30FA-E1CC-439A-9C32-B9B778C20906}"/>
                    </a:ext>
                  </a:extLst>
                </p:cNvPr>
                <p:cNvSpPr txBox="1"/>
                <p:nvPr/>
              </p:nvSpPr>
              <p:spPr>
                <a:xfrm>
                  <a:off x="9241561" y="4104563"/>
                  <a:ext cx="1447406" cy="553997"/>
                </a:xfrm>
                <a:prstGeom prst="rect">
                  <a:avLst/>
                </a:prstGeom>
                <a:noFill/>
              </p:spPr>
              <p:txBody>
                <a:bodyPr wrap="none" rtlCol="0">
                  <a:spAutoFit/>
                </a:bodyPr>
                <a:lstStyle/>
                <a:p>
                  <a:pPr algn="ctr"/>
                  <a:r>
                    <a:rPr lang="en-US" sz="1050" dirty="0"/>
                    <a:t>Prem Devanbu</a:t>
                  </a:r>
                </a:p>
                <a:p>
                  <a:pPr algn="ctr"/>
                  <a:r>
                    <a:rPr lang="en-US" sz="1050" dirty="0"/>
                    <a:t>UC Davis</a:t>
                  </a:r>
                </a:p>
              </p:txBody>
            </p:sp>
          </p:grpSp>
          <p:grpSp>
            <p:nvGrpSpPr>
              <p:cNvPr id="16" name="Group 15">
                <a:extLst>
                  <a:ext uri="{FF2B5EF4-FFF2-40B4-BE49-F238E27FC236}">
                    <a16:creationId xmlns:a16="http://schemas.microsoft.com/office/drawing/2014/main" id="{9C53E02C-BA5B-4013-A739-272D29141AB9}"/>
                  </a:ext>
                </a:extLst>
              </p:cNvPr>
              <p:cNvGrpSpPr/>
              <p:nvPr/>
            </p:nvGrpSpPr>
            <p:grpSpPr>
              <a:xfrm>
                <a:off x="7309584" y="1827953"/>
                <a:ext cx="1290724" cy="1560831"/>
                <a:chOff x="1397426" y="4692093"/>
                <a:chExt cx="1720966" cy="2081108"/>
              </a:xfrm>
            </p:grpSpPr>
            <p:pic>
              <p:nvPicPr>
                <p:cNvPr id="7" name="Picture 6">
                  <a:extLst>
                    <a:ext uri="{FF2B5EF4-FFF2-40B4-BE49-F238E27FC236}">
                      <a16:creationId xmlns:a16="http://schemas.microsoft.com/office/drawing/2014/main" id="{01788F36-4E71-48F6-B58F-804CA75463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7426" y="4692093"/>
                  <a:ext cx="1720966" cy="1525530"/>
                </a:xfrm>
                <a:prstGeom prst="rect">
                  <a:avLst/>
                </a:prstGeom>
              </p:spPr>
            </p:pic>
            <p:sp>
              <p:nvSpPr>
                <p:cNvPr id="24" name="TextBox 23">
                  <a:extLst>
                    <a:ext uri="{FF2B5EF4-FFF2-40B4-BE49-F238E27FC236}">
                      <a16:creationId xmlns:a16="http://schemas.microsoft.com/office/drawing/2014/main" id="{1EA43D61-B3D8-45AB-AE43-A7167A47CEE4}"/>
                    </a:ext>
                  </a:extLst>
                </p:cNvPr>
                <p:cNvSpPr txBox="1"/>
                <p:nvPr/>
              </p:nvSpPr>
              <p:spPr>
                <a:xfrm>
                  <a:off x="1512835" y="6219204"/>
                  <a:ext cx="1490154" cy="553997"/>
                </a:xfrm>
                <a:prstGeom prst="rect">
                  <a:avLst/>
                </a:prstGeom>
                <a:noFill/>
              </p:spPr>
              <p:txBody>
                <a:bodyPr wrap="none" rtlCol="0">
                  <a:spAutoFit/>
                </a:bodyPr>
                <a:lstStyle/>
                <a:p>
                  <a:pPr algn="ctr"/>
                  <a:r>
                    <a:rPr lang="en-US" sz="1050" dirty="0" err="1"/>
                    <a:t>Yangruibo</a:t>
                  </a:r>
                  <a:r>
                    <a:rPr lang="en-US" sz="1050" dirty="0"/>
                    <a:t> Ding</a:t>
                  </a:r>
                </a:p>
                <a:p>
                  <a:pPr algn="ctr"/>
                  <a:r>
                    <a:rPr lang="en-US" sz="1050" dirty="0"/>
                    <a:t>Columbia</a:t>
                  </a:r>
                </a:p>
              </p:txBody>
            </p:sp>
          </p:grpSp>
        </p:grpSp>
        <p:grpSp>
          <p:nvGrpSpPr>
            <p:cNvPr id="30" name="Group 29">
              <a:extLst>
                <a:ext uri="{FF2B5EF4-FFF2-40B4-BE49-F238E27FC236}">
                  <a16:creationId xmlns:a16="http://schemas.microsoft.com/office/drawing/2014/main" id="{BC795BE6-CBE6-5442-3D0C-AC6E2F7F0045}"/>
                </a:ext>
              </a:extLst>
            </p:cNvPr>
            <p:cNvGrpSpPr/>
            <p:nvPr/>
          </p:nvGrpSpPr>
          <p:grpSpPr>
            <a:xfrm>
              <a:off x="519476" y="3382096"/>
              <a:ext cx="7994280" cy="1569377"/>
              <a:chOff x="519476" y="3382096"/>
              <a:chExt cx="7994280" cy="1569377"/>
            </a:xfrm>
          </p:grpSpPr>
          <p:grpSp>
            <p:nvGrpSpPr>
              <p:cNvPr id="6" name="Group 5">
                <a:extLst>
                  <a:ext uri="{FF2B5EF4-FFF2-40B4-BE49-F238E27FC236}">
                    <a16:creationId xmlns:a16="http://schemas.microsoft.com/office/drawing/2014/main" id="{C935F86B-FC65-16C1-FE05-C322D7282354}"/>
                  </a:ext>
                </a:extLst>
              </p:cNvPr>
              <p:cNvGrpSpPr/>
              <p:nvPr/>
            </p:nvGrpSpPr>
            <p:grpSpPr>
              <a:xfrm>
                <a:off x="519476" y="3388784"/>
                <a:ext cx="1386919" cy="1535027"/>
                <a:chOff x="5410449" y="1857029"/>
                <a:chExt cx="1386919" cy="1535027"/>
              </a:xfrm>
            </p:grpSpPr>
            <p:sp>
              <p:nvSpPr>
                <p:cNvPr id="40" name="TextBox 39">
                  <a:extLst>
                    <a:ext uri="{FF2B5EF4-FFF2-40B4-BE49-F238E27FC236}">
                      <a16:creationId xmlns:a16="http://schemas.microsoft.com/office/drawing/2014/main" id="{C215D8B0-D5BC-4E90-9E22-D75C792ECA8D}"/>
                    </a:ext>
                  </a:extLst>
                </p:cNvPr>
                <p:cNvSpPr txBox="1"/>
                <p:nvPr/>
              </p:nvSpPr>
              <p:spPr>
                <a:xfrm>
                  <a:off x="5410449" y="2976558"/>
                  <a:ext cx="1386919" cy="415498"/>
                </a:xfrm>
                <a:prstGeom prst="rect">
                  <a:avLst/>
                </a:prstGeom>
                <a:noFill/>
              </p:spPr>
              <p:txBody>
                <a:bodyPr wrap="none" rtlCol="0">
                  <a:spAutoFit/>
                </a:bodyPr>
                <a:lstStyle/>
                <a:p>
                  <a:pPr algn="ctr"/>
                  <a:r>
                    <a:rPr lang="en-US" sz="1050" dirty="0"/>
                    <a:t>Gail Kaiser</a:t>
                  </a:r>
                </a:p>
                <a:p>
                  <a:pPr algn="ctr"/>
                  <a:r>
                    <a:rPr lang="en-US" sz="1050" dirty="0"/>
                    <a:t>Columbia University</a:t>
                  </a:r>
                </a:p>
              </p:txBody>
            </p:sp>
            <p:pic>
              <p:nvPicPr>
                <p:cNvPr id="4" name="Picture 2" descr="Gail Kaiser | Columbia University Department of Systems Biology">
                  <a:extLst>
                    <a:ext uri="{FF2B5EF4-FFF2-40B4-BE49-F238E27FC236}">
                      <a16:creationId xmlns:a16="http://schemas.microsoft.com/office/drawing/2014/main" id="{8EF76886-1119-6CC0-BB08-9DA7091149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6735"/>
                <a:stretch/>
              </p:blipFill>
              <p:spPr bwMode="auto">
                <a:xfrm>
                  <a:off x="5586549" y="1857029"/>
                  <a:ext cx="1034710" cy="11386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B4E99981-231F-48D2-B777-E19EA408E9ED}"/>
                  </a:ext>
                </a:extLst>
              </p:cNvPr>
              <p:cNvGrpSpPr/>
              <p:nvPr/>
            </p:nvGrpSpPr>
            <p:grpSpPr>
              <a:xfrm>
                <a:off x="2295919" y="3382869"/>
                <a:ext cx="1145233" cy="1560831"/>
                <a:chOff x="4050514" y="4692093"/>
                <a:chExt cx="1526977" cy="2081108"/>
              </a:xfrm>
            </p:grpSpPr>
            <p:pic>
              <p:nvPicPr>
                <p:cNvPr id="1038" name="Picture 14" descr="rahlk (Rahul Krishna) · GitHub">
                  <a:extLst>
                    <a:ext uri="{FF2B5EF4-FFF2-40B4-BE49-F238E27FC236}">
                      <a16:creationId xmlns:a16="http://schemas.microsoft.com/office/drawing/2014/main" id="{FD8D8520-3655-4F48-B875-4B5068CF8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0514" y="4692093"/>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7C73CD-6B9E-4A24-8FD7-F9C7AD1D32B0}"/>
                    </a:ext>
                  </a:extLst>
                </p:cNvPr>
                <p:cNvSpPr txBox="1"/>
                <p:nvPr/>
              </p:nvSpPr>
              <p:spPr>
                <a:xfrm>
                  <a:off x="4076407" y="6219204"/>
                  <a:ext cx="1475190" cy="553997"/>
                </a:xfrm>
                <a:prstGeom prst="rect">
                  <a:avLst/>
                </a:prstGeom>
                <a:noFill/>
              </p:spPr>
              <p:txBody>
                <a:bodyPr wrap="none" rtlCol="0">
                  <a:spAutoFit/>
                </a:bodyPr>
                <a:lstStyle/>
                <a:p>
                  <a:pPr algn="ctr"/>
                  <a:r>
                    <a:rPr lang="en-US" sz="1050" dirty="0"/>
                    <a:t>Rahul Krishna</a:t>
                  </a:r>
                </a:p>
                <a:p>
                  <a:pPr algn="ctr"/>
                  <a:r>
                    <a:rPr lang="en-US" sz="1050" dirty="0"/>
                    <a:t>Columbia / IBM</a:t>
                  </a:r>
                </a:p>
              </p:txBody>
            </p:sp>
          </p:grpSp>
          <p:grpSp>
            <p:nvGrpSpPr>
              <p:cNvPr id="19" name="Group 18">
                <a:extLst>
                  <a:ext uri="{FF2B5EF4-FFF2-40B4-BE49-F238E27FC236}">
                    <a16:creationId xmlns:a16="http://schemas.microsoft.com/office/drawing/2014/main" id="{6D008AEB-AA31-4215-BEC9-26E76CA1CC3D}"/>
                  </a:ext>
                </a:extLst>
              </p:cNvPr>
              <p:cNvGrpSpPr/>
              <p:nvPr/>
            </p:nvGrpSpPr>
            <p:grpSpPr>
              <a:xfrm>
                <a:off x="3964903" y="3391827"/>
                <a:ext cx="1073189" cy="1559646"/>
                <a:chOff x="6610886" y="4692093"/>
                <a:chExt cx="1430919" cy="2079528"/>
              </a:xfrm>
            </p:grpSpPr>
            <p:pic>
              <p:nvPicPr>
                <p:cNvPr id="1036" name="Picture 12" descr="No photo description available.">
                  <a:extLst>
                    <a:ext uri="{FF2B5EF4-FFF2-40B4-BE49-F238E27FC236}">
                      <a16:creationId xmlns:a16="http://schemas.microsoft.com/office/drawing/2014/main" id="{44FF91FB-EB02-405E-A8C5-0E550F8199B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5684" t="13957" r="31153" b="32960"/>
                <a:stretch/>
              </p:blipFill>
              <p:spPr bwMode="auto">
                <a:xfrm>
                  <a:off x="6610886" y="4692093"/>
                  <a:ext cx="14309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1AE70D1-0759-4256-8DFF-DE38E982941C}"/>
                    </a:ext>
                  </a:extLst>
                </p:cNvPr>
                <p:cNvSpPr txBox="1"/>
                <p:nvPr/>
              </p:nvSpPr>
              <p:spPr>
                <a:xfrm>
                  <a:off x="6695466" y="6217624"/>
                  <a:ext cx="1276418" cy="553997"/>
                </a:xfrm>
                <a:prstGeom prst="rect">
                  <a:avLst/>
                </a:prstGeom>
                <a:noFill/>
              </p:spPr>
              <p:txBody>
                <a:bodyPr wrap="none" rtlCol="0">
                  <a:spAutoFit/>
                </a:bodyPr>
                <a:lstStyle/>
                <a:p>
                  <a:pPr algn="ctr"/>
                  <a:r>
                    <a:rPr lang="en-US" sz="1050" dirty="0" err="1"/>
                    <a:t>Toufiq</a:t>
                  </a:r>
                  <a:r>
                    <a:rPr lang="en-US" sz="1050" dirty="0"/>
                    <a:t> Parag</a:t>
                  </a:r>
                </a:p>
                <a:p>
                  <a:pPr algn="ctr"/>
                  <a:r>
                    <a:rPr lang="en-US" sz="1050" dirty="0"/>
                    <a:t>UC Davis</a:t>
                  </a:r>
                </a:p>
              </p:txBody>
            </p:sp>
          </p:grpSp>
          <p:grpSp>
            <p:nvGrpSpPr>
              <p:cNvPr id="17" name="Group 16">
                <a:extLst>
                  <a:ext uri="{FF2B5EF4-FFF2-40B4-BE49-F238E27FC236}">
                    <a16:creationId xmlns:a16="http://schemas.microsoft.com/office/drawing/2014/main" id="{6CBBC29D-6369-40C6-B6DA-44A7DAE9B649}"/>
                  </a:ext>
                </a:extLst>
              </p:cNvPr>
              <p:cNvGrpSpPr/>
              <p:nvPr/>
            </p:nvGrpSpPr>
            <p:grpSpPr>
              <a:xfrm>
                <a:off x="5583821" y="3388784"/>
                <a:ext cx="1145233" cy="1560731"/>
                <a:chOff x="9199584" y="4690646"/>
                <a:chExt cx="1526977" cy="2080975"/>
              </a:xfrm>
            </p:grpSpPr>
            <p:pic>
              <p:nvPicPr>
                <p:cNvPr id="1032" name="Picture 8" descr="rizwan09 (Md Rizwan Parvez) · GitHub">
                  <a:extLst>
                    <a:ext uri="{FF2B5EF4-FFF2-40B4-BE49-F238E27FC236}">
                      <a16:creationId xmlns:a16="http://schemas.microsoft.com/office/drawing/2014/main" id="{AE8629E3-B14B-483B-B1A3-7F938E924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99584" y="4690646"/>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88FE450-53DD-489B-AE60-02575ABA97B7}"/>
                    </a:ext>
                  </a:extLst>
                </p:cNvPr>
                <p:cNvSpPr txBox="1"/>
                <p:nvPr/>
              </p:nvSpPr>
              <p:spPr>
                <a:xfrm>
                  <a:off x="9260415" y="6217624"/>
                  <a:ext cx="1447405" cy="553997"/>
                </a:xfrm>
                <a:prstGeom prst="rect">
                  <a:avLst/>
                </a:prstGeom>
                <a:noFill/>
              </p:spPr>
              <p:txBody>
                <a:bodyPr wrap="none" rtlCol="0">
                  <a:spAutoFit/>
                </a:bodyPr>
                <a:lstStyle/>
                <a:p>
                  <a:pPr algn="ctr"/>
                  <a:r>
                    <a:rPr lang="en-US" sz="1050" dirty="0"/>
                    <a:t>Rizwan Parvez</a:t>
                  </a:r>
                </a:p>
                <a:p>
                  <a:pPr algn="ctr"/>
                  <a:r>
                    <a:rPr lang="en-US" sz="1050" dirty="0"/>
                    <a:t>UCLA</a:t>
                  </a:r>
                </a:p>
              </p:txBody>
            </p:sp>
          </p:grpSp>
          <p:grpSp>
            <p:nvGrpSpPr>
              <p:cNvPr id="27" name="Group 26">
                <a:extLst>
                  <a:ext uri="{FF2B5EF4-FFF2-40B4-BE49-F238E27FC236}">
                    <a16:creationId xmlns:a16="http://schemas.microsoft.com/office/drawing/2014/main" id="{5F5A7D38-7273-23CF-BBB2-C8A502FA2DC3}"/>
                  </a:ext>
                </a:extLst>
              </p:cNvPr>
              <p:cNvGrpSpPr/>
              <p:nvPr/>
            </p:nvGrpSpPr>
            <p:grpSpPr>
              <a:xfrm>
                <a:off x="7255078" y="3382096"/>
                <a:ext cx="1258678" cy="1527095"/>
                <a:chOff x="2244943" y="3377900"/>
                <a:chExt cx="1258678" cy="1527095"/>
              </a:xfrm>
            </p:grpSpPr>
            <p:sp>
              <p:nvSpPr>
                <p:cNvPr id="34" name="TextBox 33">
                  <a:extLst>
                    <a:ext uri="{FF2B5EF4-FFF2-40B4-BE49-F238E27FC236}">
                      <a16:creationId xmlns:a16="http://schemas.microsoft.com/office/drawing/2014/main" id="{71CCFE2B-1125-4EEB-8B84-1756435850DB}"/>
                    </a:ext>
                  </a:extLst>
                </p:cNvPr>
                <p:cNvSpPr txBox="1"/>
                <p:nvPr/>
              </p:nvSpPr>
              <p:spPr>
                <a:xfrm>
                  <a:off x="2244943" y="4489497"/>
                  <a:ext cx="1258678" cy="415498"/>
                </a:xfrm>
                <a:prstGeom prst="rect">
                  <a:avLst/>
                </a:prstGeom>
                <a:noFill/>
              </p:spPr>
              <p:txBody>
                <a:bodyPr wrap="none" rtlCol="0">
                  <a:spAutoFit/>
                </a:bodyPr>
                <a:lstStyle/>
                <a:p>
                  <a:pPr algn="ctr"/>
                  <a:r>
                    <a:rPr lang="en-US" sz="1050" dirty="0" err="1"/>
                    <a:t>Masudur</a:t>
                  </a:r>
                  <a:r>
                    <a:rPr lang="en-US" sz="1050" dirty="0"/>
                    <a:t> Rahman</a:t>
                  </a:r>
                </a:p>
                <a:p>
                  <a:pPr algn="ctr"/>
                  <a:r>
                    <a:rPr lang="en-US" sz="1050" dirty="0" err="1"/>
                    <a:t>Uva</a:t>
                  </a:r>
                  <a:r>
                    <a:rPr lang="en-US" sz="1050" dirty="0"/>
                    <a:t>/Purdue</a:t>
                  </a:r>
                </a:p>
              </p:txBody>
            </p:sp>
            <p:pic>
              <p:nvPicPr>
                <p:cNvPr id="9" name="Picture 4" descr="Md Masudur RAHMAN | PhD Student | Ph.D. Student in Computer Science | Purdue  University, IN | Purdue | Department of Computer Science">
                  <a:extLst>
                    <a:ext uri="{FF2B5EF4-FFF2-40B4-BE49-F238E27FC236}">
                      <a16:creationId xmlns:a16="http://schemas.microsoft.com/office/drawing/2014/main" id="{944A5059-B25F-E037-7606-1F86BF3BCC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0237" y="3377900"/>
                  <a:ext cx="1143530" cy="1143530"/>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1104159061"/>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78</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4154984"/>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   Meng, Na, Miryung Kim, and Kathryn S. McKinley. "Systematic editing: generating program transformations from an example." ACM SIGPLAN Notices 46.6 (2011): 329-342.</a:t>
            </a:r>
          </a:p>
          <a:p>
            <a:pPr algn="just"/>
            <a:r>
              <a:rPr lang="en-US" sz="1200" dirty="0">
                <a:latin typeface="Times New Roman" panose="02020603050405020304" pitchFamily="18" charset="0"/>
                <a:cs typeface="Times New Roman" panose="02020603050405020304" pitchFamily="18" charset="0"/>
              </a:rPr>
              <a:t>[2]   Meng, Na, Miryung Kim, and Kathryn S. McKinley. "LASE: locating and applying systematic edits by learning from examples." 2013 35th International Conference on Software Engineering (ICSE). IEEE, 2013.</a:t>
            </a:r>
          </a:p>
          <a:p>
            <a:pPr algn="just"/>
            <a:r>
              <a:rPr lang="en-US" sz="1200" dirty="0">
                <a:latin typeface="Times New Roman" panose="02020603050405020304" pitchFamily="18" charset="0"/>
                <a:cs typeface="Times New Roman" panose="02020603050405020304" pitchFamily="18" charset="0"/>
              </a:rPr>
              <a:t>[3]   Ray, Baishakhi, et al. "The uniqueness of changes: Characteristics and applications." 2015 IEEE/ACM 12th Working Conference on Mining Software Repositories. IEEE, 2015.</a:t>
            </a:r>
          </a:p>
          <a:p>
            <a:pPr algn="just"/>
            <a:r>
              <a:rPr lang="en-US" sz="1200" dirty="0">
                <a:latin typeface="Times New Roman" panose="02020603050405020304" pitchFamily="18" charset="0"/>
                <a:cs typeface="Times New Roman" panose="02020603050405020304" pitchFamily="18" charset="0"/>
              </a:rPr>
              <a:t>[4]   Rolim, Reudismam, et al. "Learning syntactic program transformations from examples." 2017 IEEE/ACM 39th International Conference on Software Engineering (ICSE). IEEE, 2017.</a:t>
            </a:r>
          </a:p>
          <a:p>
            <a:pPr algn="just"/>
            <a:r>
              <a:rPr lang="en-US" sz="1200" dirty="0">
                <a:latin typeface="Times New Roman" panose="02020603050405020304" pitchFamily="18" charset="0"/>
                <a:cs typeface="Times New Roman" panose="02020603050405020304" pitchFamily="18" charset="0"/>
              </a:rPr>
              <a:t>[5]   Dinella, Elizabeth, et al. "Hoppity: Learning graph transformations to detect and fix bugs in programs." International Conference on Learning Representations (ICLR). 2020.</a:t>
            </a:r>
          </a:p>
          <a:p>
            <a:pPr algn="just"/>
            <a:r>
              <a:rPr lang="en-US" sz="1200" dirty="0">
                <a:latin typeface="Times New Roman" panose="02020603050405020304" pitchFamily="18" charset="0"/>
                <a:cs typeface="Times New Roman" panose="02020603050405020304" pitchFamily="18" charset="0"/>
              </a:rPr>
              <a:t>[6]   Tufano, Michele, et al. "An empirical investigation into learning bug-fixing patches in the wild via neural machine translation." Proceedings of the 33rd ACM/IEEE International Conference on Automated Software Engineering. 2018.</a:t>
            </a:r>
          </a:p>
          <a:p>
            <a:pPr algn="just"/>
            <a:r>
              <a:rPr lang="en-US" sz="1200" dirty="0">
                <a:latin typeface="Times New Roman" panose="02020603050405020304" pitchFamily="18" charset="0"/>
                <a:cs typeface="Times New Roman" panose="02020603050405020304" pitchFamily="18" charset="0"/>
              </a:rPr>
              <a:t>[7]   Tufano, Michele, et al. "On learning meaningful code changes via neural machine translation." 2019 IEEE/ACM 41st International Conference on Software Engineering (ICSE). IEEE, 2019.</a:t>
            </a:r>
          </a:p>
          <a:p>
            <a:pPr algn="just"/>
            <a:r>
              <a:rPr lang="en-US" sz="1200" dirty="0">
                <a:latin typeface="Times New Roman" panose="02020603050405020304" pitchFamily="18" charset="0"/>
                <a:cs typeface="Times New Roman" panose="02020603050405020304" pitchFamily="18" charset="0"/>
              </a:rPr>
              <a:t>[8]   Tufano, Michele, et al. "An empirical study on learning bug-fixing patches in the wild via neural machine translation." ACM Transactions on Software Engineering and Methodology (TOSEM) 28.4 (2019): 1-29.</a:t>
            </a:r>
          </a:p>
          <a:p>
            <a:pPr algn="just"/>
            <a:r>
              <a:rPr lang="en-US" sz="1200" dirty="0">
                <a:latin typeface="Times New Roman" panose="02020603050405020304" pitchFamily="18" charset="0"/>
                <a:cs typeface="Times New Roman" panose="02020603050405020304" pitchFamily="18" charset="0"/>
              </a:rPr>
              <a:t>[9]   Chen, Zimin, et al. "Sequencer: Sequence-to-sequence learning for end-to-end program repair." IEEE Transactions on Software Engineering 47.9 (2019): 1943-1959.</a:t>
            </a:r>
          </a:p>
          <a:p>
            <a:pPr algn="just"/>
            <a:r>
              <a:rPr lang="en-US" sz="1200" dirty="0">
                <a:latin typeface="Times New Roman" panose="02020603050405020304" pitchFamily="18" charset="0"/>
                <a:cs typeface="Times New Roman" panose="02020603050405020304" pitchFamily="18" charset="0"/>
              </a:rPr>
              <a:t>[10]  Tufano, Rosalia, et al. "Towards automating code review activities." 2021 IEEE/ACM 43rd International Conference on Software Engineering (ICSE). IEEE, 2021.</a:t>
            </a:r>
          </a:p>
          <a:p>
            <a:pPr algn="just"/>
            <a:r>
              <a:rPr lang="en-US" sz="1200" dirty="0">
                <a:latin typeface="Times New Roman" panose="02020603050405020304" pitchFamily="18" charset="0"/>
                <a:cs typeface="Times New Roman" panose="02020603050405020304" pitchFamily="18" charset="0"/>
              </a:rPr>
              <a:t>[11]  Feng, Zhangyin, et al. "CodeBERT: A Pre-Trained Model for Programming and Natural Languages." Findings of the Association for Computational Linguistics: EMNLP 2020. 2020.</a:t>
            </a:r>
          </a:p>
        </p:txBody>
      </p:sp>
    </p:spTree>
    <p:extLst>
      <p:ext uri="{BB962C8B-B14F-4D97-AF65-F5344CB8AC3E}">
        <p14:creationId xmlns:p14="http://schemas.microsoft.com/office/powerpoint/2010/main" val="3135542320"/>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79</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4154984"/>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[12]   Lutellier, Thibaud, et al. "Coconut: combining context-aware neural translation models using ensemble for program repair." Proceedings of the 29th ACM SIGSOFT international symposium on software testing and analysis. 2020.</a:t>
            </a:r>
          </a:p>
          <a:p>
            <a:pPr algn="just"/>
            <a:r>
              <a:rPr lang="en-US" sz="1200" dirty="0">
                <a:latin typeface="Times New Roman" panose="02020603050405020304" pitchFamily="18" charset="0"/>
                <a:cs typeface="Times New Roman" panose="02020603050405020304" pitchFamily="18" charset="0"/>
              </a:rPr>
              <a:t>[13]   Allamanis, Miltiadis, Marc Brockschmidt, and Mahmoud Khademi. "Learning to Represent Programs with Graphs."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[14]   Yin, Pengcheng, et al. "Learning to Represent Edits."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[15]   Zhou, Yaqin, et al. "Devign: Effective vulnerability identification by learning comprehensive program semantics via graph neural networks." Advances in neural information processing systems 32 (2019).</a:t>
            </a:r>
          </a:p>
          <a:p>
            <a:pPr algn="just"/>
            <a:r>
              <a:rPr lang="en-US" sz="1200" dirty="0">
                <a:latin typeface="Times New Roman" panose="02020603050405020304" pitchFamily="18" charset="0"/>
                <a:cs typeface="Times New Roman" panose="02020603050405020304" pitchFamily="18" charset="0"/>
              </a:rPr>
              <a:t>[16]   Guo, Daya, et al. "GraphCodeBERT: Pre-training Code Representations with Data Flow." International Conference on Learning Representations. 2020.</a:t>
            </a:r>
          </a:p>
          <a:p>
            <a:pPr algn="just"/>
            <a:r>
              <a:rPr lang="en-US" sz="1200" dirty="0">
                <a:latin typeface="Times New Roman" panose="02020603050405020304" pitchFamily="18" charset="0"/>
                <a:cs typeface="Times New Roman" panose="02020603050405020304" pitchFamily="18" charset="0"/>
              </a:rPr>
              <a:t>[17]   Chen, Mark, et al. "Evaluating Large Language Models Trained on Code." (2021).</a:t>
            </a:r>
          </a:p>
          <a:p>
            <a:pPr algn="just"/>
            <a:r>
              <a:rPr lang="en-US" sz="1200" dirty="0">
                <a:latin typeface="Times New Roman" panose="02020603050405020304" pitchFamily="18" charset="0"/>
                <a:cs typeface="Times New Roman" panose="02020603050405020304" pitchFamily="18" charset="0"/>
              </a:rPr>
              <a:t>[18]   Wang, Yue, et al. "CodeT5: Identifier-aware Unified Pre-trained Encoder-Decoder Models for Code Understanding and Generation." Proceedings of the 2021 Conference on Empirical Methods in Natural Language Processing. 2021.</a:t>
            </a:r>
          </a:p>
          <a:p>
            <a:pPr algn="just"/>
            <a:r>
              <a:rPr lang="en-US" sz="1200" dirty="0">
                <a:latin typeface="Times New Roman" panose="02020603050405020304" pitchFamily="18" charset="0"/>
                <a:cs typeface="Times New Roman" panose="02020603050405020304" pitchFamily="18" charset="0"/>
              </a:rPr>
              <a:t>[19]   Casalnuovo, Casey, et al. "A theory of dual channel constraints." 2020 IEEE/ACM 42nd International Conference on Software Engineering: New Ideas and Emerging Results (ICSE-NIER). IEEE, 2020.</a:t>
            </a:r>
          </a:p>
          <a:p>
            <a:pPr algn="just"/>
            <a:r>
              <a:rPr lang="en-US" sz="1200" dirty="0">
                <a:latin typeface="Times New Roman" panose="02020603050405020304" pitchFamily="18" charset="0"/>
                <a:cs typeface="Times New Roman" panose="02020603050405020304" pitchFamily="18" charset="0"/>
              </a:rPr>
              <a:t>[20]   Karampatsis, Rafael-Michael, et al. "Big code!= big vocabulary: Open-vocabulary models for source code." 2020 IEEE/ACM 42nd International Conference on Software Engineering (ICSE). IEEE, 2020.</a:t>
            </a:r>
          </a:p>
          <a:p>
            <a:pPr algn="just"/>
            <a:r>
              <a:rPr lang="en-US" sz="1200" dirty="0">
                <a:latin typeface="Times New Roman" panose="02020603050405020304" pitchFamily="18" charset="0"/>
                <a:cs typeface="Times New Roman" panose="02020603050405020304" pitchFamily="18" charset="0"/>
              </a:rPr>
              <a:t>[21]   Gopstein, Dan, et al. "Thinking aloud about confusing code: A qualitative investigation of program comprehension and atoms of confusion." Proceedings of the 28th ACM Joint Meeting on European Software Engineering Conference and Symposium on the Foundations of Software Engineering. 2020.</a:t>
            </a:r>
          </a:p>
          <a:p>
            <a:pPr algn="just"/>
            <a:r>
              <a:rPr lang="en-US" sz="1200" dirty="0">
                <a:latin typeface="Times New Roman" panose="02020603050405020304" pitchFamily="18" charset="0"/>
                <a:cs typeface="Times New Roman" panose="02020603050405020304" pitchFamily="18" charset="0"/>
              </a:rPr>
              <a:t>[22] </a:t>
            </a:r>
            <a:r>
              <a:rPr lang="en-US" sz="1200" dirty="0" err="1">
                <a:latin typeface="Times New Roman" panose="02020603050405020304" pitchFamily="18" charset="0"/>
                <a:cs typeface="Times New Roman" panose="02020603050405020304" pitchFamily="18" charset="0"/>
              </a:rPr>
              <a:t>Saha</a:t>
            </a:r>
            <a:r>
              <a:rPr lang="en-US" sz="1200" dirty="0">
                <a:latin typeface="Times New Roman" panose="02020603050405020304" pitchFamily="18" charset="0"/>
                <a:cs typeface="Times New Roman" panose="02020603050405020304" pitchFamily="18" charset="0"/>
              </a:rPr>
              <a:t>, Ripon K., et al. "Elixir: Effective object-oriented program repair." 2017 32nd IEEE/ACM International Conference on Automated Software Engineering (ASE). IEEE, 2017.</a:t>
            </a:r>
          </a:p>
          <a:p>
            <a:pPr algn="just"/>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87870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Automated Code Editing - Existing works.</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66" name="Google Shape;16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grpSp>
        <p:nvGrpSpPr>
          <p:cNvPr id="167" name="Google Shape;167;p21"/>
          <p:cNvGrpSpPr/>
          <p:nvPr/>
        </p:nvGrpSpPr>
        <p:grpSpPr>
          <a:xfrm>
            <a:off x="608245" y="3365734"/>
            <a:ext cx="2706273" cy="857040"/>
            <a:chOff x="449250" y="3358372"/>
            <a:chExt cx="3017700" cy="731700"/>
          </a:xfrm>
        </p:grpSpPr>
        <p:sp>
          <p:nvSpPr>
            <p:cNvPr id="168" name="Google Shape;168;p21"/>
            <p:cNvSpPr/>
            <p:nvPr/>
          </p:nvSpPr>
          <p:spPr>
            <a:xfrm>
              <a:off x="449250" y="3358372"/>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txBox="1"/>
            <p:nvPr/>
          </p:nvSpPr>
          <p:spPr>
            <a:xfrm>
              <a:off x="540159" y="3402325"/>
              <a:ext cx="2901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944A1"/>
                  </a:solidFill>
                  <a:latin typeface="Georgia"/>
                  <a:ea typeface="Georgia"/>
                  <a:cs typeface="Georgia"/>
                  <a:sym typeface="Georgia"/>
                </a:rPr>
                <a:t>Encoder-Decoder </a:t>
              </a:r>
              <a:endParaRPr sz="2300">
                <a:solidFill>
                  <a:srgbClr val="0944A1"/>
                </a:solidFill>
                <a:latin typeface="Georgia"/>
                <a:ea typeface="Georgia"/>
                <a:cs typeface="Georgia"/>
                <a:sym typeface="Georgia"/>
              </a:endParaRPr>
            </a:p>
          </p:txBody>
        </p:sp>
      </p:grpSp>
      <p:grpSp>
        <p:nvGrpSpPr>
          <p:cNvPr id="170" name="Google Shape;170;p21"/>
          <p:cNvGrpSpPr/>
          <p:nvPr/>
        </p:nvGrpSpPr>
        <p:grpSpPr>
          <a:xfrm>
            <a:off x="3363840" y="3358426"/>
            <a:ext cx="5315795" cy="857052"/>
            <a:chOff x="3516173" y="3352139"/>
            <a:chExt cx="5221802" cy="731710"/>
          </a:xfrm>
        </p:grpSpPr>
        <p:sp>
          <p:nvSpPr>
            <p:cNvPr id="171" name="Google Shape;171;p21"/>
            <p:cNvSpPr/>
            <p:nvPr/>
          </p:nvSpPr>
          <p:spPr>
            <a:xfrm>
              <a:off x="3516173" y="3352139"/>
              <a:ext cx="5221800" cy="731700"/>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300">
                <a:latin typeface="Georgia"/>
                <a:ea typeface="Georgia"/>
                <a:cs typeface="Georgia"/>
                <a:sym typeface="Georgia"/>
              </a:endParaRPr>
            </a:p>
          </p:txBody>
        </p:sp>
        <p:sp>
          <p:nvSpPr>
            <p:cNvPr id="172" name="Google Shape;172;p21"/>
            <p:cNvSpPr txBox="1"/>
            <p:nvPr/>
          </p:nvSpPr>
          <p:spPr>
            <a:xfrm>
              <a:off x="3516175" y="3352150"/>
              <a:ext cx="52218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ASE’18 [6], ICSE’19 [7], TOSEM’19 [8]. </a:t>
              </a:r>
              <a:br>
                <a:rPr lang="en" sz="1200" dirty="0">
                  <a:solidFill>
                    <a:srgbClr val="FFFFFF"/>
                  </a:solidFill>
                  <a:latin typeface="Georgia"/>
                  <a:ea typeface="Georgia"/>
                  <a:cs typeface="Georgia"/>
                  <a:sym typeface="Georgia"/>
                </a:rPr>
              </a:br>
              <a:r>
                <a:rPr lang="en" sz="1200" dirty="0">
                  <a:solidFill>
                    <a:srgbClr val="FFFFFF"/>
                  </a:solidFill>
                  <a:latin typeface="Georgia"/>
                  <a:ea typeface="Georgia"/>
                  <a:cs typeface="Georgia"/>
                  <a:sym typeface="Georgia"/>
                </a:rPr>
                <a:t>            - Abstract tokenization.</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Chen et. al. - TSE’19 - Copy Attention-based models [9].</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ICSE’21. - Multi-Encoder models[10]. </a:t>
              </a:r>
              <a:endParaRPr sz="1200" dirty="0">
                <a:solidFill>
                  <a:srgbClr val="FFFFFF"/>
                </a:solidFill>
                <a:latin typeface="Georgia"/>
                <a:ea typeface="Georgia"/>
                <a:cs typeface="Georgia"/>
                <a:sym typeface="Georgia"/>
              </a:endParaRPr>
            </a:p>
          </p:txBody>
        </p:sp>
      </p:grpSp>
      <p:grpSp>
        <p:nvGrpSpPr>
          <p:cNvPr id="173" name="Google Shape;173;p21"/>
          <p:cNvGrpSpPr/>
          <p:nvPr/>
        </p:nvGrpSpPr>
        <p:grpSpPr>
          <a:xfrm>
            <a:off x="608242" y="2252267"/>
            <a:ext cx="2706273" cy="857040"/>
            <a:chOff x="449250" y="2407750"/>
            <a:chExt cx="3017700" cy="731700"/>
          </a:xfrm>
        </p:grpSpPr>
        <p:sp>
          <p:nvSpPr>
            <p:cNvPr id="174" name="Google Shape;174;p21"/>
            <p:cNvSpPr/>
            <p:nvPr/>
          </p:nvSpPr>
          <p:spPr>
            <a:xfrm>
              <a:off x="449250" y="2407750"/>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txBox="1"/>
            <p:nvPr/>
          </p:nvSpPr>
          <p:spPr>
            <a:xfrm>
              <a:off x="453175" y="2457900"/>
              <a:ext cx="2988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C58D3"/>
                  </a:solidFill>
                  <a:latin typeface="Georgia"/>
                  <a:ea typeface="Georgia"/>
                  <a:cs typeface="Georgia"/>
                  <a:sym typeface="Georgia"/>
                </a:rPr>
                <a:t>Mutation Learning</a:t>
              </a:r>
              <a:endParaRPr sz="2300">
                <a:solidFill>
                  <a:srgbClr val="0C58D3"/>
                </a:solidFill>
                <a:latin typeface="Georgia"/>
                <a:ea typeface="Georgia"/>
                <a:cs typeface="Georgia"/>
                <a:sym typeface="Georgia"/>
              </a:endParaRPr>
            </a:p>
          </p:txBody>
        </p:sp>
      </p:grpSp>
      <p:grpSp>
        <p:nvGrpSpPr>
          <p:cNvPr id="176" name="Google Shape;176;p21"/>
          <p:cNvGrpSpPr/>
          <p:nvPr/>
        </p:nvGrpSpPr>
        <p:grpSpPr>
          <a:xfrm>
            <a:off x="3363920" y="2252201"/>
            <a:ext cx="5315817" cy="857106"/>
            <a:chOff x="3516175" y="2407700"/>
            <a:chExt cx="4860398" cy="731756"/>
          </a:xfrm>
        </p:grpSpPr>
        <p:sp>
          <p:nvSpPr>
            <p:cNvPr id="177" name="Google Shape;177;p21"/>
            <p:cNvSpPr/>
            <p:nvPr/>
          </p:nvSpPr>
          <p:spPr>
            <a:xfrm>
              <a:off x="3516175" y="2407700"/>
              <a:ext cx="4860300" cy="731700"/>
            </a:xfrm>
            <a:prstGeom prst="rect">
              <a:avLst/>
            </a:prstGeom>
            <a:solidFill>
              <a:srgbClr val="0C58D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78" name="Google Shape;178;p21"/>
            <p:cNvSpPr txBox="1"/>
            <p:nvPr/>
          </p:nvSpPr>
          <p:spPr>
            <a:xfrm>
              <a:off x="3516272" y="2407756"/>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Rolim et. al. - ICSE’17 - Designed a DSL for representing Edits [4]. </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Dinella et.al. - ICLR’20 - Neural Turing Machine [5].</a:t>
              </a:r>
              <a:endParaRPr sz="1200" dirty="0">
                <a:solidFill>
                  <a:srgbClr val="FFFFFF"/>
                </a:solidFill>
                <a:latin typeface="Georgia"/>
                <a:ea typeface="Georgia"/>
                <a:cs typeface="Georgia"/>
                <a:sym typeface="Georgia"/>
              </a:endParaRPr>
            </a:p>
          </p:txBody>
        </p:sp>
      </p:grpSp>
      <p:sp>
        <p:nvSpPr>
          <p:cNvPr id="179" name="Google Shape;179;p21"/>
          <p:cNvSpPr txBox="1"/>
          <p:nvPr/>
        </p:nvSpPr>
        <p:spPr>
          <a:xfrm>
            <a:off x="387900" y="1290200"/>
            <a:ext cx="2901300" cy="73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D5DDF"/>
                </a:solidFill>
                <a:latin typeface="Georgia"/>
                <a:ea typeface="Georgia"/>
                <a:cs typeface="Georgia"/>
                <a:sym typeface="Georgia"/>
              </a:rPr>
              <a:t>Template-based</a:t>
            </a:r>
            <a:endParaRPr sz="2300">
              <a:solidFill>
                <a:srgbClr val="0D5DDF"/>
              </a:solidFill>
              <a:latin typeface="Georgia"/>
              <a:ea typeface="Georgia"/>
              <a:cs typeface="Georgia"/>
              <a:sym typeface="Georgia"/>
            </a:endParaRPr>
          </a:p>
        </p:txBody>
      </p:sp>
      <p:grpSp>
        <p:nvGrpSpPr>
          <p:cNvPr id="180" name="Google Shape;180;p21"/>
          <p:cNvGrpSpPr/>
          <p:nvPr/>
        </p:nvGrpSpPr>
        <p:grpSpPr>
          <a:xfrm>
            <a:off x="3363865" y="1231419"/>
            <a:ext cx="5315710" cy="857041"/>
            <a:chOff x="3516175" y="1536200"/>
            <a:chExt cx="4860300" cy="731701"/>
          </a:xfrm>
        </p:grpSpPr>
        <p:sp>
          <p:nvSpPr>
            <p:cNvPr id="181" name="Google Shape;181;p21"/>
            <p:cNvSpPr/>
            <p:nvPr/>
          </p:nvSpPr>
          <p:spPr>
            <a:xfrm>
              <a:off x="3516175" y="1536200"/>
              <a:ext cx="48603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82" name="Google Shape;182;p21"/>
            <p:cNvSpPr txBox="1"/>
            <p:nvPr/>
          </p:nvSpPr>
          <p:spPr>
            <a:xfrm>
              <a:off x="3516175" y="1536201"/>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Modern IDE (Eclipse, IntelliJ IDEA) - Refactoring, Boilerplate Code.</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Meng et.al. - PLDI’11 - Infer edit template with graph matching [1].</a:t>
              </a:r>
              <a:endParaRPr sz="1200" dirty="0">
                <a:solidFill>
                  <a:srgbClr val="FFFFFF"/>
                </a:solidFill>
                <a:latin typeface="Georgia"/>
                <a:ea typeface="Georgia"/>
                <a:cs typeface="Georgia"/>
                <a:sym typeface="Georgia"/>
              </a:endParaRPr>
            </a:p>
          </p:txBody>
        </p:sp>
      </p:grpSp>
      <p:pic>
        <p:nvPicPr>
          <p:cNvPr id="20" name="Picture 2">
            <a:extLst>
              <a:ext uri="{FF2B5EF4-FFF2-40B4-BE49-F238E27FC236}">
                <a16:creationId xmlns:a16="http://schemas.microsoft.com/office/drawing/2014/main" id="{ECE05626-83CE-B98E-422D-EBC6063EEC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10"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500"/>
                                        <p:tgtEl>
                                          <p:spTgt spid="1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par>
                                <p:cTn id="16" presetID="10" presetClass="entr" presetSubtype="0"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5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500"/>
                                        <p:tgtEl>
                                          <p:spTgt spid="167"/>
                                        </p:tgtEl>
                                      </p:cBhvr>
                                    </p:animEffect>
                                  </p:childTnLst>
                                </p:cTn>
                              </p:par>
                              <p:par>
                                <p:cTn id="24" presetID="10" presetClass="entr" presetSubtype="0" fill="hold"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71DC5-4876-4FD2-8B6C-135187778E8B}"/>
              </a:ext>
            </a:extLst>
          </p:cNvPr>
          <p:cNvSpPr/>
          <p:nvPr/>
        </p:nvSpPr>
        <p:spPr>
          <a:xfrm>
            <a:off x="2264156" y="1740753"/>
            <a:ext cx="4615687" cy="1661993"/>
          </a:xfrm>
          <a:custGeom>
            <a:avLst/>
            <a:gdLst>
              <a:gd name="connsiteX0" fmla="*/ 0 w 6147837"/>
              <a:gd name="connsiteY0" fmla="*/ 0 h 2215991"/>
              <a:gd name="connsiteX1" fmla="*/ 620373 w 6147837"/>
              <a:gd name="connsiteY1" fmla="*/ 0 h 2215991"/>
              <a:gd name="connsiteX2" fmla="*/ 994832 w 6147837"/>
              <a:gd name="connsiteY2" fmla="*/ 0 h 2215991"/>
              <a:gd name="connsiteX3" fmla="*/ 1676683 w 6147837"/>
              <a:gd name="connsiteY3" fmla="*/ 0 h 2215991"/>
              <a:gd name="connsiteX4" fmla="*/ 2297055 w 6147837"/>
              <a:gd name="connsiteY4" fmla="*/ 0 h 2215991"/>
              <a:gd name="connsiteX5" fmla="*/ 2855950 w 6147837"/>
              <a:gd name="connsiteY5" fmla="*/ 0 h 2215991"/>
              <a:gd name="connsiteX6" fmla="*/ 3476322 w 6147837"/>
              <a:gd name="connsiteY6" fmla="*/ 0 h 2215991"/>
              <a:gd name="connsiteX7" fmla="*/ 3912260 w 6147837"/>
              <a:gd name="connsiteY7" fmla="*/ 0 h 2215991"/>
              <a:gd name="connsiteX8" fmla="*/ 4409676 w 6147837"/>
              <a:gd name="connsiteY8" fmla="*/ 0 h 2215991"/>
              <a:gd name="connsiteX9" fmla="*/ 4784135 w 6147837"/>
              <a:gd name="connsiteY9" fmla="*/ 0 h 2215991"/>
              <a:gd name="connsiteX10" fmla="*/ 5465986 w 6147837"/>
              <a:gd name="connsiteY10" fmla="*/ 0 h 2215991"/>
              <a:gd name="connsiteX11" fmla="*/ 6147837 w 6147837"/>
              <a:gd name="connsiteY11" fmla="*/ 0 h 2215991"/>
              <a:gd name="connsiteX12" fmla="*/ 6147837 w 6147837"/>
              <a:gd name="connsiteY12" fmla="*/ 598318 h 2215991"/>
              <a:gd name="connsiteX13" fmla="*/ 6147837 w 6147837"/>
              <a:gd name="connsiteY13" fmla="*/ 1196635 h 2215991"/>
              <a:gd name="connsiteX14" fmla="*/ 6147837 w 6147837"/>
              <a:gd name="connsiteY14" fmla="*/ 1684153 h 2215991"/>
              <a:gd name="connsiteX15" fmla="*/ 6147837 w 6147837"/>
              <a:gd name="connsiteY15" fmla="*/ 2215991 h 2215991"/>
              <a:gd name="connsiteX16" fmla="*/ 5650421 w 6147837"/>
              <a:gd name="connsiteY16" fmla="*/ 2215991 h 2215991"/>
              <a:gd name="connsiteX17" fmla="*/ 5091527 w 6147837"/>
              <a:gd name="connsiteY17" fmla="*/ 2215991 h 2215991"/>
              <a:gd name="connsiteX18" fmla="*/ 4717068 w 6147837"/>
              <a:gd name="connsiteY18" fmla="*/ 2215991 h 2215991"/>
              <a:gd name="connsiteX19" fmla="*/ 4281130 w 6147837"/>
              <a:gd name="connsiteY19" fmla="*/ 2215991 h 2215991"/>
              <a:gd name="connsiteX20" fmla="*/ 3845193 w 6147837"/>
              <a:gd name="connsiteY20" fmla="*/ 2215991 h 2215991"/>
              <a:gd name="connsiteX21" fmla="*/ 3224820 w 6147837"/>
              <a:gd name="connsiteY21" fmla="*/ 2215991 h 2215991"/>
              <a:gd name="connsiteX22" fmla="*/ 2788882 w 6147837"/>
              <a:gd name="connsiteY22" fmla="*/ 2215991 h 2215991"/>
              <a:gd name="connsiteX23" fmla="*/ 2414423 w 6147837"/>
              <a:gd name="connsiteY23" fmla="*/ 2215991 h 2215991"/>
              <a:gd name="connsiteX24" fmla="*/ 1855529 w 6147837"/>
              <a:gd name="connsiteY24" fmla="*/ 2215991 h 2215991"/>
              <a:gd name="connsiteX25" fmla="*/ 1235156 w 6147837"/>
              <a:gd name="connsiteY25" fmla="*/ 2215991 h 2215991"/>
              <a:gd name="connsiteX26" fmla="*/ 614784 w 6147837"/>
              <a:gd name="connsiteY26" fmla="*/ 2215991 h 2215991"/>
              <a:gd name="connsiteX27" fmla="*/ 0 w 6147837"/>
              <a:gd name="connsiteY27" fmla="*/ 2215991 h 2215991"/>
              <a:gd name="connsiteX28" fmla="*/ 0 w 6147837"/>
              <a:gd name="connsiteY28" fmla="*/ 1639833 h 2215991"/>
              <a:gd name="connsiteX29" fmla="*/ 0 w 6147837"/>
              <a:gd name="connsiteY29" fmla="*/ 1041516 h 2215991"/>
              <a:gd name="connsiteX30" fmla="*/ 0 w 6147837"/>
              <a:gd name="connsiteY30" fmla="*/ 553998 h 2215991"/>
              <a:gd name="connsiteX31" fmla="*/ 0 w 6147837"/>
              <a:gd name="connsiteY31"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47837" h="2215991" extrusionOk="0">
                <a:moveTo>
                  <a:pt x="0" y="0"/>
                </a:moveTo>
                <a:cubicBezTo>
                  <a:pt x="261259" y="-58493"/>
                  <a:pt x="400631" y="73368"/>
                  <a:pt x="620373" y="0"/>
                </a:cubicBezTo>
                <a:cubicBezTo>
                  <a:pt x="840115" y="-73368"/>
                  <a:pt x="895721" y="22431"/>
                  <a:pt x="994832" y="0"/>
                </a:cubicBezTo>
                <a:cubicBezTo>
                  <a:pt x="1093943" y="-22431"/>
                  <a:pt x="1484829" y="51573"/>
                  <a:pt x="1676683" y="0"/>
                </a:cubicBezTo>
                <a:cubicBezTo>
                  <a:pt x="1868537" y="-51573"/>
                  <a:pt x="2051961" y="39829"/>
                  <a:pt x="2297055" y="0"/>
                </a:cubicBezTo>
                <a:cubicBezTo>
                  <a:pt x="2542149" y="-39829"/>
                  <a:pt x="2738585" y="38646"/>
                  <a:pt x="2855950" y="0"/>
                </a:cubicBezTo>
                <a:cubicBezTo>
                  <a:pt x="2973316" y="-38646"/>
                  <a:pt x="3168426" y="14418"/>
                  <a:pt x="3476322" y="0"/>
                </a:cubicBezTo>
                <a:cubicBezTo>
                  <a:pt x="3784218" y="-14418"/>
                  <a:pt x="3790483" y="46310"/>
                  <a:pt x="3912260" y="0"/>
                </a:cubicBezTo>
                <a:cubicBezTo>
                  <a:pt x="4034037" y="-46310"/>
                  <a:pt x="4244031" y="38952"/>
                  <a:pt x="4409676" y="0"/>
                </a:cubicBezTo>
                <a:cubicBezTo>
                  <a:pt x="4575321" y="-38952"/>
                  <a:pt x="4631627" y="26494"/>
                  <a:pt x="4784135" y="0"/>
                </a:cubicBezTo>
                <a:cubicBezTo>
                  <a:pt x="4936643" y="-26494"/>
                  <a:pt x="5147697" y="45695"/>
                  <a:pt x="5465986" y="0"/>
                </a:cubicBezTo>
                <a:cubicBezTo>
                  <a:pt x="5784275" y="-45695"/>
                  <a:pt x="5870562" y="77657"/>
                  <a:pt x="6147837" y="0"/>
                </a:cubicBezTo>
                <a:cubicBezTo>
                  <a:pt x="6195403" y="177574"/>
                  <a:pt x="6143027" y="466391"/>
                  <a:pt x="6147837" y="598318"/>
                </a:cubicBezTo>
                <a:cubicBezTo>
                  <a:pt x="6152647" y="730245"/>
                  <a:pt x="6099244" y="961571"/>
                  <a:pt x="6147837" y="1196635"/>
                </a:cubicBezTo>
                <a:cubicBezTo>
                  <a:pt x="6196430" y="1431699"/>
                  <a:pt x="6109792" y="1486851"/>
                  <a:pt x="6147837" y="1684153"/>
                </a:cubicBezTo>
                <a:cubicBezTo>
                  <a:pt x="6185882" y="1881455"/>
                  <a:pt x="6147603" y="2028022"/>
                  <a:pt x="6147837" y="2215991"/>
                </a:cubicBezTo>
                <a:cubicBezTo>
                  <a:pt x="5984382" y="2257875"/>
                  <a:pt x="5842164" y="2200903"/>
                  <a:pt x="5650421" y="2215991"/>
                </a:cubicBezTo>
                <a:cubicBezTo>
                  <a:pt x="5458678" y="2231079"/>
                  <a:pt x="5281985" y="2154485"/>
                  <a:pt x="5091527" y="2215991"/>
                </a:cubicBezTo>
                <a:cubicBezTo>
                  <a:pt x="4901069" y="2277497"/>
                  <a:pt x="4871067" y="2178751"/>
                  <a:pt x="4717068" y="2215991"/>
                </a:cubicBezTo>
                <a:cubicBezTo>
                  <a:pt x="4563069" y="2253231"/>
                  <a:pt x="4446065" y="2211556"/>
                  <a:pt x="4281130" y="2215991"/>
                </a:cubicBezTo>
                <a:cubicBezTo>
                  <a:pt x="4116195" y="2220426"/>
                  <a:pt x="3993873" y="2210617"/>
                  <a:pt x="3845193" y="2215991"/>
                </a:cubicBezTo>
                <a:cubicBezTo>
                  <a:pt x="3696513" y="2221365"/>
                  <a:pt x="3425746" y="2161599"/>
                  <a:pt x="3224820" y="2215991"/>
                </a:cubicBezTo>
                <a:cubicBezTo>
                  <a:pt x="3023894" y="2270383"/>
                  <a:pt x="2904551" y="2189234"/>
                  <a:pt x="2788882" y="2215991"/>
                </a:cubicBezTo>
                <a:cubicBezTo>
                  <a:pt x="2673213" y="2242748"/>
                  <a:pt x="2537736" y="2175499"/>
                  <a:pt x="2414423" y="2215991"/>
                </a:cubicBezTo>
                <a:cubicBezTo>
                  <a:pt x="2291110" y="2256483"/>
                  <a:pt x="2066386" y="2199315"/>
                  <a:pt x="1855529" y="2215991"/>
                </a:cubicBezTo>
                <a:cubicBezTo>
                  <a:pt x="1644672" y="2232667"/>
                  <a:pt x="1466337" y="2164075"/>
                  <a:pt x="1235156" y="2215991"/>
                </a:cubicBezTo>
                <a:cubicBezTo>
                  <a:pt x="1003975" y="2267907"/>
                  <a:pt x="796855" y="2175153"/>
                  <a:pt x="614784" y="2215991"/>
                </a:cubicBezTo>
                <a:cubicBezTo>
                  <a:pt x="432713" y="2256829"/>
                  <a:pt x="145095" y="2191288"/>
                  <a:pt x="0" y="2215991"/>
                </a:cubicBezTo>
                <a:cubicBezTo>
                  <a:pt x="-57072" y="2011472"/>
                  <a:pt x="19356" y="1786280"/>
                  <a:pt x="0" y="1639833"/>
                </a:cubicBezTo>
                <a:cubicBezTo>
                  <a:pt x="-19356" y="1493386"/>
                  <a:pt x="25477" y="1234360"/>
                  <a:pt x="0" y="1041516"/>
                </a:cubicBezTo>
                <a:cubicBezTo>
                  <a:pt x="-25477" y="848672"/>
                  <a:pt x="7588" y="749074"/>
                  <a:pt x="0" y="553998"/>
                </a:cubicBezTo>
                <a:cubicBezTo>
                  <a:pt x="-7588" y="358922"/>
                  <a:pt x="43367" y="213058"/>
                  <a:pt x="0" y="0"/>
                </a:cubicBezTo>
                <a:close/>
              </a:path>
            </a:pathLst>
          </a:custGeom>
          <a:noFill/>
          <a:ln>
            <a:noFill/>
            <a:extLst>
              <a:ext uri="{C807C97D-BFC1-408E-A445-0C87EB9F89A2}">
                <ask:lineSketchStyleProps xmlns:ask="http://schemas.microsoft.com/office/drawing/2018/sketchyshapes" sd="4083576965">
                  <a:custGeom>
                    <a:avLst/>
                    <a:gdLst>
                      <a:gd name="connsiteX0" fmla="*/ 0 w 4615687"/>
                      <a:gd name="connsiteY0" fmla="*/ 0 h 1661993"/>
                      <a:gd name="connsiteX1" fmla="*/ 465765 w 4615687"/>
                      <a:gd name="connsiteY1" fmla="*/ 0 h 1661993"/>
                      <a:gd name="connsiteX2" fmla="*/ 746902 w 4615687"/>
                      <a:gd name="connsiteY2" fmla="*/ 0 h 1661993"/>
                      <a:gd name="connsiteX3" fmla="*/ 1258823 w 4615687"/>
                      <a:gd name="connsiteY3" fmla="*/ 0 h 1661993"/>
                      <a:gd name="connsiteX4" fmla="*/ 1724588 w 4615687"/>
                      <a:gd name="connsiteY4" fmla="*/ 0 h 1661993"/>
                      <a:gd name="connsiteX5" fmla="*/ 2144196 w 4615687"/>
                      <a:gd name="connsiteY5" fmla="*/ 0 h 1661993"/>
                      <a:gd name="connsiteX6" fmla="*/ 2609960 w 4615687"/>
                      <a:gd name="connsiteY6" fmla="*/ 0 h 1661993"/>
                      <a:gd name="connsiteX7" fmla="*/ 2937255 w 4615687"/>
                      <a:gd name="connsiteY7" fmla="*/ 0 h 1661993"/>
                      <a:gd name="connsiteX8" fmla="*/ 3310706 w 4615687"/>
                      <a:gd name="connsiteY8" fmla="*/ 0 h 1661993"/>
                      <a:gd name="connsiteX9" fmla="*/ 3591843 w 4615687"/>
                      <a:gd name="connsiteY9" fmla="*/ 0 h 1661993"/>
                      <a:gd name="connsiteX10" fmla="*/ 4103765 w 4615687"/>
                      <a:gd name="connsiteY10" fmla="*/ 0 h 1661993"/>
                      <a:gd name="connsiteX11" fmla="*/ 4615687 w 4615687"/>
                      <a:gd name="connsiteY11" fmla="*/ 0 h 1661993"/>
                      <a:gd name="connsiteX12" fmla="*/ 4615687 w 4615687"/>
                      <a:gd name="connsiteY12" fmla="*/ 448738 h 1661993"/>
                      <a:gd name="connsiteX13" fmla="*/ 4615687 w 4615687"/>
                      <a:gd name="connsiteY13" fmla="*/ 897476 h 1661993"/>
                      <a:gd name="connsiteX14" fmla="*/ 4615687 w 4615687"/>
                      <a:gd name="connsiteY14" fmla="*/ 1263114 h 1661993"/>
                      <a:gd name="connsiteX15" fmla="*/ 4615687 w 4615687"/>
                      <a:gd name="connsiteY15" fmla="*/ 1661993 h 1661993"/>
                      <a:gd name="connsiteX16" fmla="*/ 4242235 w 4615687"/>
                      <a:gd name="connsiteY16" fmla="*/ 1661993 h 1661993"/>
                      <a:gd name="connsiteX17" fmla="*/ 3822628 w 4615687"/>
                      <a:gd name="connsiteY17" fmla="*/ 1661993 h 1661993"/>
                      <a:gd name="connsiteX18" fmla="*/ 3541491 w 4615687"/>
                      <a:gd name="connsiteY18" fmla="*/ 1661993 h 1661993"/>
                      <a:gd name="connsiteX19" fmla="*/ 3214196 w 4615687"/>
                      <a:gd name="connsiteY19" fmla="*/ 1661993 h 1661993"/>
                      <a:gd name="connsiteX20" fmla="*/ 2886902 w 4615687"/>
                      <a:gd name="connsiteY20" fmla="*/ 1661993 h 1661993"/>
                      <a:gd name="connsiteX21" fmla="*/ 2421137 w 4615687"/>
                      <a:gd name="connsiteY21" fmla="*/ 1661993 h 1661993"/>
                      <a:gd name="connsiteX22" fmla="*/ 2093843 w 4615687"/>
                      <a:gd name="connsiteY22" fmla="*/ 1661993 h 1661993"/>
                      <a:gd name="connsiteX23" fmla="*/ 1812705 w 4615687"/>
                      <a:gd name="connsiteY23" fmla="*/ 1661993 h 1661993"/>
                      <a:gd name="connsiteX24" fmla="*/ 1393098 w 4615687"/>
                      <a:gd name="connsiteY24" fmla="*/ 1661993 h 1661993"/>
                      <a:gd name="connsiteX25" fmla="*/ 927333 w 4615687"/>
                      <a:gd name="connsiteY25" fmla="*/ 1661993 h 1661993"/>
                      <a:gd name="connsiteX26" fmla="*/ 461568 w 4615687"/>
                      <a:gd name="connsiteY26" fmla="*/ 1661993 h 1661993"/>
                      <a:gd name="connsiteX27" fmla="*/ 0 w 4615687"/>
                      <a:gd name="connsiteY27" fmla="*/ 1661993 h 1661993"/>
                      <a:gd name="connsiteX28" fmla="*/ 0 w 4615687"/>
                      <a:gd name="connsiteY28" fmla="*/ 1229874 h 1661993"/>
                      <a:gd name="connsiteX29" fmla="*/ 0 w 4615687"/>
                      <a:gd name="connsiteY29" fmla="*/ 781136 h 1661993"/>
                      <a:gd name="connsiteX30" fmla="*/ 0 w 4615687"/>
                      <a:gd name="connsiteY30" fmla="*/ 415498 h 1661993"/>
                      <a:gd name="connsiteX31" fmla="*/ 0 w 4615687"/>
                      <a:gd name="connsiteY31" fmla="*/ 0 h 166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15687" h="1661993" extrusionOk="0">
                        <a:moveTo>
                          <a:pt x="0" y="0"/>
                        </a:moveTo>
                        <a:cubicBezTo>
                          <a:pt x="212421" y="-11998"/>
                          <a:pt x="303728" y="35429"/>
                          <a:pt x="465765" y="0"/>
                        </a:cubicBezTo>
                        <a:cubicBezTo>
                          <a:pt x="625109" y="-42798"/>
                          <a:pt x="669558" y="38706"/>
                          <a:pt x="746902" y="0"/>
                        </a:cubicBezTo>
                        <a:cubicBezTo>
                          <a:pt x="822143" y="-21296"/>
                          <a:pt x="1156583" y="51268"/>
                          <a:pt x="1258823" y="0"/>
                        </a:cubicBezTo>
                        <a:cubicBezTo>
                          <a:pt x="1360395" y="-32458"/>
                          <a:pt x="1546244" y="23470"/>
                          <a:pt x="1724588" y="0"/>
                        </a:cubicBezTo>
                        <a:cubicBezTo>
                          <a:pt x="1906250" y="-12742"/>
                          <a:pt x="2054824" y="41212"/>
                          <a:pt x="2144196" y="0"/>
                        </a:cubicBezTo>
                        <a:cubicBezTo>
                          <a:pt x="2227261" y="-67291"/>
                          <a:pt x="2352849" y="-14771"/>
                          <a:pt x="2609960" y="0"/>
                        </a:cubicBezTo>
                        <a:cubicBezTo>
                          <a:pt x="2843500" y="-7147"/>
                          <a:pt x="2836215" y="26072"/>
                          <a:pt x="2937255" y="0"/>
                        </a:cubicBezTo>
                        <a:cubicBezTo>
                          <a:pt x="3032415" y="-54873"/>
                          <a:pt x="3186670" y="55041"/>
                          <a:pt x="3310706" y="0"/>
                        </a:cubicBezTo>
                        <a:cubicBezTo>
                          <a:pt x="3445116" y="-27613"/>
                          <a:pt x="3475390" y="15847"/>
                          <a:pt x="3591843" y="0"/>
                        </a:cubicBezTo>
                        <a:cubicBezTo>
                          <a:pt x="3724277" y="-54322"/>
                          <a:pt x="3864045" y="48025"/>
                          <a:pt x="4103765" y="0"/>
                        </a:cubicBezTo>
                        <a:cubicBezTo>
                          <a:pt x="4345948" y="-45113"/>
                          <a:pt x="4415773" y="59099"/>
                          <a:pt x="4615687" y="0"/>
                        </a:cubicBezTo>
                        <a:cubicBezTo>
                          <a:pt x="4650396" y="120927"/>
                          <a:pt x="4629243" y="332395"/>
                          <a:pt x="4615687" y="448738"/>
                        </a:cubicBezTo>
                        <a:cubicBezTo>
                          <a:pt x="4632646" y="554947"/>
                          <a:pt x="4559317" y="759598"/>
                          <a:pt x="4615687" y="897476"/>
                        </a:cubicBezTo>
                        <a:cubicBezTo>
                          <a:pt x="4633708" y="1084153"/>
                          <a:pt x="4589768" y="1115377"/>
                          <a:pt x="4615687" y="1263114"/>
                        </a:cubicBezTo>
                        <a:cubicBezTo>
                          <a:pt x="4669987" y="1399402"/>
                          <a:pt x="4593874" y="1502886"/>
                          <a:pt x="4615687" y="1661993"/>
                        </a:cubicBezTo>
                        <a:cubicBezTo>
                          <a:pt x="4489950" y="1693615"/>
                          <a:pt x="4369362" y="1659634"/>
                          <a:pt x="4242235" y="1661993"/>
                        </a:cubicBezTo>
                        <a:cubicBezTo>
                          <a:pt x="4094857" y="1659162"/>
                          <a:pt x="3952853" y="1650984"/>
                          <a:pt x="3822628" y="1661993"/>
                        </a:cubicBezTo>
                        <a:cubicBezTo>
                          <a:pt x="3679382" y="1713008"/>
                          <a:pt x="3654515" y="1634139"/>
                          <a:pt x="3541491" y="1661993"/>
                        </a:cubicBezTo>
                        <a:cubicBezTo>
                          <a:pt x="3406564" y="1674579"/>
                          <a:pt x="3346277" y="1665754"/>
                          <a:pt x="3214196" y="1661993"/>
                        </a:cubicBezTo>
                        <a:cubicBezTo>
                          <a:pt x="3088466" y="1666551"/>
                          <a:pt x="2979155" y="1675773"/>
                          <a:pt x="2886902" y="1661993"/>
                        </a:cubicBezTo>
                        <a:cubicBezTo>
                          <a:pt x="2760589" y="1661176"/>
                          <a:pt x="2538511" y="1620153"/>
                          <a:pt x="2421137" y="1661993"/>
                        </a:cubicBezTo>
                        <a:cubicBezTo>
                          <a:pt x="2272883" y="1707345"/>
                          <a:pt x="2180713" y="1645043"/>
                          <a:pt x="2093843" y="1661993"/>
                        </a:cubicBezTo>
                        <a:cubicBezTo>
                          <a:pt x="2019862" y="1707910"/>
                          <a:pt x="1897375" y="1609759"/>
                          <a:pt x="1812705" y="1661993"/>
                        </a:cubicBezTo>
                        <a:cubicBezTo>
                          <a:pt x="1678306" y="1705562"/>
                          <a:pt x="1589564" y="1648178"/>
                          <a:pt x="1393098" y="1661993"/>
                        </a:cubicBezTo>
                        <a:cubicBezTo>
                          <a:pt x="1217732" y="1706875"/>
                          <a:pt x="1065419" y="1605755"/>
                          <a:pt x="927333" y="1661993"/>
                        </a:cubicBezTo>
                        <a:cubicBezTo>
                          <a:pt x="790504" y="1694446"/>
                          <a:pt x="604575" y="1635131"/>
                          <a:pt x="461568" y="1661993"/>
                        </a:cubicBezTo>
                        <a:cubicBezTo>
                          <a:pt x="329056" y="1695527"/>
                          <a:pt x="80876" y="1656282"/>
                          <a:pt x="0" y="1661993"/>
                        </a:cubicBezTo>
                        <a:cubicBezTo>
                          <a:pt x="-27704" y="1479526"/>
                          <a:pt x="19731" y="1340915"/>
                          <a:pt x="0" y="1229874"/>
                        </a:cubicBezTo>
                        <a:cubicBezTo>
                          <a:pt x="-12514" y="1093415"/>
                          <a:pt x="43307" y="932753"/>
                          <a:pt x="0" y="781136"/>
                        </a:cubicBezTo>
                        <a:cubicBezTo>
                          <a:pt x="-19206" y="643093"/>
                          <a:pt x="2830" y="556375"/>
                          <a:pt x="0" y="415498"/>
                        </a:cubicBezTo>
                        <a:cubicBezTo>
                          <a:pt x="-9770" y="247308"/>
                          <a:pt x="38112" y="131229"/>
                          <a:pt x="0" y="0"/>
                        </a:cubicBezTo>
                        <a:close/>
                      </a:path>
                    </a:pathLst>
                  </a:custGeom>
                  <ask:type>
                    <ask:lineSketchScribble/>
                  </ask:type>
                </ask:lineSketchStyleProps>
              </a:ext>
            </a:extLst>
          </a:ln>
          <a:effectLst>
            <a:outerShdw blurRad="50800" dist="38100" dir="2700000" algn="tl" rotWithShape="0">
              <a:prstClr val="black">
                <a:alpha val="40000"/>
              </a:prstClr>
            </a:outerShdw>
          </a:effectLst>
        </p:spPr>
        <p:txBody>
          <a:bodyPr wrap="none" lIns="68580" tIns="34290" rIns="68580" bIns="34290">
            <a:spAutoFit/>
          </a:bodyPr>
          <a:lstStyle/>
          <a:p>
            <a:pPr algn="ctr"/>
            <a:r>
              <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k Free" panose="03080402000500000000" pitchFamily="66" charset="0"/>
              </a:rPr>
              <a:t> </a:t>
            </a:r>
            <a:r>
              <a:rPr lang="en-US" sz="1035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rPr>
              <a:t>Thanks! </a:t>
            </a:r>
            <a:endPar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endParaRPr>
          </a:p>
        </p:txBody>
      </p:sp>
      <p:pic>
        <p:nvPicPr>
          <p:cNvPr id="4" name="Picture 2">
            <a:extLst>
              <a:ext uri="{FF2B5EF4-FFF2-40B4-BE49-F238E27FC236}">
                <a16:creationId xmlns:a16="http://schemas.microsoft.com/office/drawing/2014/main" id="{C41608F3-80F4-4E82-888F-9FCBE2DFB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523BA2D7-9DFF-4581-8E17-97BB36ECD36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80</a:t>
            </a:fld>
            <a:endParaRPr lang="en" sz="900" dirty="0"/>
          </a:p>
        </p:txBody>
      </p:sp>
    </p:spTree>
    <p:extLst>
      <p:ext uri="{BB962C8B-B14F-4D97-AF65-F5344CB8AC3E}">
        <p14:creationId xmlns:p14="http://schemas.microsoft.com/office/powerpoint/2010/main" val="1515040350"/>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2"/>
          <p:cNvSpPr txBox="1">
            <a:spLocks noGrp="1"/>
          </p:cNvSpPr>
          <p:nvPr>
            <p:ph type="body" idx="1"/>
          </p:nvPr>
        </p:nvSpPr>
        <p:spPr>
          <a:xfrm>
            <a:off x="311700" y="501700"/>
            <a:ext cx="8520600" cy="40671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7000">
                <a:solidFill>
                  <a:schemeClr val="dk1"/>
                </a:solidFill>
                <a:latin typeface="Times New Roman"/>
                <a:ea typeface="Times New Roman"/>
                <a:cs typeface="Times New Roman"/>
                <a:sym typeface="Times New Roman"/>
              </a:rPr>
              <a:t>Backup Slides</a:t>
            </a:r>
            <a:endParaRPr sz="7000">
              <a:solidFill>
                <a:schemeClr val="dk1"/>
              </a:solidFill>
              <a:latin typeface="Times New Roman"/>
              <a:ea typeface="Times New Roman"/>
              <a:cs typeface="Times New Roman"/>
              <a:sym typeface="Times New Roman"/>
            </a:endParaRPr>
          </a:p>
        </p:txBody>
      </p:sp>
      <p:sp>
        <p:nvSpPr>
          <p:cNvPr id="1066" name="Google Shape;1066;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1755468761"/>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616890" y="1566052"/>
            <a:ext cx="7910221" cy="2274428"/>
          </a:xfrm>
          <a:prstGeom prst="rect">
            <a:avLst/>
          </a:prstGeom>
          <a:noFill/>
          <a:ln>
            <a:noFill/>
          </a:ln>
        </p:spPr>
      </p:pic>
      <p:sp>
        <p:nvSpPr>
          <p:cNvPr id="5" name="Slide Number Placeholder 1">
            <a:extLst>
              <a:ext uri="{FF2B5EF4-FFF2-40B4-BE49-F238E27FC236}">
                <a16:creationId xmlns:a16="http://schemas.microsoft.com/office/drawing/2014/main" id="{CE5A36C1-8973-4F60-BA7A-13AA0988A51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82</a:t>
            </a:fld>
            <a:endParaRPr lang="en" sz="900" dirty="0"/>
          </a:p>
        </p:txBody>
      </p:sp>
      <p:sp>
        <p:nvSpPr>
          <p:cNvPr id="8" name="Google Shape;331;p32">
            <a:extLst>
              <a:ext uri="{FF2B5EF4-FFF2-40B4-BE49-F238E27FC236}">
                <a16:creationId xmlns:a16="http://schemas.microsoft.com/office/drawing/2014/main" id="{87A227B0-9A1A-578B-2B9E-7A243964078D}"/>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4E2225E2-BD29-1E36-4CE7-E4098F5A4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858515"/>
      </p:ext>
    </p:extLst>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3" name="Google Shape;303;p32"/>
          <p:cNvPicPr preferRelativeResize="0"/>
          <p:nvPr/>
        </p:nvPicPr>
        <p:blipFill>
          <a:blip r:embed="rId3">
            <a:alphaModFix/>
          </a:blip>
          <a:stretch>
            <a:fillRect/>
          </a:stretch>
        </p:blipFill>
        <p:spPr>
          <a:xfrm>
            <a:off x="152400" y="1170126"/>
            <a:ext cx="8839198" cy="3533450"/>
          </a:xfrm>
          <a:prstGeom prst="rect">
            <a:avLst/>
          </a:prstGeom>
          <a:noFill/>
          <a:ln>
            <a:noFill/>
          </a:ln>
        </p:spPr>
      </p:pic>
      <p:pic>
        <p:nvPicPr>
          <p:cNvPr id="304" name="Google Shape;304;p32"/>
          <p:cNvPicPr preferRelativeResize="0"/>
          <p:nvPr/>
        </p:nvPicPr>
        <p:blipFill>
          <a:blip r:embed="rId4">
            <a:alphaModFix/>
          </a:blip>
          <a:stretch>
            <a:fillRect/>
          </a:stretch>
        </p:blipFill>
        <p:spPr>
          <a:xfrm>
            <a:off x="152400" y="1170126"/>
            <a:ext cx="8839198" cy="3533450"/>
          </a:xfrm>
          <a:prstGeom prst="rect">
            <a:avLst/>
          </a:prstGeom>
          <a:noFill/>
          <a:ln>
            <a:noFill/>
          </a:ln>
        </p:spPr>
      </p:pic>
      <p:pic>
        <p:nvPicPr>
          <p:cNvPr id="305" name="Google Shape;305;p32"/>
          <p:cNvPicPr preferRelativeResize="0"/>
          <p:nvPr/>
        </p:nvPicPr>
        <p:blipFill>
          <a:blip r:embed="rId5">
            <a:alphaModFix/>
          </a:blip>
          <a:stretch>
            <a:fillRect/>
          </a:stretch>
        </p:blipFill>
        <p:spPr>
          <a:xfrm>
            <a:off x="145345" y="1170126"/>
            <a:ext cx="8839201" cy="3529001"/>
          </a:xfrm>
          <a:prstGeom prst="rect">
            <a:avLst/>
          </a:prstGeom>
          <a:noFill/>
          <a:ln>
            <a:noFill/>
          </a:ln>
        </p:spPr>
      </p:pic>
      <p:pic>
        <p:nvPicPr>
          <p:cNvPr id="306" name="Google Shape;306;p32"/>
          <p:cNvPicPr preferRelativeResize="0"/>
          <p:nvPr/>
        </p:nvPicPr>
        <p:blipFill>
          <a:blip r:embed="rId6">
            <a:alphaModFix/>
          </a:blip>
          <a:stretch>
            <a:fillRect/>
          </a:stretch>
        </p:blipFill>
        <p:spPr>
          <a:xfrm>
            <a:off x="155044" y="1163055"/>
            <a:ext cx="8828061" cy="3528999"/>
          </a:xfrm>
          <a:prstGeom prst="rect">
            <a:avLst/>
          </a:prstGeom>
          <a:noFill/>
          <a:ln>
            <a:noFill/>
          </a:ln>
        </p:spPr>
      </p:pic>
      <p:sp>
        <p:nvSpPr>
          <p:cNvPr id="9" name="Slide Number Placeholder 1">
            <a:extLst>
              <a:ext uri="{FF2B5EF4-FFF2-40B4-BE49-F238E27FC236}">
                <a16:creationId xmlns:a16="http://schemas.microsoft.com/office/drawing/2014/main" id="{993960C7-07D1-4B9A-A66D-2B37D3440390}"/>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83</a:t>
            </a:fld>
            <a:endParaRPr lang="en" sz="900" dirty="0"/>
          </a:p>
        </p:txBody>
      </p:sp>
      <p:sp>
        <p:nvSpPr>
          <p:cNvPr id="11" name="Google Shape;331;p32">
            <a:extLst>
              <a:ext uri="{FF2B5EF4-FFF2-40B4-BE49-F238E27FC236}">
                <a16:creationId xmlns:a16="http://schemas.microsoft.com/office/drawing/2014/main" id="{B5DC861A-CAA4-E719-62CD-D0C48AD3644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2" name="Picture 2">
            <a:extLst>
              <a:ext uri="{FF2B5EF4-FFF2-40B4-BE49-F238E27FC236}">
                <a16:creationId xmlns:a16="http://schemas.microsoft.com/office/drawing/2014/main" id="{FE3EA8AA-A8B7-C65E-69A6-FD4823FEAD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223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3"/>
                                        </p:tgtEl>
                                      </p:cBhvr>
                                    </p:animEffect>
                                    <p:set>
                                      <p:cBhvr>
                                        <p:cTn id="7" dur="1" fill="hold">
                                          <p:stCondLst>
                                            <p:cond delay="1000"/>
                                          </p:stCondLst>
                                        </p:cTn>
                                        <p:tgtEl>
                                          <p:spTgt spid="30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04"/>
                                        </p:tgtEl>
                                      </p:cBhvr>
                                    </p:animEffect>
                                    <p:set>
                                      <p:cBhvr>
                                        <p:cTn id="15" dur="1" fill="hold">
                                          <p:stCondLst>
                                            <p:cond delay="1000"/>
                                          </p:stCondLst>
                                        </p:cTn>
                                        <p:tgtEl>
                                          <p:spTgt spid="30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5"/>
                                        </p:tgtEl>
                                        <p:attrNameLst>
                                          <p:attrName>style.visibility</p:attrName>
                                        </p:attrNameLst>
                                      </p:cBhvr>
                                      <p:to>
                                        <p:strVal val="visible"/>
                                      </p:to>
                                    </p:set>
                                    <p:animEffect transition="in" filter="fade">
                                      <p:cBhvr>
                                        <p:cTn id="18" dur="1000"/>
                                        <p:tgtEl>
                                          <p:spTgt spid="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05"/>
                                        </p:tgtEl>
                                      </p:cBhvr>
                                    </p:animEffect>
                                    <p:set>
                                      <p:cBhvr>
                                        <p:cTn id="23" dur="1" fill="hold">
                                          <p:stCondLst>
                                            <p:cond delay="1000"/>
                                          </p:stCondLst>
                                        </p:cTn>
                                        <p:tgtEl>
                                          <p:spTgt spid="30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6"/>
                                        </p:tgtEl>
                                        <p:attrNameLst>
                                          <p:attrName>style.visibility</p:attrName>
                                        </p:attrNameLst>
                                      </p:cBhvr>
                                      <p:to>
                                        <p:strVal val="visible"/>
                                      </p:to>
                                    </p:set>
                                    <p:animEffect transition="in" filter="fade">
                                      <p:cBhvr>
                                        <p:cTn id="26"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33"/>
          <p:cNvPicPr preferRelativeResize="0"/>
          <p:nvPr/>
        </p:nvPicPr>
        <p:blipFill>
          <a:blip r:embed="rId3">
            <a:alphaModFix/>
          </a:blip>
          <a:stretch>
            <a:fillRect/>
          </a:stretch>
        </p:blipFill>
        <p:spPr>
          <a:xfrm>
            <a:off x="517750" y="2394276"/>
            <a:ext cx="8296776" cy="1690550"/>
          </a:xfrm>
          <a:prstGeom prst="rect">
            <a:avLst/>
          </a:prstGeom>
          <a:noFill/>
          <a:ln>
            <a:noFill/>
          </a:ln>
        </p:spPr>
      </p:pic>
      <p:sp>
        <p:nvSpPr>
          <p:cNvPr id="314" name="Google Shape;314;p33"/>
          <p:cNvSpPr/>
          <p:nvPr/>
        </p:nvSpPr>
        <p:spPr>
          <a:xfrm>
            <a:off x="5177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dirty="0">
                <a:latin typeface="Courier New"/>
                <a:ea typeface="Courier New"/>
                <a:cs typeface="Courier New"/>
                <a:sym typeface="Courier New"/>
              </a:rPr>
              <a:t>Rules sequence of</a:t>
            </a:r>
            <a:endParaRPr sz="1600" dirty="0">
              <a:latin typeface="Courier New"/>
              <a:ea typeface="Courier New"/>
              <a:cs typeface="Courier New"/>
              <a:sym typeface="Courier New"/>
            </a:endParaRPr>
          </a:p>
          <a:p>
            <a:pPr algn="ctr"/>
            <a:r>
              <a:rPr lang="en" sz="1600" dirty="0">
                <a:latin typeface="Courier New"/>
                <a:ea typeface="Courier New"/>
                <a:cs typeface="Courier New"/>
                <a:sym typeface="Courier New"/>
              </a:rPr>
              <a:t>Syntax Tree before edit</a:t>
            </a:r>
            <a:endParaRPr sz="1600" dirty="0">
              <a:latin typeface="Courier New"/>
              <a:ea typeface="Courier New"/>
              <a:cs typeface="Courier New"/>
              <a:sym typeface="Courier New"/>
            </a:endParaRPr>
          </a:p>
        </p:txBody>
      </p:sp>
      <p:sp>
        <p:nvSpPr>
          <p:cNvPr id="315" name="Google Shape;315;p33"/>
          <p:cNvSpPr/>
          <p:nvPr/>
        </p:nvSpPr>
        <p:spPr>
          <a:xfrm>
            <a:off x="52421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a:latin typeface="Courier New"/>
                <a:ea typeface="Courier New"/>
                <a:cs typeface="Courier New"/>
                <a:sym typeface="Courier New"/>
              </a:rPr>
              <a:t>Rules sequence of</a:t>
            </a:r>
            <a:endParaRPr sz="1600">
              <a:latin typeface="Courier New"/>
              <a:ea typeface="Courier New"/>
              <a:cs typeface="Courier New"/>
              <a:sym typeface="Courier New"/>
            </a:endParaRPr>
          </a:p>
          <a:p>
            <a:pPr algn="ctr"/>
            <a:r>
              <a:rPr lang="en" sz="1600">
                <a:latin typeface="Courier New"/>
                <a:ea typeface="Courier New"/>
                <a:cs typeface="Courier New"/>
                <a:sym typeface="Courier New"/>
              </a:rPr>
              <a:t>Syntax Tree after edit</a:t>
            </a:r>
            <a:endParaRPr sz="1600">
              <a:latin typeface="Courier New"/>
              <a:ea typeface="Courier New"/>
              <a:cs typeface="Courier New"/>
              <a:sym typeface="Courier New"/>
            </a:endParaRPr>
          </a:p>
        </p:txBody>
      </p:sp>
      <p:sp>
        <p:nvSpPr>
          <p:cNvPr id="8" name="Slide Number Placeholder 1">
            <a:extLst>
              <a:ext uri="{FF2B5EF4-FFF2-40B4-BE49-F238E27FC236}">
                <a16:creationId xmlns:a16="http://schemas.microsoft.com/office/drawing/2014/main" id="{260DE480-031F-46DD-BDF0-30256BD55BF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84</a:t>
            </a:fld>
            <a:endParaRPr lang="en" sz="900" dirty="0"/>
          </a:p>
        </p:txBody>
      </p:sp>
      <p:sp>
        <p:nvSpPr>
          <p:cNvPr id="10" name="Google Shape;331;p32">
            <a:extLst>
              <a:ext uri="{FF2B5EF4-FFF2-40B4-BE49-F238E27FC236}">
                <a16:creationId xmlns:a16="http://schemas.microsoft.com/office/drawing/2014/main" id="{FF6A452B-A18D-B42D-A84A-A80A53A2A2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1" name="Picture 2">
            <a:extLst>
              <a:ext uri="{FF2B5EF4-FFF2-40B4-BE49-F238E27FC236}">
                <a16:creationId xmlns:a16="http://schemas.microsoft.com/office/drawing/2014/main" id="{E2274137-C08C-24C6-650D-6E4DA09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33583"/>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34"/>
          <p:cNvPicPr preferRelativeResize="0"/>
          <p:nvPr/>
        </p:nvPicPr>
        <p:blipFill>
          <a:blip r:embed="rId3">
            <a:alphaModFix/>
          </a:blip>
          <a:stretch>
            <a:fillRect/>
          </a:stretch>
        </p:blipFill>
        <p:spPr>
          <a:xfrm>
            <a:off x="517750" y="1243867"/>
            <a:ext cx="8216100" cy="3414996"/>
          </a:xfrm>
          <a:prstGeom prst="rect">
            <a:avLst/>
          </a:prstGeom>
          <a:noFill/>
          <a:ln>
            <a:noFill/>
          </a:ln>
        </p:spPr>
      </p:pic>
      <p:pic>
        <p:nvPicPr>
          <p:cNvPr id="323" name="Google Shape;323;p34"/>
          <p:cNvPicPr preferRelativeResize="0"/>
          <p:nvPr/>
        </p:nvPicPr>
        <p:blipFill>
          <a:blip r:embed="rId4">
            <a:alphaModFix/>
          </a:blip>
          <a:stretch>
            <a:fillRect/>
          </a:stretch>
        </p:blipFill>
        <p:spPr>
          <a:xfrm>
            <a:off x="517750" y="1243201"/>
            <a:ext cx="8216058" cy="3414991"/>
          </a:xfrm>
          <a:prstGeom prst="rect">
            <a:avLst/>
          </a:prstGeom>
          <a:noFill/>
          <a:ln>
            <a:noFill/>
          </a:ln>
        </p:spPr>
      </p:pic>
      <p:pic>
        <p:nvPicPr>
          <p:cNvPr id="324" name="Google Shape;324;p34"/>
          <p:cNvPicPr preferRelativeResize="0"/>
          <p:nvPr/>
        </p:nvPicPr>
        <p:blipFill>
          <a:blip r:embed="rId5">
            <a:alphaModFix/>
          </a:blip>
          <a:stretch>
            <a:fillRect/>
          </a:stretch>
        </p:blipFill>
        <p:spPr>
          <a:xfrm>
            <a:off x="517751" y="1243207"/>
            <a:ext cx="8216049" cy="3414987"/>
          </a:xfrm>
          <a:prstGeom prst="rect">
            <a:avLst/>
          </a:prstGeom>
          <a:noFill/>
          <a:ln>
            <a:noFill/>
          </a:ln>
        </p:spPr>
      </p:pic>
      <p:pic>
        <p:nvPicPr>
          <p:cNvPr id="325" name="Google Shape;325;p34"/>
          <p:cNvPicPr preferRelativeResize="0"/>
          <p:nvPr/>
        </p:nvPicPr>
        <p:blipFill>
          <a:blip r:embed="rId6">
            <a:alphaModFix/>
          </a:blip>
          <a:stretch>
            <a:fillRect/>
          </a:stretch>
        </p:blipFill>
        <p:spPr>
          <a:xfrm>
            <a:off x="524308" y="1244809"/>
            <a:ext cx="8200388" cy="3414992"/>
          </a:xfrm>
          <a:prstGeom prst="rect">
            <a:avLst/>
          </a:prstGeom>
          <a:noFill/>
          <a:ln>
            <a:noFill/>
          </a:ln>
        </p:spPr>
      </p:pic>
      <p:pic>
        <p:nvPicPr>
          <p:cNvPr id="326" name="Google Shape;326;p34"/>
          <p:cNvPicPr preferRelativeResize="0"/>
          <p:nvPr/>
        </p:nvPicPr>
        <p:blipFill>
          <a:blip r:embed="rId7">
            <a:alphaModFix/>
          </a:blip>
          <a:stretch>
            <a:fillRect/>
          </a:stretch>
        </p:blipFill>
        <p:spPr>
          <a:xfrm>
            <a:off x="517751" y="1243201"/>
            <a:ext cx="8216061" cy="3414991"/>
          </a:xfrm>
          <a:prstGeom prst="rect">
            <a:avLst/>
          </a:prstGeom>
          <a:noFill/>
          <a:ln>
            <a:noFill/>
          </a:ln>
        </p:spPr>
      </p:pic>
      <p:sp>
        <p:nvSpPr>
          <p:cNvPr id="10" name="Slide Number Placeholder 1">
            <a:extLst>
              <a:ext uri="{FF2B5EF4-FFF2-40B4-BE49-F238E27FC236}">
                <a16:creationId xmlns:a16="http://schemas.microsoft.com/office/drawing/2014/main" id="{0BB78316-4425-478C-A373-DBF8D2179F8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85</a:t>
            </a:fld>
            <a:endParaRPr lang="en" sz="900" dirty="0"/>
          </a:p>
        </p:txBody>
      </p:sp>
      <p:sp>
        <p:nvSpPr>
          <p:cNvPr id="12" name="Google Shape;331;p32">
            <a:extLst>
              <a:ext uri="{FF2B5EF4-FFF2-40B4-BE49-F238E27FC236}">
                <a16:creationId xmlns:a16="http://schemas.microsoft.com/office/drawing/2014/main" id="{24B31F17-FA4A-E85F-213F-F843DF45CDE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3" name="Picture 2">
            <a:extLst>
              <a:ext uri="{FF2B5EF4-FFF2-40B4-BE49-F238E27FC236}">
                <a16:creationId xmlns:a16="http://schemas.microsoft.com/office/drawing/2014/main" id="{BFEC9EF6-A860-9B83-0C92-7BE9B807B6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386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2"/>
                                        </p:tgtEl>
                                      </p:cBhvr>
                                    </p:animEffect>
                                    <p:set>
                                      <p:cBhvr>
                                        <p:cTn id="7" dur="1" fill="hold">
                                          <p:stCondLst>
                                            <p:cond delay="1000"/>
                                          </p:stCondLst>
                                        </p:cTn>
                                        <p:tgtEl>
                                          <p:spTgt spid="3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1000"/>
                                        <p:tgtEl>
                                          <p:spTgt spid="3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23"/>
                                        </p:tgtEl>
                                      </p:cBhvr>
                                    </p:animEffect>
                                    <p:set>
                                      <p:cBhvr>
                                        <p:cTn id="15" dur="1" fill="hold">
                                          <p:stCondLst>
                                            <p:cond delay="1000"/>
                                          </p:stCondLst>
                                        </p:cTn>
                                        <p:tgtEl>
                                          <p:spTgt spid="3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1000"/>
                                        <p:tgtEl>
                                          <p:spTgt spid="3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24"/>
                                        </p:tgtEl>
                                      </p:cBhvr>
                                    </p:animEffect>
                                    <p:set>
                                      <p:cBhvr>
                                        <p:cTn id="23" dur="1" fill="hold">
                                          <p:stCondLst>
                                            <p:cond delay="1000"/>
                                          </p:stCondLst>
                                        </p:cTn>
                                        <p:tgtEl>
                                          <p:spTgt spid="32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1000"/>
                                        <p:tgtEl>
                                          <p:spTgt spid="3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325"/>
                                        </p:tgtEl>
                                      </p:cBhvr>
                                    </p:animEffect>
                                    <p:set>
                                      <p:cBhvr>
                                        <p:cTn id="31" dur="1" fill="hold">
                                          <p:stCondLst>
                                            <p:cond delay="1000"/>
                                          </p:stCondLst>
                                        </p:cTn>
                                        <p:tgtEl>
                                          <p:spTgt spid="32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26"/>
                                        </p:tgtEl>
                                        <p:attrNameLst>
                                          <p:attrName>style.visibility</p:attrName>
                                        </p:attrNameLst>
                                      </p:cBhvr>
                                      <p:to>
                                        <p:strVal val="visible"/>
                                      </p:to>
                                    </p:set>
                                    <p:animEffect transition="in" filter="fade">
                                      <p:cBhvr>
                                        <p:cTn id="34"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697832"/>
            <a:ext cx="4045200" cy="3737809"/>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ReVeal: </a:t>
            </a:r>
            <a:r>
              <a:rPr lang="en-US" dirty="0">
                <a:solidFill>
                  <a:srgbClr val="FFFFFF"/>
                </a:solidFill>
                <a:latin typeface="Georgia"/>
                <a:ea typeface="Georgia"/>
                <a:cs typeface="Georgia"/>
                <a:sym typeface="Georgia"/>
              </a:rPr>
              <a:t>Program Understanding through Explicit Program Encoding</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- 2021</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None/>
            </a:pPr>
            <a:r>
              <a:rPr lang="en-US" dirty="0">
                <a:solidFill>
                  <a:srgbClr val="000000"/>
                </a:solidFill>
                <a:latin typeface="Georgia"/>
                <a:ea typeface="Georgia"/>
                <a:cs typeface="Georgia"/>
                <a:sym typeface="Georgia"/>
              </a:rPr>
              <a:t>Graph-based models are better equipped to understand semantic relationships between code components</a:t>
            </a:r>
            <a:endParaRPr dirty="0">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dirty="0">
                <a:solidFill>
                  <a:srgbClr val="7022AE"/>
                </a:solidFill>
                <a:latin typeface="Georgia"/>
                <a:ea typeface="Georgia"/>
                <a:cs typeface="Georgia"/>
                <a:sym typeface="Georgia"/>
              </a:rPr>
              <a:t>Contribution</a:t>
            </a:r>
          </a:p>
          <a:p>
            <a:pPr marL="457200" lvl="0" indent="0" algn="l" rtl="0">
              <a:spcBef>
                <a:spcPts val="1200"/>
              </a:spcBef>
              <a:spcAft>
                <a:spcPts val="1200"/>
              </a:spcAft>
              <a:buClr>
                <a:schemeClr val="dk1"/>
              </a:buClr>
              <a:buSzPts val="1100"/>
              <a:buFont typeface="Arial"/>
              <a:buNone/>
            </a:pPr>
            <a:r>
              <a:rPr lang="en-US" dirty="0">
                <a:solidFill>
                  <a:srgbClr val="0944A1"/>
                </a:solidFill>
                <a:latin typeface="Georgia"/>
                <a:ea typeface="Georgia"/>
                <a:cs typeface="Georgia"/>
                <a:sym typeface="Georgia"/>
              </a:rPr>
              <a:t>Designed Code Understanding Framework using Graph-Based Models. </a:t>
            </a:r>
            <a:endParaRPr lang="en-US" dirty="0">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613"/>
      </p:ext>
    </p:extLst>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5" name="Google Shape;315;p34"/>
          <p:cNvGrpSpPr/>
          <p:nvPr/>
        </p:nvGrpSpPr>
        <p:grpSpPr>
          <a:xfrm>
            <a:off x="551467" y="1113151"/>
            <a:ext cx="1043369" cy="967258"/>
            <a:chOff x="212100" y="1316600"/>
            <a:chExt cx="891007" cy="834275"/>
          </a:xfrm>
        </p:grpSpPr>
        <p:pic>
          <p:nvPicPr>
            <p:cNvPr id="316" name="Google Shape;316;p34"/>
            <p:cNvPicPr preferRelativeResize="0"/>
            <p:nvPr/>
          </p:nvPicPr>
          <p:blipFill rotWithShape="1">
            <a:blip r:embed="rId3">
              <a:alphaModFix/>
            </a:blip>
            <a:srcRect b="33532"/>
            <a:stretch/>
          </p:blipFill>
          <p:spPr>
            <a:xfrm>
              <a:off x="212100" y="1316600"/>
              <a:ext cx="796600" cy="834275"/>
            </a:xfrm>
            <a:prstGeom prst="rect">
              <a:avLst/>
            </a:prstGeom>
            <a:noFill/>
            <a:ln>
              <a:noFill/>
            </a:ln>
          </p:spPr>
        </p:pic>
        <p:sp>
          <p:nvSpPr>
            <p:cNvPr id="317" name="Google Shape;317;p34"/>
            <p:cNvSpPr/>
            <p:nvPr/>
          </p:nvSpPr>
          <p:spPr>
            <a:xfrm>
              <a:off x="947707" y="1687020"/>
              <a:ext cx="155400" cy="145800"/>
            </a:xfrm>
            <a:prstGeom prst="rect">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18" name="Google Shape;318;p34"/>
          <p:cNvPicPr preferRelativeResize="0"/>
          <p:nvPr/>
        </p:nvPicPr>
        <p:blipFill rotWithShape="1">
          <a:blip r:embed="rId4">
            <a:alphaModFix/>
          </a:blip>
          <a:srcRect b="41231"/>
          <a:stretch/>
        </p:blipFill>
        <p:spPr>
          <a:xfrm>
            <a:off x="1891110" y="1017768"/>
            <a:ext cx="1942529" cy="1472229"/>
          </a:xfrm>
          <a:prstGeom prst="rect">
            <a:avLst/>
          </a:prstGeom>
          <a:noFill/>
          <a:ln>
            <a:noFill/>
          </a:ln>
        </p:spPr>
      </p:pic>
      <p:pic>
        <p:nvPicPr>
          <p:cNvPr id="319" name="Google Shape;319;p34"/>
          <p:cNvPicPr preferRelativeResize="0"/>
          <p:nvPr/>
        </p:nvPicPr>
        <p:blipFill rotWithShape="1">
          <a:blip r:embed="rId5">
            <a:alphaModFix/>
          </a:blip>
          <a:srcRect b="35429"/>
          <a:stretch/>
        </p:blipFill>
        <p:spPr>
          <a:xfrm>
            <a:off x="3785338" y="968205"/>
            <a:ext cx="2227787" cy="1587592"/>
          </a:xfrm>
          <a:prstGeom prst="rect">
            <a:avLst/>
          </a:prstGeom>
          <a:noFill/>
          <a:ln>
            <a:noFill/>
          </a:ln>
        </p:spPr>
      </p:pic>
      <p:pic>
        <p:nvPicPr>
          <p:cNvPr id="320" name="Google Shape;320;p34"/>
          <p:cNvPicPr preferRelativeResize="0"/>
          <p:nvPr/>
        </p:nvPicPr>
        <p:blipFill rotWithShape="1">
          <a:blip r:embed="rId6">
            <a:alphaModFix/>
          </a:blip>
          <a:srcRect b="30920"/>
          <a:stretch/>
        </p:blipFill>
        <p:spPr>
          <a:xfrm>
            <a:off x="6215428" y="890314"/>
            <a:ext cx="2409501" cy="1587592"/>
          </a:xfrm>
          <a:prstGeom prst="rect">
            <a:avLst/>
          </a:prstGeom>
          <a:noFill/>
          <a:ln>
            <a:noFill/>
          </a:ln>
        </p:spPr>
      </p:pic>
      <p:grpSp>
        <p:nvGrpSpPr>
          <p:cNvPr id="321" name="Google Shape;321;p34"/>
          <p:cNvGrpSpPr/>
          <p:nvPr/>
        </p:nvGrpSpPr>
        <p:grpSpPr>
          <a:xfrm>
            <a:off x="5805532" y="2939533"/>
            <a:ext cx="2305479" cy="1784068"/>
            <a:chOff x="4161150" y="2469950"/>
            <a:chExt cx="2107000" cy="1693950"/>
          </a:xfrm>
        </p:grpSpPr>
        <p:pic>
          <p:nvPicPr>
            <p:cNvPr id="322" name="Google Shape;322;p34"/>
            <p:cNvPicPr preferRelativeResize="0"/>
            <p:nvPr/>
          </p:nvPicPr>
          <p:blipFill>
            <a:blip r:embed="rId7">
              <a:alphaModFix/>
            </a:blip>
            <a:stretch>
              <a:fillRect/>
            </a:stretch>
          </p:blipFill>
          <p:spPr>
            <a:xfrm flipH="1">
              <a:off x="4161150" y="2469950"/>
              <a:ext cx="2107000" cy="1693950"/>
            </a:xfrm>
            <a:prstGeom prst="rect">
              <a:avLst/>
            </a:prstGeom>
            <a:noFill/>
            <a:ln>
              <a:noFill/>
            </a:ln>
          </p:spPr>
        </p:pic>
        <p:sp>
          <p:nvSpPr>
            <p:cNvPr id="323" name="Google Shape;323;p34"/>
            <p:cNvSpPr/>
            <p:nvPr/>
          </p:nvSpPr>
          <p:spPr>
            <a:xfrm>
              <a:off x="4793525" y="3266400"/>
              <a:ext cx="212100" cy="201600"/>
            </a:xfrm>
            <a:prstGeom prst="ellipse">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24" name="Google Shape;324;p34"/>
          <p:cNvPicPr preferRelativeResize="0"/>
          <p:nvPr/>
        </p:nvPicPr>
        <p:blipFill>
          <a:blip r:embed="rId8">
            <a:alphaModFix/>
          </a:blip>
          <a:stretch>
            <a:fillRect/>
          </a:stretch>
        </p:blipFill>
        <p:spPr>
          <a:xfrm>
            <a:off x="3551182" y="3403159"/>
            <a:ext cx="1416926" cy="989538"/>
          </a:xfrm>
          <a:prstGeom prst="rect">
            <a:avLst/>
          </a:prstGeom>
          <a:noFill/>
          <a:ln>
            <a:noFill/>
          </a:ln>
        </p:spPr>
      </p:pic>
      <p:sp>
        <p:nvSpPr>
          <p:cNvPr id="325" name="Google Shape;325;p34"/>
          <p:cNvSpPr/>
          <p:nvPr/>
        </p:nvSpPr>
        <p:spPr>
          <a:xfrm>
            <a:off x="1495325"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6" name="Google Shape;326;p34"/>
          <p:cNvSpPr/>
          <p:nvPr/>
        </p:nvSpPr>
        <p:spPr>
          <a:xfrm>
            <a:off x="3623688"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7" name="Google Shape;327;p34"/>
          <p:cNvSpPr/>
          <p:nvPr/>
        </p:nvSpPr>
        <p:spPr>
          <a:xfrm>
            <a:off x="5971509" y="1463014"/>
            <a:ext cx="380215"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8" name="Google Shape;328;p34"/>
          <p:cNvSpPr/>
          <p:nvPr/>
        </p:nvSpPr>
        <p:spPr>
          <a:xfrm rot="5400000">
            <a:off x="7150847" y="2576145"/>
            <a:ext cx="496256" cy="298526"/>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9" name="Google Shape;329;p34"/>
          <p:cNvSpPr/>
          <p:nvPr/>
        </p:nvSpPr>
        <p:spPr>
          <a:xfrm rot="10800000">
            <a:off x="5105485"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2" name="Google Shape;332;p34"/>
          <p:cNvSpPr/>
          <p:nvPr/>
        </p:nvSpPr>
        <p:spPr>
          <a:xfrm rot="10800000">
            <a:off x="2737071"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3" name="Google Shape;333;p34"/>
          <p:cNvSpPr txBox="1"/>
          <p:nvPr/>
        </p:nvSpPr>
        <p:spPr>
          <a:xfrm>
            <a:off x="540875" y="1905742"/>
            <a:ext cx="10260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Training Data</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4" name="Google Shape;334;p34"/>
          <p:cNvSpPr txBox="1"/>
          <p:nvPr/>
        </p:nvSpPr>
        <p:spPr>
          <a:xfrm>
            <a:off x="1891110" y="2400612"/>
            <a:ext cx="1691924"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Code Property Graph</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5" name="Google Shape;335;p34"/>
          <p:cNvSpPr txBox="1"/>
          <p:nvPr/>
        </p:nvSpPr>
        <p:spPr>
          <a:xfrm>
            <a:off x="4327013" y="2350418"/>
            <a:ext cx="12822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Node Features</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6" name="Google Shape;336;p34"/>
          <p:cNvSpPr txBox="1"/>
          <p:nvPr/>
        </p:nvSpPr>
        <p:spPr>
          <a:xfrm>
            <a:off x="7639713" y="2257442"/>
            <a:ext cx="12822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GGNN</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7" name="Google Shape;337;p34"/>
          <p:cNvSpPr txBox="1"/>
          <p:nvPr/>
        </p:nvSpPr>
        <p:spPr>
          <a:xfrm>
            <a:off x="5900831" y="4547131"/>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 Embedding</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8" name="Google Shape;338;p34"/>
          <p:cNvSpPr txBox="1"/>
          <p:nvPr/>
        </p:nvSpPr>
        <p:spPr>
          <a:xfrm>
            <a:off x="715385" y="4392697"/>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Trained </a:t>
            </a:r>
            <a:r>
              <a:rPr lang="en" sz="1500" b="1" dirty="0">
                <a:latin typeface="Poppins" panose="00000500000000000000" pitchFamily="2" charset="0"/>
                <a:ea typeface="Times New Roman"/>
                <a:cs typeface="Poppins" panose="00000500000000000000" pitchFamily="2" charset="0"/>
                <a:sym typeface="Times New Roman"/>
              </a:rPr>
              <a:t>ReVeal</a:t>
            </a:r>
            <a:endParaRPr sz="1500" b="1" dirty="0">
              <a:latin typeface="Poppins" panose="00000500000000000000" pitchFamily="2" charset="0"/>
              <a:ea typeface="Times New Roman"/>
              <a:cs typeface="Poppins" panose="00000500000000000000" pitchFamily="2" charset="0"/>
              <a:sym typeface="Times New Roman"/>
            </a:endParaRPr>
          </a:p>
        </p:txBody>
      </p:sp>
      <p:pic>
        <p:nvPicPr>
          <p:cNvPr id="29" name="Picture 2">
            <a:extLst>
              <a:ext uri="{FF2B5EF4-FFF2-40B4-BE49-F238E27FC236}">
                <a16:creationId xmlns:a16="http://schemas.microsoft.com/office/drawing/2014/main" id="{4F38275A-7A66-4663-8310-9977B6DAE8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6EF12AF-E058-408A-91BA-007C9230CE48}"/>
              </a:ext>
            </a:extLst>
          </p:cNvPr>
          <p:cNvSpPr>
            <a:spLocks noGrp="1"/>
          </p:cNvSpPr>
          <p:nvPr>
            <p:ph type="sldNum" idx="12"/>
          </p:nvPr>
        </p:nvSpPr>
        <p:spPr/>
        <p:txBody>
          <a:bodyPr/>
          <a:lstStyle/>
          <a:p>
            <a:fld id="{00000000-1234-1234-1234-123412341234}" type="slidenum">
              <a:rPr lang="en" smtClean="0"/>
              <a:pPr/>
              <a:t>87</a:t>
            </a:fld>
            <a:endParaRPr lang="en"/>
          </a:p>
        </p:txBody>
      </p:sp>
      <mc:AlternateContent xmlns:mc="http://schemas.openxmlformats.org/markup-compatibility/2006">
        <mc:Choice xmlns:am3d="http://schemas.microsoft.com/office/drawing/2017/model3d" Requires="am3d">
          <p:graphicFrame>
            <p:nvGraphicFramePr>
              <p:cNvPr id="30" name="3D Model 29" descr="Gears">
                <a:extLst>
                  <a:ext uri="{FF2B5EF4-FFF2-40B4-BE49-F238E27FC236}">
                    <a16:creationId xmlns:a16="http://schemas.microsoft.com/office/drawing/2014/main" id="{23BA64AE-9148-45B6-A073-682E8FF59A0C}"/>
                  </a:ext>
                </a:extLst>
              </p:cNvPr>
              <p:cNvGraphicFramePr>
                <a:graphicFrameLocks noChangeAspect="1"/>
              </p:cNvGraphicFramePr>
              <p:nvPr/>
            </p:nvGraphicFramePr>
            <p:xfrm>
              <a:off x="1110038" y="3415778"/>
              <a:ext cx="1206121" cy="890954"/>
            </p:xfrm>
            <a:graphic>
              <a:graphicData uri="http://schemas.microsoft.com/office/drawing/2017/model3d">
                <am3d:model3d r:embed="rId10">
                  <am3d:spPr>
                    <a:xfrm>
                      <a:off x="0" y="0"/>
                      <a:ext cx="1206121" cy="890954"/>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11"/>
                  </am3d:raster>
                  <am3d:objViewport viewportSz="1470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ears">
                <a:extLst>
                  <a:ext uri="{FF2B5EF4-FFF2-40B4-BE49-F238E27FC236}">
                    <a16:creationId xmlns:a16="http://schemas.microsoft.com/office/drawing/2014/main" id="{23BA64AE-9148-45B6-A073-682E8FF59A0C}"/>
                  </a:ext>
                </a:extLst>
              </p:cNvPr>
              <p:cNvPicPr>
                <a:picLocks noGrp="1" noRot="1" noChangeAspect="1" noMove="1" noResize="1" noEditPoints="1" noAdjustHandles="1" noChangeArrowheads="1" noChangeShapeType="1" noCrop="1"/>
              </p:cNvPicPr>
              <p:nvPr/>
            </p:nvPicPr>
            <p:blipFill>
              <a:blip r:embed="rId11"/>
              <a:stretch>
                <a:fillRect/>
              </a:stretch>
            </p:blipFill>
            <p:spPr>
              <a:xfrm>
                <a:off x="1110038" y="3415778"/>
                <a:ext cx="1206121" cy="890954"/>
              </a:xfrm>
              <a:prstGeom prst="rect">
                <a:avLst/>
              </a:prstGeom>
            </p:spPr>
          </p:pic>
        </mc:Fallback>
      </mc:AlternateContent>
      <p:sp>
        <p:nvSpPr>
          <p:cNvPr id="31" name="Google Shape;555;p54">
            <a:extLst>
              <a:ext uri="{FF2B5EF4-FFF2-40B4-BE49-F238E27FC236}">
                <a16:creationId xmlns:a16="http://schemas.microsoft.com/office/drawing/2014/main" id="{203ACF9E-38B1-13AD-DEDE-5E1CE362C17D}"/>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895094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p:cTn id="10" dur="10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1000"/>
                                        <p:tgtEl>
                                          <p:spTgt spid="3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9"/>
                                        </p:tgtEl>
                                        <p:attrNameLst>
                                          <p:attrName>style.visibility</p:attrName>
                                        </p:attrNameLst>
                                      </p:cBhvr>
                                      <p:to>
                                        <p:strVal val="visible"/>
                                      </p:to>
                                    </p:set>
                                    <p:animEffect transition="in" filter="fade">
                                      <p:cBhvr>
                                        <p:cTn id="18" dur="1000"/>
                                        <p:tgtEl>
                                          <p:spTgt spid="319"/>
                                        </p:tgtEl>
                                      </p:cBhvr>
                                    </p:animEffect>
                                  </p:childTnLst>
                                </p:cTn>
                              </p:par>
                              <p:par>
                                <p:cTn id="19" presetID="10" presetClass="entr" presetSubtype="0" fill="hold" nodeType="withEffect">
                                  <p:stCondLst>
                                    <p:cond delay="0"/>
                                  </p:stCondLst>
                                  <p:childTnLst>
                                    <p:set>
                                      <p:cBhvr>
                                        <p:cTn id="20" dur="1" fill="hold">
                                          <p:stCondLst>
                                            <p:cond delay="0"/>
                                          </p:stCondLst>
                                        </p:cTn>
                                        <p:tgtEl>
                                          <p:spTgt spid="326"/>
                                        </p:tgtEl>
                                        <p:attrNameLst>
                                          <p:attrName>style.visibility</p:attrName>
                                        </p:attrNameLst>
                                      </p:cBhvr>
                                      <p:to>
                                        <p:strVal val="visible"/>
                                      </p:to>
                                    </p:set>
                                    <p:animEffect transition="in" filter="fade">
                                      <p:cBhvr>
                                        <p:cTn id="21" dur="1000"/>
                                        <p:tgtEl>
                                          <p:spTgt spid="326"/>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0"/>
                                        </p:tgtEl>
                                        <p:attrNameLst>
                                          <p:attrName>style.visibility</p:attrName>
                                        </p:attrNameLst>
                                      </p:cBhvr>
                                      <p:to>
                                        <p:strVal val="visible"/>
                                      </p:to>
                                    </p:set>
                                    <p:animEffect transition="in" filter="fade">
                                      <p:cBhvr>
                                        <p:cTn id="29" dur="1000"/>
                                        <p:tgtEl>
                                          <p:spTgt spid="320"/>
                                        </p:tgtEl>
                                      </p:cBhvr>
                                    </p:animEffect>
                                  </p:childTnLst>
                                </p:cTn>
                              </p:par>
                              <p:par>
                                <p:cTn id="30" presetID="10" presetClass="entr" presetSubtype="0" fill="hold" nodeType="withEffect">
                                  <p:stCondLst>
                                    <p:cond delay="0"/>
                                  </p:stCondLst>
                                  <p:childTnLst>
                                    <p:set>
                                      <p:cBhvr>
                                        <p:cTn id="31" dur="1" fill="hold">
                                          <p:stCondLst>
                                            <p:cond delay="0"/>
                                          </p:stCondLst>
                                        </p:cTn>
                                        <p:tgtEl>
                                          <p:spTgt spid="327"/>
                                        </p:tgtEl>
                                        <p:attrNameLst>
                                          <p:attrName>style.visibility</p:attrName>
                                        </p:attrNameLst>
                                      </p:cBhvr>
                                      <p:to>
                                        <p:strVal val="visible"/>
                                      </p:to>
                                    </p:set>
                                    <p:animEffect transition="in" filter="fade">
                                      <p:cBhvr>
                                        <p:cTn id="32" dur="1000"/>
                                        <p:tgtEl>
                                          <p:spTgt spid="327"/>
                                        </p:tgtEl>
                                      </p:cBhvr>
                                    </p:animEffect>
                                  </p:childTnLst>
                                </p:cTn>
                              </p:par>
                              <p:par>
                                <p:cTn id="33" presetID="10" presetClass="entr" presetSubtype="0" fill="hold" nodeType="withEffect">
                                  <p:stCondLst>
                                    <p:cond delay="0"/>
                                  </p:stCondLst>
                                  <p:childTnLst>
                                    <p:set>
                                      <p:cBhvr>
                                        <p:cTn id="34" dur="1" fill="hold">
                                          <p:stCondLst>
                                            <p:cond delay="0"/>
                                          </p:stCondLst>
                                        </p:cTn>
                                        <p:tgtEl>
                                          <p:spTgt spid="336"/>
                                        </p:tgtEl>
                                        <p:attrNameLst>
                                          <p:attrName>style.visibility</p:attrName>
                                        </p:attrNameLst>
                                      </p:cBhvr>
                                      <p:to>
                                        <p:strVal val="visible"/>
                                      </p:to>
                                    </p:set>
                                    <p:animEffect transition="in" filter="fade">
                                      <p:cBhvr>
                                        <p:cTn id="35" dur="1000"/>
                                        <p:tgtEl>
                                          <p:spTgt spid="3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1"/>
                                        </p:tgtEl>
                                        <p:attrNameLst>
                                          <p:attrName>style.visibility</p:attrName>
                                        </p:attrNameLst>
                                      </p:cBhvr>
                                      <p:to>
                                        <p:strVal val="visible"/>
                                      </p:to>
                                    </p:set>
                                    <p:animEffect transition="in" filter="fade">
                                      <p:cBhvr>
                                        <p:cTn id="40" dur="1000"/>
                                        <p:tgtEl>
                                          <p:spTgt spid="321"/>
                                        </p:tgtEl>
                                      </p:cBhvr>
                                    </p:animEffect>
                                  </p:childTnLst>
                                </p:cTn>
                              </p:par>
                              <p:par>
                                <p:cTn id="41" presetID="10" presetClass="entr" presetSubtype="0" fill="hold" nodeType="withEffect">
                                  <p:stCondLst>
                                    <p:cond delay="0"/>
                                  </p:stCondLst>
                                  <p:childTnLst>
                                    <p:set>
                                      <p:cBhvr>
                                        <p:cTn id="42" dur="1" fill="hold">
                                          <p:stCondLst>
                                            <p:cond delay="0"/>
                                          </p:stCondLst>
                                        </p:cTn>
                                        <p:tgtEl>
                                          <p:spTgt spid="328"/>
                                        </p:tgtEl>
                                        <p:attrNameLst>
                                          <p:attrName>style.visibility</p:attrName>
                                        </p:attrNameLst>
                                      </p:cBhvr>
                                      <p:to>
                                        <p:strVal val="visible"/>
                                      </p:to>
                                    </p:set>
                                    <p:animEffect transition="in" filter="fade">
                                      <p:cBhvr>
                                        <p:cTn id="43" dur="1000"/>
                                        <p:tgtEl>
                                          <p:spTgt spid="328"/>
                                        </p:tgtEl>
                                      </p:cBhvr>
                                    </p:animEffect>
                                  </p:childTnLst>
                                </p:cTn>
                              </p:par>
                              <p:par>
                                <p:cTn id="44" presetID="10" presetClass="entr" presetSubtype="0" fill="hold" nodeType="withEffect">
                                  <p:stCondLst>
                                    <p:cond delay="0"/>
                                  </p:stCondLst>
                                  <p:childTnLst>
                                    <p:set>
                                      <p:cBhvr>
                                        <p:cTn id="45" dur="1" fill="hold">
                                          <p:stCondLst>
                                            <p:cond delay="0"/>
                                          </p:stCondLst>
                                        </p:cTn>
                                        <p:tgtEl>
                                          <p:spTgt spid="337"/>
                                        </p:tgtEl>
                                        <p:attrNameLst>
                                          <p:attrName>style.visibility</p:attrName>
                                        </p:attrNameLst>
                                      </p:cBhvr>
                                      <p:to>
                                        <p:strVal val="visible"/>
                                      </p:to>
                                    </p:set>
                                    <p:animEffect transition="in" filter="fade">
                                      <p:cBhvr>
                                        <p:cTn id="46" dur="1000"/>
                                        <p:tgtEl>
                                          <p:spTgt spid="3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000"/>
                                        <p:tgtEl>
                                          <p:spTgt spid="329"/>
                                        </p:tgtEl>
                                      </p:cBhvr>
                                    </p:animEffect>
                                  </p:childTnLst>
                                </p:cTn>
                              </p:par>
                              <p:par>
                                <p:cTn id="52" presetID="10" presetClass="entr" presetSubtype="0" fill="hold" nodeType="with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1000"/>
                                        <p:tgtEl>
                                          <p:spTgt spid="324"/>
                                        </p:tgtEl>
                                      </p:cBhvr>
                                    </p:animEffect>
                                  </p:childTnLst>
                                </p:cTn>
                              </p:par>
                              <p:par>
                                <p:cTn id="55" presetID="10" presetClass="entr" presetSubtype="0" fill="hold" nodeType="withEffect">
                                  <p:stCondLst>
                                    <p:cond delay="0"/>
                                  </p:stCondLst>
                                  <p:childTnLst>
                                    <p:set>
                                      <p:cBhvr>
                                        <p:cTn id="56" dur="1" fill="hold">
                                          <p:stCondLst>
                                            <p:cond delay="0"/>
                                          </p:stCondLst>
                                        </p:cTn>
                                        <p:tgtEl>
                                          <p:spTgt spid="332"/>
                                        </p:tgtEl>
                                        <p:attrNameLst>
                                          <p:attrName>style.visibility</p:attrName>
                                        </p:attrNameLst>
                                      </p:cBhvr>
                                      <p:to>
                                        <p:strVal val="visible"/>
                                      </p:to>
                                    </p:set>
                                    <p:animEffect transition="in" filter="fade">
                                      <p:cBhvr>
                                        <p:cTn id="57" dur="1000"/>
                                        <p:tgtEl>
                                          <p:spTgt spid="332"/>
                                        </p:tgtEl>
                                      </p:cBhvr>
                                    </p:animEffect>
                                  </p:childTnLst>
                                </p:cTn>
                              </p:par>
                              <p:par>
                                <p:cTn id="58" presetID="10" presetClass="entr" presetSubtype="0" fill="hold" nodeType="withEffect">
                                  <p:stCondLst>
                                    <p:cond delay="0"/>
                                  </p:stCondLst>
                                  <p:childTnLst>
                                    <p:set>
                                      <p:cBhvr>
                                        <p:cTn id="59" dur="1" fill="hold">
                                          <p:stCondLst>
                                            <p:cond delay="0"/>
                                          </p:stCondLst>
                                        </p:cTn>
                                        <p:tgtEl>
                                          <p:spTgt spid="338"/>
                                        </p:tgtEl>
                                        <p:attrNameLst>
                                          <p:attrName>style.visibility</p:attrName>
                                        </p:attrNameLst>
                                      </p:cBhvr>
                                      <p:to>
                                        <p:strVal val="visible"/>
                                      </p:to>
                                    </p:set>
                                    <p:animEffect transition="in" filter="fade">
                                      <p:cBhvr>
                                        <p:cTn id="60" dur="1000"/>
                                        <p:tgtEl>
                                          <p:spTgt spid="338"/>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4" name="Google Shape;361;p36">
            <a:extLst>
              <a:ext uri="{FF2B5EF4-FFF2-40B4-BE49-F238E27FC236}">
                <a16:creationId xmlns:a16="http://schemas.microsoft.com/office/drawing/2014/main" id="{63BFB9BF-5965-4C10-B42B-E67AA3F0C80C}"/>
              </a:ext>
            </a:extLst>
          </p:cNvPr>
          <p:cNvSpPr txBox="1"/>
          <p:nvPr/>
        </p:nvSpPr>
        <p:spPr>
          <a:xfrm rot="-5400000">
            <a:off x="302335" y="2214425"/>
            <a:ext cx="1113525" cy="403935"/>
          </a:xfrm>
          <a:prstGeom prst="rect">
            <a:avLst/>
          </a:prstGeom>
          <a:noFill/>
          <a:ln>
            <a:noFill/>
          </a:ln>
        </p:spPr>
        <p:txBody>
          <a:bodyPr spcFirstLastPara="1" wrap="square" lIns="68569" tIns="68569" rIns="68569" bIns="68569" anchor="t" anchorCtr="0">
            <a:spAutoFit/>
          </a:bodyPr>
          <a:lstStyle/>
          <a:p>
            <a:pPr algn="ctr"/>
            <a:r>
              <a:rPr lang="en" sz="1725">
                <a:latin typeface="Times New Roman"/>
                <a:ea typeface="Times New Roman"/>
                <a:cs typeface="Times New Roman"/>
                <a:sym typeface="Times New Roman"/>
              </a:rPr>
              <a:t>F1 score</a:t>
            </a:r>
            <a:endParaRPr sz="1725">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76BBB34D-B608-4ADE-8F61-D09A7B32F7C8}"/>
              </a:ext>
            </a:extLst>
          </p:cNvPr>
          <p:cNvSpPr txBox="1"/>
          <p:nvPr/>
        </p:nvSpPr>
        <p:spPr>
          <a:xfrm>
            <a:off x="1379959" y="4249999"/>
            <a:ext cx="2559331" cy="369332"/>
          </a:xfrm>
          <a:prstGeom prst="rect">
            <a:avLst/>
          </a:prstGeom>
          <a:noFill/>
        </p:spPr>
        <p:txBody>
          <a:bodyPr wrap="square" rtlCol="0">
            <a:spAutoFit/>
          </a:bodyPr>
          <a:lstStyle/>
          <a:p>
            <a:r>
              <a:rPr lang="en-US" sz="1800" dirty="0">
                <a:latin typeface="Poppins SemiBold" panose="00000700000000000000" pitchFamily="2" charset="0"/>
                <a:cs typeface="Poppins SemiBold" panose="00000700000000000000" pitchFamily="2" charset="0"/>
              </a:rPr>
              <a:t>Chromium &amp; Debian</a:t>
            </a:r>
          </a:p>
        </p:txBody>
      </p:sp>
      <p:pic>
        <p:nvPicPr>
          <p:cNvPr id="36" name="Google Shape;372;p37">
            <a:extLst>
              <a:ext uri="{FF2B5EF4-FFF2-40B4-BE49-F238E27FC236}">
                <a16:creationId xmlns:a16="http://schemas.microsoft.com/office/drawing/2014/main" id="{64391A13-F548-469E-A776-BD5381BCABC5}"/>
              </a:ext>
            </a:extLst>
          </p:cNvPr>
          <p:cNvPicPr preferRelativeResize="0"/>
          <p:nvPr/>
        </p:nvPicPr>
        <p:blipFill rotWithShape="1">
          <a:blip r:embed="rId3">
            <a:alphaModFix/>
          </a:blip>
          <a:srcRect t="5987"/>
          <a:stretch/>
        </p:blipFill>
        <p:spPr>
          <a:xfrm>
            <a:off x="5050047" y="1458372"/>
            <a:ext cx="2813568" cy="2046364"/>
          </a:xfrm>
          <a:prstGeom prst="rect">
            <a:avLst/>
          </a:prstGeom>
          <a:noFill/>
          <a:ln>
            <a:noFill/>
          </a:ln>
        </p:spPr>
      </p:pic>
      <p:sp>
        <p:nvSpPr>
          <p:cNvPr id="37" name="Google Shape;359;p36">
            <a:extLst>
              <a:ext uri="{FF2B5EF4-FFF2-40B4-BE49-F238E27FC236}">
                <a16:creationId xmlns:a16="http://schemas.microsoft.com/office/drawing/2014/main" id="{30A9198E-1F7E-4163-96AE-ACA1819AF713}"/>
              </a:ext>
            </a:extLst>
          </p:cNvPr>
          <p:cNvSpPr txBox="1"/>
          <p:nvPr/>
        </p:nvSpPr>
        <p:spPr>
          <a:xfrm>
            <a:off x="5481843"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8" name="Google Shape;360;p36">
            <a:extLst>
              <a:ext uri="{FF2B5EF4-FFF2-40B4-BE49-F238E27FC236}">
                <a16:creationId xmlns:a16="http://schemas.microsoft.com/office/drawing/2014/main" id="{B191EA52-AB68-4948-BE59-4147B2FE7573}"/>
              </a:ext>
            </a:extLst>
          </p:cNvPr>
          <p:cNvSpPr txBox="1"/>
          <p:nvPr/>
        </p:nvSpPr>
        <p:spPr>
          <a:xfrm>
            <a:off x="6915789"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 [15]</a:t>
            </a:r>
          </a:p>
        </p:txBody>
      </p:sp>
      <p:pic>
        <p:nvPicPr>
          <p:cNvPr id="31" name="Google Shape;358;p36">
            <a:extLst>
              <a:ext uri="{FF2B5EF4-FFF2-40B4-BE49-F238E27FC236}">
                <a16:creationId xmlns:a16="http://schemas.microsoft.com/office/drawing/2014/main" id="{D71AEC94-CD69-4D07-B7A2-4BBBC13E140C}"/>
              </a:ext>
            </a:extLst>
          </p:cNvPr>
          <p:cNvPicPr preferRelativeResize="0"/>
          <p:nvPr/>
        </p:nvPicPr>
        <p:blipFill rotWithShape="1">
          <a:blip r:embed="rId4">
            <a:alphaModFix/>
          </a:blip>
          <a:srcRect t="5129" r="6160" b="14332"/>
          <a:stretch/>
        </p:blipFill>
        <p:spPr>
          <a:xfrm>
            <a:off x="1061148" y="1458373"/>
            <a:ext cx="2813568" cy="2046363"/>
          </a:xfrm>
          <a:prstGeom prst="rect">
            <a:avLst/>
          </a:prstGeom>
          <a:noFill/>
          <a:ln>
            <a:noFill/>
          </a:ln>
        </p:spPr>
      </p:pic>
      <p:sp>
        <p:nvSpPr>
          <p:cNvPr id="32" name="Google Shape;359;p36">
            <a:extLst>
              <a:ext uri="{FF2B5EF4-FFF2-40B4-BE49-F238E27FC236}">
                <a16:creationId xmlns:a16="http://schemas.microsoft.com/office/drawing/2014/main" id="{0DB86D66-18E5-4803-85F7-FFCF54A8FC47}"/>
              </a:ext>
            </a:extLst>
          </p:cNvPr>
          <p:cNvSpPr txBox="1"/>
          <p:nvPr/>
        </p:nvSpPr>
        <p:spPr>
          <a:xfrm>
            <a:off x="1522906"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 name="Google Shape;360;p36">
            <a:extLst>
              <a:ext uri="{FF2B5EF4-FFF2-40B4-BE49-F238E27FC236}">
                <a16:creationId xmlns:a16="http://schemas.microsoft.com/office/drawing/2014/main" id="{18FCA820-19CB-4517-8786-30A73ECCAFED}"/>
              </a:ext>
            </a:extLst>
          </p:cNvPr>
          <p:cNvSpPr txBox="1"/>
          <p:nvPr/>
        </p:nvSpPr>
        <p:spPr>
          <a:xfrm>
            <a:off x="2956852"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p>
          <a:p>
            <a:pPr algn="ctr"/>
            <a:r>
              <a:rPr lang="en" sz="1500" dirty="0">
                <a:latin typeface="Poppins" panose="00000500000000000000" pitchFamily="2" charset="0"/>
                <a:ea typeface="Times New Roman"/>
                <a:cs typeface="Poppins" panose="00000500000000000000" pitchFamily="2" charset="0"/>
                <a:sym typeface="Times New Roman"/>
              </a:rPr>
              <a:t>[15]</a:t>
            </a:r>
            <a:endParaRPr sz="1500" dirty="0">
              <a:latin typeface="Poppins" panose="00000500000000000000" pitchFamily="2" charset="0"/>
              <a:ea typeface="Times New Roman"/>
              <a:cs typeface="Poppins" panose="00000500000000000000" pitchFamily="2" charset="0"/>
              <a:sym typeface="Times New Roman"/>
            </a:endParaRPr>
          </a:p>
        </p:txBody>
      </p:sp>
      <p:sp>
        <p:nvSpPr>
          <p:cNvPr id="39" name="TextBox 38">
            <a:extLst>
              <a:ext uri="{FF2B5EF4-FFF2-40B4-BE49-F238E27FC236}">
                <a16:creationId xmlns:a16="http://schemas.microsoft.com/office/drawing/2014/main" id="{2408CCAE-3DEE-46F8-915D-0DB994800364}"/>
              </a:ext>
            </a:extLst>
          </p:cNvPr>
          <p:cNvSpPr txBox="1"/>
          <p:nvPr/>
        </p:nvSpPr>
        <p:spPr>
          <a:xfrm>
            <a:off x="5324769" y="4249999"/>
            <a:ext cx="2612793" cy="369332"/>
          </a:xfrm>
          <a:prstGeom prst="rect">
            <a:avLst/>
          </a:prstGeom>
          <a:noFill/>
        </p:spPr>
        <p:txBody>
          <a:bodyPr wrap="square" rtlCol="0">
            <a:spAutoFit/>
          </a:bodyPr>
          <a:lstStyle/>
          <a:p>
            <a:r>
              <a:rPr lang="en-US" sz="1800" dirty="0" err="1">
                <a:latin typeface="Poppins SemiBold" panose="00000700000000000000" pitchFamily="2" charset="0"/>
                <a:cs typeface="Poppins SemiBold" panose="00000700000000000000" pitchFamily="2" charset="0"/>
              </a:rPr>
              <a:t>FFMpeg</a:t>
            </a:r>
            <a:r>
              <a:rPr lang="en-US" sz="1800" dirty="0">
                <a:latin typeface="Poppins SemiBold" panose="00000700000000000000" pitchFamily="2" charset="0"/>
                <a:cs typeface="Poppins SemiBold" panose="00000700000000000000" pitchFamily="2" charset="0"/>
              </a:rPr>
              <a:t> &amp; </a:t>
            </a:r>
            <a:r>
              <a:rPr lang="en-US" sz="1800" dirty="0" err="1">
                <a:latin typeface="Poppins SemiBold" panose="00000700000000000000" pitchFamily="2" charset="0"/>
                <a:cs typeface="Poppins SemiBold" panose="00000700000000000000" pitchFamily="2" charset="0"/>
              </a:rPr>
              <a:t>Qemu</a:t>
            </a:r>
            <a:endParaRPr lang="en-US" sz="1800" dirty="0">
              <a:latin typeface="Poppins SemiBold" panose="00000700000000000000" pitchFamily="2" charset="0"/>
              <a:cs typeface="Poppins SemiBold" panose="00000700000000000000" pitchFamily="2" charset="0"/>
            </a:endParaRPr>
          </a:p>
        </p:txBody>
      </p:sp>
      <p:sp>
        <p:nvSpPr>
          <p:cNvPr id="3" name="Oval 2">
            <a:extLst>
              <a:ext uri="{FF2B5EF4-FFF2-40B4-BE49-F238E27FC236}">
                <a16:creationId xmlns:a16="http://schemas.microsoft.com/office/drawing/2014/main" id="{90B43921-BCD2-403B-8191-F236D5885B08}"/>
              </a:ext>
            </a:extLst>
          </p:cNvPr>
          <p:cNvSpPr/>
          <p:nvPr/>
        </p:nvSpPr>
        <p:spPr>
          <a:xfrm>
            <a:off x="3323998" y="1416807"/>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296BD1A1-BC7A-4CFA-9479-066EFEC80EA4}"/>
              </a:ext>
            </a:extLst>
          </p:cNvPr>
          <p:cNvSpPr/>
          <p:nvPr/>
        </p:nvSpPr>
        <p:spPr>
          <a:xfrm>
            <a:off x="7275297" y="1402885"/>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reeform: Shape 8">
            <a:extLst>
              <a:ext uri="{FF2B5EF4-FFF2-40B4-BE49-F238E27FC236}">
                <a16:creationId xmlns:a16="http://schemas.microsoft.com/office/drawing/2014/main" id="{289D88C0-6DA6-44A5-BD2C-785126563144}"/>
              </a:ext>
            </a:extLst>
          </p:cNvPr>
          <p:cNvSpPr/>
          <p:nvPr/>
        </p:nvSpPr>
        <p:spPr>
          <a:xfrm>
            <a:off x="3545671" y="1984845"/>
            <a:ext cx="3983182" cy="136884"/>
          </a:xfrm>
          <a:custGeom>
            <a:avLst/>
            <a:gdLst>
              <a:gd name="connsiteX0" fmla="*/ 0 w 5310909"/>
              <a:gd name="connsiteY0" fmla="*/ 1585 h 182512"/>
              <a:gd name="connsiteX1" fmla="*/ 221672 w 5310909"/>
              <a:gd name="connsiteY1" fmla="*/ 84026 h 182512"/>
              <a:gd name="connsiteX2" fmla="*/ 895927 w 5310909"/>
              <a:gd name="connsiteY2" fmla="*/ 152199 h 182512"/>
              <a:gd name="connsiteX3" fmla="*/ 2419927 w 5310909"/>
              <a:gd name="connsiteY3" fmla="*/ 182321 h 182512"/>
              <a:gd name="connsiteX4" fmla="*/ 4064000 w 5310909"/>
              <a:gd name="connsiteY4" fmla="*/ 139515 h 182512"/>
              <a:gd name="connsiteX5" fmla="*/ 5310909 w 5310909"/>
              <a:gd name="connsiteY5" fmla="*/ 0 h 18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909" h="182512" extrusionOk="0">
                <a:moveTo>
                  <a:pt x="0" y="1585"/>
                </a:moveTo>
                <a:cubicBezTo>
                  <a:pt x="36646" y="22204"/>
                  <a:pt x="64388" y="61415"/>
                  <a:pt x="221672" y="84026"/>
                </a:cubicBezTo>
                <a:cubicBezTo>
                  <a:pt x="376709" y="91504"/>
                  <a:pt x="536062" y="135208"/>
                  <a:pt x="895927" y="152199"/>
                </a:cubicBezTo>
                <a:cubicBezTo>
                  <a:pt x="1325807" y="205426"/>
                  <a:pt x="1898530" y="155120"/>
                  <a:pt x="2419927" y="182321"/>
                </a:cubicBezTo>
                <a:cubicBezTo>
                  <a:pt x="2944716" y="227330"/>
                  <a:pt x="3630318" y="120634"/>
                  <a:pt x="4064000" y="139515"/>
                </a:cubicBezTo>
                <a:cubicBezTo>
                  <a:pt x="4585965" y="117440"/>
                  <a:pt x="4871743" y="89402"/>
                  <a:pt x="5310909" y="0"/>
                </a:cubicBezTo>
              </a:path>
            </a:pathLst>
          </a:custGeom>
          <a:noFill/>
          <a:ln w="38100">
            <a:solidFill>
              <a:schemeClr val="accent6">
                <a:lumMod val="50000"/>
              </a:schemeClr>
            </a:solidFill>
            <a:extLst>
              <a:ext uri="{C807C97D-BFC1-408E-A445-0C87EB9F89A2}">
                <ask:lineSketchStyleProps xmlns:ask="http://schemas.microsoft.com/office/drawing/2018/sketchyshapes" sd="3769851294">
                  <a:custGeom>
                    <a:avLst/>
                    <a:gdLst>
                      <a:gd name="connsiteX0" fmla="*/ 0 w 3983182"/>
                      <a:gd name="connsiteY0" fmla="*/ 1188 h 136884"/>
                      <a:gd name="connsiteX1" fmla="*/ 166254 w 3983182"/>
                      <a:gd name="connsiteY1" fmla="*/ 63019 h 136884"/>
                      <a:gd name="connsiteX2" fmla="*/ 671945 w 3983182"/>
                      <a:gd name="connsiteY2" fmla="*/ 114149 h 136884"/>
                      <a:gd name="connsiteX3" fmla="*/ 1814945 w 3983182"/>
                      <a:gd name="connsiteY3" fmla="*/ 136740 h 136884"/>
                      <a:gd name="connsiteX4" fmla="*/ 3048000 w 3983182"/>
                      <a:gd name="connsiteY4" fmla="*/ 104636 h 136884"/>
                      <a:gd name="connsiteX5" fmla="*/ 3983182 w 3983182"/>
                      <a:gd name="connsiteY5" fmla="*/ 0 h 13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3182" h="136884" extrusionOk="0">
                        <a:moveTo>
                          <a:pt x="0" y="1188"/>
                        </a:moveTo>
                        <a:cubicBezTo>
                          <a:pt x="27754" y="12048"/>
                          <a:pt x="44879" y="47128"/>
                          <a:pt x="166254" y="63019"/>
                        </a:cubicBezTo>
                        <a:cubicBezTo>
                          <a:pt x="286345" y="56867"/>
                          <a:pt x="426477" y="99125"/>
                          <a:pt x="671945" y="114149"/>
                        </a:cubicBezTo>
                        <a:cubicBezTo>
                          <a:pt x="1062710" y="193728"/>
                          <a:pt x="1430962" y="85027"/>
                          <a:pt x="1814945" y="136740"/>
                        </a:cubicBezTo>
                        <a:cubicBezTo>
                          <a:pt x="2207691" y="182865"/>
                          <a:pt x="2767634" y="44535"/>
                          <a:pt x="3048000" y="104636"/>
                        </a:cubicBezTo>
                        <a:cubicBezTo>
                          <a:pt x="3482954" y="97085"/>
                          <a:pt x="3643616" y="73321"/>
                          <a:pt x="3983182"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hought Bubble: Cloud 9">
            <a:extLst>
              <a:ext uri="{FF2B5EF4-FFF2-40B4-BE49-F238E27FC236}">
                <a16:creationId xmlns:a16="http://schemas.microsoft.com/office/drawing/2014/main" id="{6E367415-EB1B-4BCD-859B-4AECFB412CB9}"/>
              </a:ext>
            </a:extLst>
          </p:cNvPr>
          <p:cNvSpPr/>
          <p:nvPr/>
        </p:nvSpPr>
        <p:spPr>
          <a:xfrm>
            <a:off x="3912316" y="1002022"/>
            <a:ext cx="1908963" cy="1033299"/>
          </a:xfrm>
          <a:prstGeom prst="cloudCallout">
            <a:avLst>
              <a:gd name="adj1" fmla="val -12972"/>
              <a:gd name="adj2" fmla="val 56467"/>
            </a:avLst>
          </a:prstGeom>
          <a:solidFill>
            <a:srgbClr val="002060"/>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bg1"/>
                </a:solidFill>
                <a:latin typeface="Poppins SemiBold" panose="00000700000000000000" pitchFamily="2" charset="0"/>
                <a:cs typeface="Poppins SemiBold" panose="00000700000000000000" pitchFamily="2" charset="0"/>
              </a:rPr>
              <a:t>ReVeal</a:t>
            </a:r>
            <a:endParaRPr lang="en-US" sz="1800" dirty="0">
              <a:solidFill>
                <a:schemeClr val="bg1"/>
              </a:solidFill>
              <a:latin typeface="Poppins SemiBold" panose="00000700000000000000" pitchFamily="2" charset="0"/>
              <a:cs typeface="Poppins SemiBold" panose="00000700000000000000" pitchFamily="2" charset="0"/>
            </a:endParaRPr>
          </a:p>
        </p:txBody>
      </p:sp>
      <p:pic>
        <p:nvPicPr>
          <p:cNvPr id="52" name="Picture 2">
            <a:extLst>
              <a:ext uri="{FF2B5EF4-FFF2-40B4-BE49-F238E27FC236}">
                <a16:creationId xmlns:a16="http://schemas.microsoft.com/office/drawing/2014/main" id="{A26375EF-701B-4F98-BACF-AB0919B1E2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D6AE45CE-6A50-4357-8570-9AD7B5A6FA3D}"/>
              </a:ext>
            </a:extLst>
          </p:cNvPr>
          <p:cNvSpPr>
            <a:spLocks noGrp="1"/>
          </p:cNvSpPr>
          <p:nvPr>
            <p:ph type="sldNum" idx="12"/>
          </p:nvPr>
        </p:nvSpPr>
        <p:spPr/>
        <p:txBody>
          <a:bodyPr/>
          <a:lstStyle/>
          <a:p>
            <a:fld id="{00000000-1234-1234-1234-123412341234}" type="slidenum">
              <a:rPr lang="en" smtClean="0"/>
              <a:pPr/>
              <a:t>88</a:t>
            </a:fld>
            <a:endParaRPr lang="en"/>
          </a:p>
        </p:txBody>
      </p:sp>
      <p:sp>
        <p:nvSpPr>
          <p:cNvPr id="18" name="TextBox 17">
            <a:extLst>
              <a:ext uri="{FF2B5EF4-FFF2-40B4-BE49-F238E27FC236}">
                <a16:creationId xmlns:a16="http://schemas.microsoft.com/office/drawing/2014/main" id="{E28EACF5-FF81-4F79-A814-5866CA48277C}"/>
              </a:ext>
            </a:extLst>
          </p:cNvPr>
          <p:cNvSpPr txBox="1"/>
          <p:nvPr/>
        </p:nvSpPr>
        <p:spPr>
          <a:xfrm>
            <a:off x="5780312" y="4742391"/>
            <a:ext cx="250902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[15] Devign Zhou et. al. 2019</a:t>
            </a:r>
          </a:p>
        </p:txBody>
      </p:sp>
      <p:sp>
        <p:nvSpPr>
          <p:cNvPr id="19" name="Google Shape;555;p54">
            <a:extLst>
              <a:ext uri="{FF2B5EF4-FFF2-40B4-BE49-F238E27FC236}">
                <a16:creationId xmlns:a16="http://schemas.microsoft.com/office/drawing/2014/main" id="{233F3AF6-BF7D-22A9-D0E4-86E277D6D43C}"/>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34100507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9" grpId="0" animBg="1"/>
      <p:bldP spid="10" grpId="0" animBg="1"/>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96;p31">
            <a:extLst>
              <a:ext uri="{FF2B5EF4-FFF2-40B4-BE49-F238E27FC236}">
                <a16:creationId xmlns:a16="http://schemas.microsoft.com/office/drawing/2014/main" id="{CEEB82CB-7239-47D1-A001-186C068309CE}"/>
              </a:ext>
            </a:extLst>
          </p:cNvPr>
          <p:cNvSpPr/>
          <p:nvPr/>
        </p:nvSpPr>
        <p:spPr>
          <a:xfrm>
            <a:off x="517750" y="305925"/>
            <a:ext cx="8216100" cy="560100"/>
          </a:xfrm>
          <a:prstGeom prst="roundRect">
            <a:avLst>
              <a:gd name="adj" fmla="val 16667"/>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 sz="2500" dirty="0">
                <a:latin typeface="Georgia" panose="02040502050405020303" pitchFamily="18" charset="0"/>
                <a:ea typeface="Georgia"/>
                <a:cs typeface="Poppins SemiBold" panose="00000700000000000000" pitchFamily="2" charset="0"/>
                <a:sym typeface="Georgia"/>
              </a:rPr>
              <a:t>Explicit Encoding PL knowledge into model</a:t>
            </a:r>
            <a:endParaRPr sz="2500" dirty="0">
              <a:latin typeface="Georgia" panose="02040502050405020303" pitchFamily="18" charset="0"/>
              <a:ea typeface="Georgia"/>
              <a:cs typeface="Poppins SemiBold" panose="00000700000000000000" pitchFamily="2" charset="0"/>
              <a:sym typeface="Georgia"/>
            </a:endParaRPr>
          </a:p>
        </p:txBody>
      </p:sp>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89</a:t>
            </a:fld>
            <a:endParaRPr lang="en" sz="900" dirty="0"/>
          </a:p>
        </p:txBody>
      </p:sp>
      <p:grpSp>
        <p:nvGrpSpPr>
          <p:cNvPr id="7" name="Group 6">
            <a:extLst>
              <a:ext uri="{FF2B5EF4-FFF2-40B4-BE49-F238E27FC236}">
                <a16:creationId xmlns:a16="http://schemas.microsoft.com/office/drawing/2014/main" id="{692BB43C-D56E-45EA-BFBF-C40DDA468843}"/>
              </a:ext>
            </a:extLst>
          </p:cNvPr>
          <p:cNvGrpSpPr/>
          <p:nvPr/>
        </p:nvGrpSpPr>
        <p:grpSpPr>
          <a:xfrm>
            <a:off x="5354135" y="1778844"/>
            <a:ext cx="2230097" cy="1588004"/>
            <a:chOff x="6244325" y="1154700"/>
            <a:chExt cx="2973462" cy="2117338"/>
          </a:xfrm>
        </p:grpSpPr>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 name="Picture 18">
              <a:extLst>
                <a:ext uri="{FF2B5EF4-FFF2-40B4-BE49-F238E27FC236}">
                  <a16:creationId xmlns:a16="http://schemas.microsoft.com/office/drawing/2014/main" id="{CC730D64-7D33-4220-AA34-32FAEC932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882" y="1154700"/>
              <a:ext cx="681905" cy="811329"/>
            </a:xfrm>
            <a:prstGeom prst="rect">
              <a:avLst/>
            </a:prstGeom>
          </p:spPr>
        </p:pic>
        <p:pic>
          <p:nvPicPr>
            <p:cNvPr id="20" name="Picture 19">
              <a:extLst>
                <a:ext uri="{FF2B5EF4-FFF2-40B4-BE49-F238E27FC236}">
                  <a16:creationId xmlns:a16="http://schemas.microsoft.com/office/drawing/2014/main" id="{40864994-8B55-46C9-9934-50A5869EA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636" y="2004940"/>
              <a:ext cx="709151" cy="979662"/>
            </a:xfrm>
            <a:prstGeom prst="rect">
              <a:avLst/>
            </a:prstGeom>
          </p:spPr>
        </p:pic>
      </p:grpSp>
      <p:sp>
        <p:nvSpPr>
          <p:cNvPr id="27" name="TextBox 26">
            <a:extLst>
              <a:ext uri="{FF2B5EF4-FFF2-40B4-BE49-F238E27FC236}">
                <a16:creationId xmlns:a16="http://schemas.microsoft.com/office/drawing/2014/main" id="{5AEA9B8F-AE7C-41EC-9D62-75A2F4EBA163}"/>
              </a:ext>
            </a:extLst>
          </p:cNvPr>
          <p:cNvSpPr txBox="1"/>
          <p:nvPr/>
        </p:nvSpPr>
        <p:spPr>
          <a:xfrm>
            <a:off x="1578732" y="3630558"/>
            <a:ext cx="2049219"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Code Property Graph</a:t>
            </a:r>
          </a:p>
        </p:txBody>
      </p:sp>
      <p:pic>
        <p:nvPicPr>
          <p:cNvPr id="29" name="Picture 28">
            <a:extLst>
              <a:ext uri="{FF2B5EF4-FFF2-40B4-BE49-F238E27FC236}">
                <a16:creationId xmlns:a16="http://schemas.microsoft.com/office/drawing/2014/main" id="{BA8F2445-5F7A-48E9-8971-E94217344BBE}"/>
              </a:ext>
            </a:extLst>
          </p:cNvPr>
          <p:cNvPicPr>
            <a:picLocks noChangeAspect="1"/>
          </p:cNvPicPr>
          <p:nvPr/>
        </p:nvPicPr>
        <p:blipFill rotWithShape="1">
          <a:blip r:embed="rId5">
            <a:extLst>
              <a:ext uri="{28A0092B-C50C-407E-A947-70E740481C1C}">
                <a14:useLocalDpi xmlns:a14="http://schemas.microsoft.com/office/drawing/2010/main" val="0"/>
              </a:ext>
            </a:extLst>
          </a:blip>
          <a:srcRect t="-1696" b="10318"/>
          <a:stretch/>
        </p:blipFill>
        <p:spPr>
          <a:xfrm>
            <a:off x="1135857" y="1148890"/>
            <a:ext cx="2934971" cy="2483720"/>
          </a:xfrm>
          <a:prstGeom prst="rect">
            <a:avLst/>
          </a:prstGeom>
        </p:spPr>
      </p:pic>
      <p:pic>
        <p:nvPicPr>
          <p:cNvPr id="31" name="Picture 30">
            <a:extLst>
              <a:ext uri="{FF2B5EF4-FFF2-40B4-BE49-F238E27FC236}">
                <a16:creationId xmlns:a16="http://schemas.microsoft.com/office/drawing/2014/main" id="{F78D7815-E386-4402-A25F-0403D32D0600}"/>
              </a:ext>
            </a:extLst>
          </p:cNvPr>
          <p:cNvPicPr>
            <a:picLocks noChangeAspect="1"/>
          </p:cNvPicPr>
          <p:nvPr/>
        </p:nvPicPr>
        <p:blipFill rotWithShape="1">
          <a:blip r:embed="rId6">
            <a:extLst>
              <a:ext uri="{28A0092B-C50C-407E-A947-70E740481C1C}">
                <a14:useLocalDpi xmlns:a14="http://schemas.microsoft.com/office/drawing/2010/main" val="0"/>
              </a:ext>
            </a:extLst>
          </a:blip>
          <a:srcRect t="88182" b="-761"/>
          <a:stretch/>
        </p:blipFill>
        <p:spPr>
          <a:xfrm>
            <a:off x="3725626" y="3630558"/>
            <a:ext cx="4040776" cy="470709"/>
          </a:xfrm>
          <a:prstGeom prst="rect">
            <a:avLst/>
          </a:prstGeom>
        </p:spPr>
      </p:pic>
      <p:pic>
        <p:nvPicPr>
          <p:cNvPr id="32" name="Picture 2">
            <a:extLst>
              <a:ext uri="{FF2B5EF4-FFF2-40B4-BE49-F238E27FC236}">
                <a16:creationId xmlns:a16="http://schemas.microsoft.com/office/drawing/2014/main" id="{7E861464-5E8D-44F4-844E-23355967AD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56BED1C4-0F04-4EE8-BC9A-6303E1D3CE6C}"/>
              </a:ext>
            </a:extLst>
          </p:cNvPr>
          <p:cNvSpPr/>
          <p:nvPr/>
        </p:nvSpPr>
        <p:spPr>
          <a:xfrm>
            <a:off x="4286250" y="3874386"/>
            <a:ext cx="285750" cy="2268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Rounded Corners 33">
            <a:extLst>
              <a:ext uri="{FF2B5EF4-FFF2-40B4-BE49-F238E27FC236}">
                <a16:creationId xmlns:a16="http://schemas.microsoft.com/office/drawing/2014/main" id="{E59F9FFA-0BDB-44E6-BCA1-4D3C07EF4BDF}"/>
              </a:ext>
            </a:extLst>
          </p:cNvPr>
          <p:cNvSpPr/>
          <p:nvPr/>
        </p:nvSpPr>
        <p:spPr>
          <a:xfrm>
            <a:off x="5641185" y="3879104"/>
            <a:ext cx="285750" cy="226882"/>
          </a:xfrm>
          <a:prstGeom prst="round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5" name="Group 34">
            <a:extLst>
              <a:ext uri="{FF2B5EF4-FFF2-40B4-BE49-F238E27FC236}">
                <a16:creationId xmlns:a16="http://schemas.microsoft.com/office/drawing/2014/main" id="{C942B1D2-AB29-42B0-A6E6-74590CBFDBC7}"/>
              </a:ext>
            </a:extLst>
          </p:cNvPr>
          <p:cNvGrpSpPr/>
          <p:nvPr/>
        </p:nvGrpSpPr>
        <p:grpSpPr>
          <a:xfrm>
            <a:off x="4070827" y="1862248"/>
            <a:ext cx="2801567" cy="1180757"/>
            <a:chOff x="4552544" y="1283431"/>
            <a:chExt cx="3735422" cy="1574343"/>
          </a:xfrm>
        </p:grpSpPr>
        <p:pic>
          <p:nvPicPr>
            <p:cNvPr id="36" name="Google Shape;617;p61">
              <a:extLst>
                <a:ext uri="{FF2B5EF4-FFF2-40B4-BE49-F238E27FC236}">
                  <a16:creationId xmlns:a16="http://schemas.microsoft.com/office/drawing/2014/main" id="{014990B9-5F59-459C-8F98-57B9074C36A0}"/>
                </a:ext>
              </a:extLst>
            </p:cNvPr>
            <p:cNvPicPr preferRelativeResize="0"/>
            <p:nvPr/>
          </p:nvPicPr>
          <p:blipFill rotWithShape="1">
            <a:blip r:embed="rId8">
              <a:alphaModFix/>
            </a:blip>
            <a:srcRect l="18305" r="17600"/>
            <a:stretch/>
          </p:blipFill>
          <p:spPr>
            <a:xfrm>
              <a:off x="4552544" y="1283431"/>
              <a:ext cx="3735422" cy="1487196"/>
            </a:xfrm>
            <a:prstGeom prst="rect">
              <a:avLst/>
            </a:prstGeom>
            <a:noFill/>
            <a:ln>
              <a:noFill/>
            </a:ln>
          </p:spPr>
        </p:pic>
        <p:sp>
          <p:nvSpPr>
            <p:cNvPr id="37" name="Rectangle 36">
              <a:extLst>
                <a:ext uri="{FF2B5EF4-FFF2-40B4-BE49-F238E27FC236}">
                  <a16:creationId xmlns:a16="http://schemas.microsoft.com/office/drawing/2014/main" id="{4AEDA188-30D8-4E41-820C-A9E7FBD3B80C}"/>
                </a:ext>
              </a:extLst>
            </p:cNvPr>
            <p:cNvSpPr/>
            <p:nvPr/>
          </p:nvSpPr>
          <p:spPr>
            <a:xfrm>
              <a:off x="5160052" y="1283432"/>
              <a:ext cx="2576471" cy="1501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mc:Choice xmlns:am3d="http://schemas.microsoft.com/office/drawing/2017/model3d" Requires="am3d">
            <p:graphicFrame>
              <p:nvGraphicFramePr>
                <p:cNvPr id="38" name="3D Model 37" descr="Gears">
                  <a:extLst>
                    <a:ext uri="{FF2B5EF4-FFF2-40B4-BE49-F238E27FC236}">
                      <a16:creationId xmlns:a16="http://schemas.microsoft.com/office/drawing/2014/main" id="{4FBC90D9-1060-44CE-B2CB-8386602119BC}"/>
                    </a:ext>
                  </a:extLst>
                </p:cNvPr>
                <p:cNvGraphicFramePr>
                  <a:graphicFrameLocks/>
                </p:cNvGraphicFramePr>
                <p:nvPr>
                  <p:extLst>
                    <p:ext uri="{D42A27DB-BD31-4B8C-83A1-F6EECF244321}">
                      <p14:modId xmlns:p14="http://schemas.microsoft.com/office/powerpoint/2010/main" val="422427367"/>
                    </p:ext>
                  </p:extLst>
                </p:nvPr>
              </p:nvGraphicFramePr>
              <p:xfrm>
                <a:off x="5466668" y="1324118"/>
                <a:ext cx="2094534" cy="1533656"/>
              </p:xfrm>
              <a:graphic>
                <a:graphicData uri="http://schemas.microsoft.com/office/drawing/2017/model3d">
                  <am3d:model3d r:embed="rId9">
                    <am3d:spPr>
                      <a:xfrm>
                        <a:off x="0" y="0"/>
                        <a:ext cx="2094534" cy="1533656"/>
                      </a:xfrm>
                      <a:prstGeom prst="rect">
                        <a:avLst/>
                      </a:prstGeom>
                    </am3d:spPr>
                    <am3d:camera>
                      <am3d:pos x="0" y="0" z="60106359"/>
                      <am3d:up dx="0" dy="36000000" dz="0"/>
                      <am3d:lookAt x="0" y="0" z="0"/>
                      <am3d:perspective fov="165963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ears">
                  <a:extLst>
                    <a:ext uri="{FF2B5EF4-FFF2-40B4-BE49-F238E27FC236}">
                      <a16:creationId xmlns:a16="http://schemas.microsoft.com/office/drawing/2014/main" id="{4FBC90D9-1060-44CE-B2CB-8386602119BC}"/>
                    </a:ext>
                  </a:extLst>
                </p:cNvPr>
                <p:cNvPicPr>
                  <a:picLocks noGrp="1" noRot="1" noChangeAspect="1" noMove="1" noResize="1" noEditPoints="1" noAdjustHandles="1" noChangeArrowheads="1" noChangeShapeType="1" noCrop="1"/>
                </p:cNvPicPr>
                <p:nvPr/>
              </p:nvPicPr>
              <p:blipFill>
                <a:blip r:embed="rId10"/>
                <a:stretch>
                  <a:fillRect/>
                </a:stretch>
              </p:blipFill>
              <p:spPr>
                <a:xfrm>
                  <a:off x="4756420" y="1892763"/>
                  <a:ext cx="1570901" cy="1150242"/>
                </a:xfrm>
                <a:prstGeom prst="rect">
                  <a:avLst/>
                </a:prstGeom>
              </p:spPr>
            </p:pic>
          </mc:Fallback>
        </mc:AlternateContent>
      </p:grpSp>
    </p:spTree>
    <p:extLst>
      <p:ext uri="{BB962C8B-B14F-4D97-AF65-F5344CB8AC3E}">
        <p14:creationId xmlns:p14="http://schemas.microsoft.com/office/powerpoint/2010/main" val="383455261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Encoder-Decoder</a:t>
            </a:r>
            <a:endParaRPr sz="4800" dirty="0">
              <a:solidFill>
                <a:srgbClr val="FFFFFF"/>
              </a:solidFill>
              <a:latin typeface="Georgia"/>
              <a:ea typeface="Georgia"/>
              <a:cs typeface="Georgia"/>
              <a:sym typeface="Georgia"/>
            </a:endParaRPr>
          </a:p>
          <a:p>
            <a:pPr marL="0" lvl="0" indent="0" algn="ctr" rtl="0">
              <a:spcBef>
                <a:spcPts val="0"/>
              </a:spcBef>
              <a:spcAft>
                <a:spcPts val="0"/>
              </a:spcAft>
              <a:buNone/>
            </a:pPr>
            <a:r>
              <a:rPr lang="en" sz="4800" dirty="0">
                <a:solidFill>
                  <a:srgbClr val="FFFFFF"/>
                </a:solidFill>
                <a:latin typeface="Georgia"/>
                <a:ea typeface="Georgia"/>
                <a:cs typeface="Georgia"/>
                <a:sym typeface="Georgia"/>
              </a:rPr>
              <a:t>Based Code Editing</a:t>
            </a:r>
            <a:endParaRPr sz="4800" dirty="0">
              <a:solidFill>
                <a:srgbClr val="FFFFFF"/>
              </a:solidFill>
              <a:latin typeface="Georgia"/>
              <a:ea typeface="Georgia"/>
              <a:cs typeface="Georgia"/>
              <a:sym typeface="Georgia"/>
            </a:endParaRPr>
          </a:p>
        </p:txBody>
      </p:sp>
      <p:sp>
        <p:nvSpPr>
          <p:cNvPr id="188" name="Google Shape;1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ransition spd="med">
    <p:pull/>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pic>
        <p:nvPicPr>
          <p:cNvPr id="6" name="Picture 5">
            <a:extLst>
              <a:ext uri="{FF2B5EF4-FFF2-40B4-BE49-F238E27FC236}">
                <a16:creationId xmlns:a16="http://schemas.microsoft.com/office/drawing/2014/main" id="{EF179886-33E2-216B-4250-9CB213D0E481}"/>
              </a:ext>
            </a:extLst>
          </p:cNvPr>
          <p:cNvPicPr>
            <a:picLocks noChangeAspect="1"/>
          </p:cNvPicPr>
          <p:nvPr/>
        </p:nvPicPr>
        <p:blipFill>
          <a:blip r:embed="rId2"/>
          <a:stretch>
            <a:fillRect/>
          </a:stretch>
        </p:blipFill>
        <p:spPr>
          <a:xfrm>
            <a:off x="731520" y="1981198"/>
            <a:ext cx="7680960" cy="1891185"/>
          </a:xfrm>
          <a:prstGeom prst="rect">
            <a:avLst/>
          </a:prstGeom>
        </p:spPr>
      </p:pic>
    </p:spTree>
    <p:extLst>
      <p:ext uri="{BB962C8B-B14F-4D97-AF65-F5344CB8AC3E}">
        <p14:creationId xmlns:p14="http://schemas.microsoft.com/office/powerpoint/2010/main" val="40736033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Generation from Natural Language</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pic>
        <p:nvPicPr>
          <p:cNvPr id="7" name="Picture 6">
            <a:extLst>
              <a:ext uri="{FF2B5EF4-FFF2-40B4-BE49-F238E27FC236}">
                <a16:creationId xmlns:a16="http://schemas.microsoft.com/office/drawing/2014/main" id="{BC3F22AD-5BA2-106C-A6E0-92D821FD66A4}"/>
              </a:ext>
            </a:extLst>
          </p:cNvPr>
          <p:cNvPicPr>
            <a:picLocks noChangeAspect="1"/>
          </p:cNvPicPr>
          <p:nvPr/>
        </p:nvPicPr>
        <p:blipFill>
          <a:blip r:embed="rId2"/>
          <a:stretch>
            <a:fillRect/>
          </a:stretch>
        </p:blipFill>
        <p:spPr>
          <a:xfrm>
            <a:off x="2172843" y="1572228"/>
            <a:ext cx="4398384" cy="2996647"/>
          </a:xfrm>
          <a:prstGeom prst="rect">
            <a:avLst/>
          </a:prstGeom>
        </p:spPr>
      </p:pic>
    </p:spTree>
    <p:extLst>
      <p:ext uri="{BB962C8B-B14F-4D97-AF65-F5344CB8AC3E}">
        <p14:creationId xmlns:p14="http://schemas.microsoft.com/office/powerpoint/2010/main" val="26788589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6" name="Picture 5">
            <a:extLst>
              <a:ext uri="{FF2B5EF4-FFF2-40B4-BE49-F238E27FC236}">
                <a16:creationId xmlns:a16="http://schemas.microsoft.com/office/drawing/2014/main" id="{EA2060D8-C233-080D-7C45-0250D5ABE034}"/>
              </a:ext>
            </a:extLst>
          </p:cNvPr>
          <p:cNvPicPr>
            <a:picLocks noChangeAspect="1"/>
          </p:cNvPicPr>
          <p:nvPr/>
        </p:nvPicPr>
        <p:blipFill>
          <a:blip r:embed="rId2"/>
          <a:stretch>
            <a:fillRect/>
          </a:stretch>
        </p:blipFill>
        <p:spPr>
          <a:xfrm>
            <a:off x="1304014" y="2053777"/>
            <a:ext cx="5971430" cy="2040568"/>
          </a:xfrm>
          <a:prstGeom prst="rect">
            <a:avLst/>
          </a:prstGeom>
        </p:spPr>
      </p:pic>
    </p:spTree>
    <p:extLst>
      <p:ext uri="{BB962C8B-B14F-4D97-AF65-F5344CB8AC3E}">
        <p14:creationId xmlns:p14="http://schemas.microsoft.com/office/powerpoint/2010/main" val="859989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Classification - % Accuracy for Vulnerability, F1 score for Clone Detection.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pic>
        <p:nvPicPr>
          <p:cNvPr id="7" name="Picture 6">
            <a:extLst>
              <a:ext uri="{FF2B5EF4-FFF2-40B4-BE49-F238E27FC236}">
                <a16:creationId xmlns:a16="http://schemas.microsoft.com/office/drawing/2014/main" id="{4704EA10-F3D2-1058-EA89-A6ACFBBC6D03}"/>
              </a:ext>
            </a:extLst>
          </p:cNvPr>
          <p:cNvPicPr>
            <a:picLocks noChangeAspect="1"/>
          </p:cNvPicPr>
          <p:nvPr/>
        </p:nvPicPr>
        <p:blipFill>
          <a:blip r:embed="rId2"/>
          <a:stretch>
            <a:fillRect/>
          </a:stretch>
        </p:blipFill>
        <p:spPr>
          <a:xfrm>
            <a:off x="2131903" y="1938013"/>
            <a:ext cx="4141678" cy="1707328"/>
          </a:xfrm>
          <a:prstGeom prst="rect">
            <a:avLst/>
          </a:prstGeom>
        </p:spPr>
      </p:pic>
    </p:spTree>
    <p:extLst>
      <p:ext uri="{BB962C8B-B14F-4D97-AF65-F5344CB8AC3E}">
        <p14:creationId xmlns:p14="http://schemas.microsoft.com/office/powerpoint/2010/main" val="4124765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pic>
        <p:nvPicPr>
          <p:cNvPr id="1111" name="Google Shape;1111;p107"/>
          <p:cNvPicPr preferRelativeResize="0"/>
          <p:nvPr/>
        </p:nvPicPr>
        <p:blipFill>
          <a:blip r:embed="rId3">
            <a:alphaModFix/>
          </a:blip>
          <a:stretch>
            <a:fillRect/>
          </a:stretch>
        </p:blipFill>
        <p:spPr>
          <a:xfrm>
            <a:off x="509600" y="889100"/>
            <a:ext cx="8124798" cy="3046799"/>
          </a:xfrm>
          <a:prstGeom prst="rect">
            <a:avLst/>
          </a:prstGeom>
          <a:noFill/>
          <a:ln>
            <a:noFill/>
          </a:ln>
        </p:spPr>
      </p:pic>
      <p:sp>
        <p:nvSpPr>
          <p:cNvPr id="1112" name="Google Shape;1112;p107"/>
          <p:cNvSpPr/>
          <p:nvPr/>
        </p:nvSpPr>
        <p:spPr>
          <a:xfrm>
            <a:off x="1823050" y="1616550"/>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7"/>
          <p:cNvSpPr/>
          <p:nvPr/>
        </p:nvSpPr>
        <p:spPr>
          <a:xfrm>
            <a:off x="972550" y="2015475"/>
            <a:ext cx="3249600" cy="2325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7"/>
          <p:cNvSpPr/>
          <p:nvPr/>
        </p:nvSpPr>
        <p:spPr>
          <a:xfrm>
            <a:off x="6055675" y="1310425"/>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7"/>
          <p:cNvSpPr/>
          <p:nvPr/>
        </p:nvSpPr>
        <p:spPr>
          <a:xfrm>
            <a:off x="5251700" y="2141300"/>
            <a:ext cx="2705100" cy="3936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7"/>
          <p:cNvSpPr/>
          <p:nvPr/>
        </p:nvSpPr>
        <p:spPr>
          <a:xfrm>
            <a:off x="3351475" y="2420625"/>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7"/>
          <p:cNvSpPr/>
          <p:nvPr/>
        </p:nvSpPr>
        <p:spPr>
          <a:xfrm>
            <a:off x="7484900" y="2752450"/>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7"/>
          <p:cNvSpPr/>
          <p:nvPr/>
        </p:nvSpPr>
        <p:spPr>
          <a:xfrm>
            <a:off x="509600" y="805250"/>
            <a:ext cx="2990700" cy="38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Code Translation Example</a:t>
            </a:r>
            <a:endParaRPr>
              <a:latin typeface="Georgia"/>
              <a:ea typeface="Georgia"/>
              <a:cs typeface="Georgia"/>
              <a:sym typeface="Georgia"/>
            </a:endParaRPr>
          </a:p>
        </p:txBody>
      </p:sp>
    </p:spTree>
    <p:extLst>
      <p:ext uri="{BB962C8B-B14F-4D97-AF65-F5344CB8AC3E}">
        <p14:creationId xmlns:p14="http://schemas.microsoft.com/office/powerpoint/2010/main" val="62744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 calcmode="lin" valueType="num">
                                      <p:cBhvr additive="base">
                                        <p:cTn id="7" dur="1000"/>
                                        <p:tgtEl>
                                          <p:spTgt spid="1115"/>
                                        </p:tgtEl>
                                        <p:attrNameLst>
                                          <p:attrName>ppt_w</p:attrName>
                                        </p:attrNameLst>
                                      </p:cBhvr>
                                      <p:tavLst>
                                        <p:tav tm="0">
                                          <p:val>
                                            <p:strVal val="0"/>
                                          </p:val>
                                        </p:tav>
                                        <p:tav tm="100000">
                                          <p:val>
                                            <p:strVal val="#ppt_w"/>
                                          </p:val>
                                        </p:tav>
                                      </p:tavLst>
                                    </p:anim>
                                    <p:anim calcmode="lin" valueType="num">
                                      <p:cBhvr additive="base">
                                        <p:cTn id="8" dur="1000"/>
                                        <p:tgtEl>
                                          <p:spTgt spid="111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13"/>
                                        </p:tgtEl>
                                        <p:attrNameLst>
                                          <p:attrName>style.visibility</p:attrName>
                                        </p:attrNameLst>
                                      </p:cBhvr>
                                      <p:to>
                                        <p:strVal val="visible"/>
                                      </p:to>
                                    </p:set>
                                    <p:anim calcmode="lin" valueType="num">
                                      <p:cBhvr additive="base">
                                        <p:cTn id="11" dur="1000"/>
                                        <p:tgtEl>
                                          <p:spTgt spid="1113"/>
                                        </p:tgtEl>
                                        <p:attrNameLst>
                                          <p:attrName>ppt_w</p:attrName>
                                        </p:attrNameLst>
                                      </p:cBhvr>
                                      <p:tavLst>
                                        <p:tav tm="0">
                                          <p:val>
                                            <p:strVal val="0"/>
                                          </p:val>
                                        </p:tav>
                                        <p:tav tm="100000">
                                          <p:val>
                                            <p:strVal val="#ppt_w"/>
                                          </p:val>
                                        </p:tav>
                                      </p:tavLst>
                                    </p:anim>
                                    <p:anim calcmode="lin" valueType="num">
                                      <p:cBhvr additive="base">
                                        <p:cTn id="12" dur="1000"/>
                                        <p:tgtEl>
                                          <p:spTgt spid="1113"/>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16"/>
                                        </p:tgtEl>
                                        <p:attrNameLst>
                                          <p:attrName>style.visibility</p:attrName>
                                        </p:attrNameLst>
                                      </p:cBhvr>
                                      <p:to>
                                        <p:strVal val="visible"/>
                                      </p:to>
                                    </p:set>
                                    <p:anim calcmode="lin" valueType="num">
                                      <p:cBhvr additive="base">
                                        <p:cTn id="17" dur="1000"/>
                                        <p:tgtEl>
                                          <p:spTgt spid="1116"/>
                                        </p:tgtEl>
                                        <p:attrNameLst>
                                          <p:attrName>ppt_w</p:attrName>
                                        </p:attrNameLst>
                                      </p:cBhvr>
                                      <p:tavLst>
                                        <p:tav tm="0">
                                          <p:val>
                                            <p:strVal val="0"/>
                                          </p:val>
                                        </p:tav>
                                        <p:tav tm="100000">
                                          <p:val>
                                            <p:strVal val="#ppt_w"/>
                                          </p:val>
                                        </p:tav>
                                      </p:tavLst>
                                    </p:anim>
                                    <p:anim calcmode="lin" valueType="num">
                                      <p:cBhvr additive="base">
                                        <p:cTn id="18" dur="1000"/>
                                        <p:tgtEl>
                                          <p:spTgt spid="1116"/>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117"/>
                                        </p:tgtEl>
                                        <p:attrNameLst>
                                          <p:attrName>style.visibility</p:attrName>
                                        </p:attrNameLst>
                                      </p:cBhvr>
                                      <p:to>
                                        <p:strVal val="visible"/>
                                      </p:to>
                                    </p:set>
                                    <p:anim calcmode="lin" valueType="num">
                                      <p:cBhvr additive="base">
                                        <p:cTn id="21" dur="1000"/>
                                        <p:tgtEl>
                                          <p:spTgt spid="1117"/>
                                        </p:tgtEl>
                                        <p:attrNameLst>
                                          <p:attrName>ppt_w</p:attrName>
                                        </p:attrNameLst>
                                      </p:cBhvr>
                                      <p:tavLst>
                                        <p:tav tm="0">
                                          <p:val>
                                            <p:strVal val="0"/>
                                          </p:val>
                                        </p:tav>
                                        <p:tav tm="100000">
                                          <p:val>
                                            <p:strVal val="#ppt_w"/>
                                          </p:val>
                                        </p:tav>
                                      </p:tavLst>
                                    </p:anim>
                                    <p:anim calcmode="lin" valueType="num">
                                      <p:cBhvr additive="base">
                                        <p:cTn id="22" dur="1000"/>
                                        <p:tgtEl>
                                          <p:spTgt spid="1117"/>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112"/>
                                        </p:tgtEl>
                                        <p:attrNameLst>
                                          <p:attrName>style.visibility</p:attrName>
                                        </p:attrNameLst>
                                      </p:cBhvr>
                                      <p:to>
                                        <p:strVal val="visible"/>
                                      </p:to>
                                    </p:set>
                                    <p:anim calcmode="lin" valueType="num">
                                      <p:cBhvr additive="base">
                                        <p:cTn id="27" dur="1000"/>
                                        <p:tgtEl>
                                          <p:spTgt spid="1112"/>
                                        </p:tgtEl>
                                        <p:attrNameLst>
                                          <p:attrName>ppt_w</p:attrName>
                                        </p:attrNameLst>
                                      </p:cBhvr>
                                      <p:tavLst>
                                        <p:tav tm="0">
                                          <p:val>
                                            <p:strVal val="0"/>
                                          </p:val>
                                        </p:tav>
                                        <p:tav tm="100000">
                                          <p:val>
                                            <p:strVal val="#ppt_w"/>
                                          </p:val>
                                        </p:tav>
                                      </p:tavLst>
                                    </p:anim>
                                    <p:anim calcmode="lin" valueType="num">
                                      <p:cBhvr additive="base">
                                        <p:cTn id="28" dur="1000"/>
                                        <p:tgtEl>
                                          <p:spTgt spid="111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114"/>
                                        </p:tgtEl>
                                        <p:attrNameLst>
                                          <p:attrName>style.visibility</p:attrName>
                                        </p:attrNameLst>
                                      </p:cBhvr>
                                      <p:to>
                                        <p:strVal val="visible"/>
                                      </p:to>
                                    </p:set>
                                    <p:anim calcmode="lin" valueType="num">
                                      <p:cBhvr additive="base">
                                        <p:cTn id="31" dur="1000"/>
                                        <p:tgtEl>
                                          <p:spTgt spid="1114"/>
                                        </p:tgtEl>
                                        <p:attrNameLst>
                                          <p:attrName>ppt_w</p:attrName>
                                        </p:attrNameLst>
                                      </p:cBhvr>
                                      <p:tavLst>
                                        <p:tav tm="0">
                                          <p:val>
                                            <p:strVal val="0"/>
                                          </p:val>
                                        </p:tav>
                                        <p:tav tm="100000">
                                          <p:val>
                                            <p:strVal val="#ppt_w"/>
                                          </p:val>
                                        </p:tav>
                                      </p:tavLst>
                                    </p:anim>
                                    <p:anim calcmode="lin" valueType="num">
                                      <p:cBhvr additive="base">
                                        <p:cTn id="32" dur="1000"/>
                                        <p:tgtEl>
                                          <p:spTgt spid="11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72"/>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38" name="Google Shape;73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pic>
        <p:nvPicPr>
          <p:cNvPr id="739" name="Google Shape;739;p72"/>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40" name="Google Shape;740;p72"/>
          <p:cNvGrpSpPr/>
          <p:nvPr/>
        </p:nvGrpSpPr>
        <p:grpSpPr>
          <a:xfrm>
            <a:off x="3408950" y="864525"/>
            <a:ext cx="3962400" cy="1267793"/>
            <a:chOff x="3408950" y="864525"/>
            <a:chExt cx="3962400" cy="1267793"/>
          </a:xfrm>
        </p:grpSpPr>
        <p:pic>
          <p:nvPicPr>
            <p:cNvPr id="741" name="Google Shape;741;p72"/>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42" name="Google Shape;742;p72"/>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3" name="Google Shape;743;p72"/>
          <p:cNvPicPr preferRelativeResize="0"/>
          <p:nvPr/>
        </p:nvPicPr>
        <p:blipFill>
          <a:blip r:embed="rId5">
            <a:alphaModFix/>
          </a:blip>
          <a:stretch>
            <a:fillRect/>
          </a:stretch>
        </p:blipFill>
        <p:spPr>
          <a:xfrm>
            <a:off x="1472624" y="1004899"/>
            <a:ext cx="940475" cy="940475"/>
          </a:xfrm>
          <a:prstGeom prst="rect">
            <a:avLst/>
          </a:prstGeom>
          <a:noFill/>
          <a:ln>
            <a:noFill/>
          </a:ln>
        </p:spPr>
      </p:pic>
      <p:sp>
        <p:nvSpPr>
          <p:cNvPr id="744" name="Google Shape;744;p72"/>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32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ppt_w</p:attrName>
                                        </p:attrNameLst>
                                      </p:cBhvr>
                                      <p:tavLst>
                                        <p:tav tm="0">
                                          <p:val>
                                            <p:strVal val="0"/>
                                          </p:val>
                                        </p:tav>
                                        <p:tav tm="100000">
                                          <p:val>
                                            <p:strVal val="#ppt_w"/>
                                          </p:val>
                                        </p:tav>
                                      </p:tavLst>
                                    </p:anim>
                                    <p:anim calcmode="lin" valueType="num">
                                      <p:cBhvr additive="base">
                                        <p:cTn id="8" dur="1000"/>
                                        <p:tgtEl>
                                          <p:spTgt spid="7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animEffect transition="in" filter="fade">
                                      <p:cBhvr>
                                        <p:cTn id="13" dur="1000"/>
                                        <p:tgtEl>
                                          <p:spTgt spid="7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7"/>
                                        </p:tgtEl>
                                        <p:attrNameLst>
                                          <p:attrName>style.visibility</p:attrName>
                                        </p:attrNameLst>
                                      </p:cBhvr>
                                      <p:to>
                                        <p:strVal val="visible"/>
                                      </p:to>
                                    </p:set>
                                    <p:animEffect transition="in" filter="fade">
                                      <p:cBhvr>
                                        <p:cTn id="18"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73"/>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50" name="Google Shape;75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pic>
        <p:nvPicPr>
          <p:cNvPr id="751" name="Google Shape;751;p73"/>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52" name="Google Shape;752;p73"/>
          <p:cNvGrpSpPr/>
          <p:nvPr/>
        </p:nvGrpSpPr>
        <p:grpSpPr>
          <a:xfrm>
            <a:off x="3408950" y="864525"/>
            <a:ext cx="3962400" cy="1267793"/>
            <a:chOff x="3408950" y="864525"/>
            <a:chExt cx="3962400" cy="1267793"/>
          </a:xfrm>
        </p:grpSpPr>
        <p:pic>
          <p:nvPicPr>
            <p:cNvPr id="753" name="Google Shape;753;p73"/>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54" name="Google Shape;754;p73"/>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73"/>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6" name="Google Shape;756;p73"/>
          <p:cNvPicPr preferRelativeResize="0"/>
          <p:nvPr/>
        </p:nvPicPr>
        <p:blipFill>
          <a:blip r:embed="rId5">
            <a:alphaModFix/>
          </a:blip>
          <a:stretch>
            <a:fillRect/>
          </a:stretch>
        </p:blipFill>
        <p:spPr>
          <a:xfrm>
            <a:off x="1495925" y="1028188"/>
            <a:ext cx="940475" cy="940475"/>
          </a:xfrm>
          <a:prstGeom prst="rect">
            <a:avLst/>
          </a:prstGeom>
          <a:noFill/>
          <a:ln>
            <a:noFill/>
          </a:ln>
        </p:spPr>
      </p:pic>
    </p:spTree>
    <p:extLst>
      <p:ext uri="{BB962C8B-B14F-4D97-AF65-F5344CB8AC3E}">
        <p14:creationId xmlns:p14="http://schemas.microsoft.com/office/powerpoint/2010/main" val="630987330"/>
      </p:ext>
    </p:extLst>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74"/>
          <p:cNvPicPr preferRelativeResize="0"/>
          <p:nvPr/>
        </p:nvPicPr>
        <p:blipFill rotWithShape="1">
          <a:blip r:embed="rId3">
            <a:alphaModFix amt="22000"/>
          </a:blip>
          <a:srcRect l="1771" r="1442" b="6076"/>
          <a:stretch/>
        </p:blipFill>
        <p:spPr>
          <a:xfrm>
            <a:off x="4854700" y="2785810"/>
            <a:ext cx="3851558" cy="1250791"/>
          </a:xfrm>
          <a:prstGeom prst="rect">
            <a:avLst/>
          </a:prstGeom>
          <a:noFill/>
          <a:ln>
            <a:noFill/>
          </a:ln>
        </p:spPr>
      </p:pic>
      <p:sp>
        <p:nvSpPr>
          <p:cNvPr id="762" name="Google Shape;76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pic>
        <p:nvPicPr>
          <p:cNvPr id="763" name="Google Shape;763;p74"/>
          <p:cNvPicPr preferRelativeResize="0"/>
          <p:nvPr/>
        </p:nvPicPr>
        <p:blipFill rotWithShape="1">
          <a:blip r:embed="rId4">
            <a:alphaModFix amt="22000"/>
          </a:blip>
          <a:srcRect l="1720" t="1022" r="5789" b="6005"/>
          <a:stretch/>
        </p:blipFill>
        <p:spPr>
          <a:xfrm>
            <a:off x="449743" y="2816125"/>
            <a:ext cx="3851557" cy="1267793"/>
          </a:xfrm>
          <a:prstGeom prst="rect">
            <a:avLst/>
          </a:prstGeom>
          <a:noFill/>
          <a:ln>
            <a:noFill/>
          </a:ln>
        </p:spPr>
      </p:pic>
      <p:grpSp>
        <p:nvGrpSpPr>
          <p:cNvPr id="764" name="Google Shape;764;p74"/>
          <p:cNvGrpSpPr/>
          <p:nvPr/>
        </p:nvGrpSpPr>
        <p:grpSpPr>
          <a:xfrm>
            <a:off x="3408950" y="864525"/>
            <a:ext cx="3962400" cy="1267793"/>
            <a:chOff x="3408950" y="864525"/>
            <a:chExt cx="3962400" cy="1267793"/>
          </a:xfrm>
        </p:grpSpPr>
        <p:pic>
          <p:nvPicPr>
            <p:cNvPr id="765" name="Google Shape;765;p74"/>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66" name="Google Shape;766;p74"/>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74"/>
          <p:cNvPicPr preferRelativeResize="0"/>
          <p:nvPr/>
        </p:nvPicPr>
        <p:blipFill>
          <a:blip r:embed="rId5">
            <a:alphaModFix/>
          </a:blip>
          <a:stretch>
            <a:fillRect/>
          </a:stretch>
        </p:blipFill>
        <p:spPr>
          <a:xfrm>
            <a:off x="1495925" y="1028188"/>
            <a:ext cx="940475" cy="940475"/>
          </a:xfrm>
          <a:prstGeom prst="rect">
            <a:avLst/>
          </a:prstGeom>
          <a:noFill/>
          <a:ln>
            <a:noFill/>
          </a:ln>
        </p:spPr>
      </p:pic>
      <p:pic>
        <p:nvPicPr>
          <p:cNvPr id="768" name="Google Shape;768;p74"/>
          <p:cNvPicPr preferRelativeResize="0"/>
          <p:nvPr/>
        </p:nvPicPr>
        <p:blipFill rotWithShape="1">
          <a:blip r:embed="rId6">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1338233422"/>
      </p:ext>
    </p:extLst>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5"/>
          <p:cNvPicPr preferRelativeResize="0"/>
          <p:nvPr/>
        </p:nvPicPr>
        <p:blipFill>
          <a:blip r:embed="rId3">
            <a:alphaModFix/>
          </a:blip>
          <a:stretch>
            <a:fillRect/>
          </a:stretch>
        </p:blipFill>
        <p:spPr>
          <a:xfrm>
            <a:off x="1495925" y="1028188"/>
            <a:ext cx="940475" cy="940475"/>
          </a:xfrm>
          <a:prstGeom prst="rect">
            <a:avLst/>
          </a:prstGeom>
          <a:noFill/>
          <a:ln>
            <a:noFill/>
          </a:ln>
        </p:spPr>
      </p:pic>
      <p:pic>
        <p:nvPicPr>
          <p:cNvPr id="774" name="Google Shape;774;p75"/>
          <p:cNvPicPr preferRelativeResize="0"/>
          <p:nvPr/>
        </p:nvPicPr>
        <p:blipFill rotWithShape="1">
          <a:blip r:embed="rId4">
            <a:alphaModFix amt="85000"/>
          </a:blip>
          <a:srcRect l="1771" r="1442" b="6076"/>
          <a:stretch/>
        </p:blipFill>
        <p:spPr>
          <a:xfrm>
            <a:off x="4854700" y="2785810"/>
            <a:ext cx="3851558" cy="1250791"/>
          </a:xfrm>
          <a:prstGeom prst="rect">
            <a:avLst/>
          </a:prstGeom>
          <a:noFill/>
          <a:ln>
            <a:noFill/>
          </a:ln>
        </p:spPr>
      </p:pic>
      <p:sp>
        <p:nvSpPr>
          <p:cNvPr id="775" name="Google Shape;77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pic>
        <p:nvPicPr>
          <p:cNvPr id="776" name="Google Shape;776;p75"/>
          <p:cNvPicPr preferRelativeResize="0"/>
          <p:nvPr/>
        </p:nvPicPr>
        <p:blipFill rotWithShape="1">
          <a:blip r:embed="rId5">
            <a:alphaModFix amt="19000"/>
          </a:blip>
          <a:srcRect l="1720" t="1022" r="5789" b="6005"/>
          <a:stretch/>
        </p:blipFill>
        <p:spPr>
          <a:xfrm>
            <a:off x="449743" y="2816125"/>
            <a:ext cx="3851557" cy="1267793"/>
          </a:xfrm>
          <a:prstGeom prst="rect">
            <a:avLst/>
          </a:prstGeom>
          <a:noFill/>
          <a:ln>
            <a:noFill/>
          </a:ln>
        </p:spPr>
      </p:pic>
      <p:grpSp>
        <p:nvGrpSpPr>
          <p:cNvPr id="777" name="Google Shape;777;p75"/>
          <p:cNvGrpSpPr/>
          <p:nvPr/>
        </p:nvGrpSpPr>
        <p:grpSpPr>
          <a:xfrm>
            <a:off x="3408950" y="864525"/>
            <a:ext cx="3962400" cy="1267793"/>
            <a:chOff x="3408950" y="864525"/>
            <a:chExt cx="3962400" cy="1267793"/>
          </a:xfrm>
        </p:grpSpPr>
        <p:pic>
          <p:nvPicPr>
            <p:cNvPr id="778" name="Google Shape;778;p75"/>
            <p:cNvPicPr preferRelativeResize="0"/>
            <p:nvPr/>
          </p:nvPicPr>
          <p:blipFill rotWithShape="1">
            <a:blip r:embed="rId5">
              <a:alphaModFix/>
            </a:blip>
            <a:srcRect l="1720" t="1022" r="5789" b="6005"/>
            <a:stretch/>
          </p:blipFill>
          <p:spPr>
            <a:xfrm>
              <a:off x="3519793" y="864525"/>
              <a:ext cx="3851557" cy="1267793"/>
            </a:xfrm>
            <a:prstGeom prst="rect">
              <a:avLst/>
            </a:prstGeom>
            <a:noFill/>
            <a:ln>
              <a:noFill/>
            </a:ln>
          </p:spPr>
        </p:pic>
        <p:sp>
          <p:nvSpPr>
            <p:cNvPr id="779" name="Google Shape;779;p75"/>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75"/>
          <p:cNvPicPr preferRelativeResize="0"/>
          <p:nvPr/>
        </p:nvPicPr>
        <p:blipFill>
          <a:blip r:embed="rId6">
            <a:alphaModFix/>
          </a:blip>
          <a:stretch>
            <a:fillRect/>
          </a:stretch>
        </p:blipFill>
        <p:spPr>
          <a:xfrm>
            <a:off x="1524000" y="1030699"/>
            <a:ext cx="940475" cy="940475"/>
          </a:xfrm>
          <a:prstGeom prst="rect">
            <a:avLst/>
          </a:prstGeom>
          <a:noFill/>
          <a:ln>
            <a:noFill/>
          </a:ln>
        </p:spPr>
      </p:pic>
      <p:pic>
        <p:nvPicPr>
          <p:cNvPr id="781" name="Google Shape;781;p75"/>
          <p:cNvPicPr preferRelativeResize="0"/>
          <p:nvPr/>
        </p:nvPicPr>
        <p:blipFill rotWithShape="1">
          <a:blip r:embed="rId7">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835638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pic>
        <p:nvPicPr>
          <p:cNvPr id="1155" name="Google Shape;1155;p11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56" name="Google Shape;1156;p110"/>
          <p:cNvPicPr preferRelativeResize="0"/>
          <p:nvPr/>
        </p:nvPicPr>
        <p:blipFill rotWithShape="1">
          <a:blip r:embed="rId4">
            <a:alphaModFix/>
          </a:blip>
          <a:srcRect l="15561" b="58607"/>
          <a:stretch/>
        </p:blipFill>
        <p:spPr>
          <a:xfrm>
            <a:off x="1206150" y="1474925"/>
            <a:ext cx="6499725" cy="2153700"/>
          </a:xfrm>
          <a:prstGeom prst="rect">
            <a:avLst/>
          </a:prstGeom>
          <a:noFill/>
          <a:ln>
            <a:noFill/>
          </a:ln>
        </p:spPr>
      </p:pic>
      <p:sp>
        <p:nvSpPr>
          <p:cNvPr id="1157" name="Google Shape;1157;p11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Transformers can learn syntax</a:t>
            </a:r>
            <a:endParaRPr sz="2520" dirty="0">
              <a:solidFill>
                <a:srgbClr val="000000"/>
              </a:solidFill>
              <a:latin typeface="Georgia"/>
              <a:ea typeface="Georgia"/>
              <a:cs typeface="Georgia"/>
              <a:sym typeface="Georgia"/>
            </a:endParaRPr>
          </a:p>
        </p:txBody>
      </p:sp>
      <p:sp>
        <p:nvSpPr>
          <p:cNvPr id="1158" name="Google Shape;1158;p110"/>
          <p:cNvSpPr/>
          <p:nvPr/>
        </p:nvSpPr>
        <p:spPr>
          <a:xfrm>
            <a:off x="1217893" y="3288093"/>
            <a:ext cx="6333000" cy="299700"/>
          </a:xfrm>
          <a:prstGeom prst="roundRect">
            <a:avLst>
              <a:gd name="adj" fmla="val 7928"/>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0"/>
          <p:cNvSpPr/>
          <p:nvPr/>
        </p:nvSpPr>
        <p:spPr>
          <a:xfrm>
            <a:off x="1217893" y="2577498"/>
            <a:ext cx="6333000" cy="2997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0"/>
          <p:cNvSpPr/>
          <p:nvPr/>
        </p:nvSpPr>
        <p:spPr>
          <a:xfrm>
            <a:off x="1264014" y="2222566"/>
            <a:ext cx="6333000" cy="299700"/>
          </a:xfrm>
          <a:prstGeom prst="roundRect">
            <a:avLst>
              <a:gd name="adj" fmla="val 7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9788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childTnLst>
                                </p:cTn>
                              </p:par>
                              <p:par>
                                <p:cTn id="8" presetID="10" presetClass="entr" presetSubtype="0" fill="hold" nodeType="withEffect">
                                  <p:stCondLst>
                                    <p:cond delay="0"/>
                                  </p:stCondLst>
                                  <p:childTnLst>
                                    <p:set>
                                      <p:cBhvr>
                                        <p:cTn id="9" dur="1" fill="hold">
                                          <p:stCondLst>
                                            <p:cond delay="0"/>
                                          </p:stCondLst>
                                        </p:cTn>
                                        <p:tgtEl>
                                          <p:spTgt spid="1159"/>
                                        </p:tgtEl>
                                        <p:attrNameLst>
                                          <p:attrName>style.visibility</p:attrName>
                                        </p:attrNameLst>
                                      </p:cBhvr>
                                      <p:to>
                                        <p:strVal val="visible"/>
                                      </p:to>
                                    </p:set>
                                    <p:animEffect transition="in" filter="fade">
                                      <p:cBhvr>
                                        <p:cTn id="10" dur="1000"/>
                                        <p:tgtEl>
                                          <p:spTgt spid="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9841</TotalTime>
  <Words>10559</Words>
  <Application>Microsoft Office PowerPoint</Application>
  <PresentationFormat>On-screen Show (16:9)</PresentationFormat>
  <Paragraphs>1280</Paragraphs>
  <Slides>123</Slides>
  <Notes>110</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123</vt:i4>
      </vt:variant>
    </vt:vector>
  </HeadingPairs>
  <TitlesOfParts>
    <vt:vector size="136" baseType="lpstr">
      <vt:lpstr>Ink Free</vt:lpstr>
      <vt:lpstr>Lobster</vt:lpstr>
      <vt:lpstr>Times New Roman</vt:lpstr>
      <vt:lpstr>Bell MT</vt:lpstr>
      <vt:lpstr>Wingdings</vt:lpstr>
      <vt:lpstr>Poppins SemiBold</vt:lpstr>
      <vt:lpstr>Cambria Math</vt:lpstr>
      <vt:lpstr>Georgia</vt:lpstr>
      <vt:lpstr>Courier New</vt:lpstr>
      <vt:lpstr>Poppins</vt:lpstr>
      <vt:lpstr>Informal Roman</vt:lpstr>
      <vt:lpstr>Arial</vt:lpstr>
      <vt:lpstr>Simple Light</vt:lpstr>
      <vt:lpstr>Learning To Edit Code Ph.D. Defense Presentation </vt:lpstr>
      <vt:lpstr>Automatic Code Editing</vt:lpstr>
      <vt:lpstr>PowerPoint Presentation</vt:lpstr>
      <vt:lpstr>(Meng et. al. 2011[1], 2013[2], Ray et. al. 2015[3])</vt:lpstr>
      <vt:lpstr>Automating Code Edits - Template/Search based</vt:lpstr>
      <vt:lpstr>Code Editing Task - Learning Based Solution </vt:lpstr>
      <vt:lpstr>What are my Contributions?  </vt:lpstr>
      <vt:lpstr>Automated Code Editing - Existing works. </vt:lpstr>
      <vt:lpstr>Encoder-Decoder Based Code Editing</vt:lpstr>
      <vt:lpstr>Code Editing with Encoder-Decoder </vt:lpstr>
      <vt:lpstr>Encoder-Decoder Based Code Editing  Where does my dissertation stand?</vt:lpstr>
      <vt:lpstr>PowerPoint Presentation</vt:lpstr>
      <vt:lpstr>Code Editing with Encoder-Decoder </vt:lpstr>
      <vt:lpstr>Code Editing with Encoder-Decoder </vt:lpstr>
      <vt:lpstr>Desired Properties of  Encoder and Decoder</vt:lpstr>
      <vt:lpstr>PowerPoint Presentation</vt:lpstr>
      <vt:lpstr>Desired Properties of the Encoder </vt:lpstr>
      <vt:lpstr>Desired Properties of the Decoder </vt:lpstr>
      <vt:lpstr>PowerPoint Presentation</vt:lpstr>
      <vt:lpstr>PowerPoint Presentation</vt:lpstr>
      <vt:lpstr>PowerPoint Presentation</vt:lpstr>
      <vt:lpstr>CODIT: Code Editing With Tree Based Neural Models  TSE - 2020</vt:lpstr>
      <vt:lpstr>PowerPoint Presentation</vt:lpstr>
      <vt:lpstr>PowerPoint Presentation</vt:lpstr>
      <vt:lpstr>PowerPoint Presentation</vt:lpstr>
      <vt:lpstr>PowerPoint Presentation</vt:lpstr>
      <vt:lpstr>CODIT Evaluation</vt:lpstr>
      <vt:lpstr>CODIT: Study Subjects</vt:lpstr>
      <vt:lpstr>     </vt:lpstr>
      <vt:lpstr>Example Edits</vt:lpstr>
      <vt:lpstr>Application - Automatic Program repair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Unified Pre-training for Program Understanding and Generation (PLBART) NAACL - 2021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PLBART Evaluation</vt:lpstr>
      <vt:lpstr>Downstream Tasks</vt:lpstr>
      <vt:lpstr>Code Editing (Program Repair) Result</vt:lpstr>
      <vt:lpstr>PowerPoint Presentation</vt:lpstr>
      <vt:lpstr>MODIT : Multi-Modal Learning of Editing Source Code ASE 2021</vt:lpstr>
      <vt:lpstr>PowerPoint Presentation</vt:lpstr>
      <vt:lpstr>MODIT Evaluation</vt:lpstr>
      <vt:lpstr>PowerPoint Presentation</vt:lpstr>
      <vt:lpstr>PowerPoint Presentation</vt:lpstr>
      <vt:lpstr>PowerPoint Presentation</vt:lpstr>
      <vt:lpstr>PowerPoint Presentation</vt:lpstr>
      <vt:lpstr>PowerPoint Presentation</vt:lpstr>
      <vt:lpstr>NatGen: Generative Pretraining by “Naturalizing” Source Code FSE 2022</vt:lpstr>
      <vt:lpstr>PowerPoint Presentation</vt:lpstr>
      <vt:lpstr>PowerPoint Presentation</vt:lpstr>
      <vt:lpstr>PowerPoint Presentation</vt:lpstr>
      <vt:lpstr>PowerPoint Presentation</vt:lpstr>
      <vt:lpstr>NatGen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ReVeal: Program Understanding through Explicit Program Encoding  TSE - 2021</vt:lpstr>
      <vt:lpstr>PowerPoint Presentation</vt:lpstr>
      <vt:lpstr>PowerPoint Presentation</vt:lpstr>
      <vt:lpstr>PowerPoint Presentation</vt:lpstr>
      <vt:lpstr>PLBART Results</vt:lpstr>
      <vt:lpstr>PLBART Results</vt:lpstr>
      <vt:lpstr>PLBART Results</vt:lpstr>
      <vt:lpstr>PLBART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NatGen Results</vt:lpstr>
      <vt:lpstr>NatGen Results</vt:lpstr>
      <vt:lpstr>NatGen Results</vt:lpstr>
      <vt:lpstr>NatGen Results</vt:lpstr>
      <vt:lpstr>NatGen Results</vt:lpstr>
      <vt:lpstr>NatGen Results</vt:lpstr>
      <vt:lpstr>NatGen Results</vt:lpstr>
      <vt:lpstr>PowerPoint Presentation</vt:lpstr>
      <vt:lpstr>PowerPoint Presentation</vt:lpstr>
      <vt:lpstr>PowerPoint Presentation</vt:lpstr>
      <vt:lpstr>PowerPoint Presentation</vt:lpstr>
      <vt:lpstr>PowerPoint Presentation</vt:lpstr>
      <vt:lpstr>BERT - Pretrained Transformer Encoder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Edit Code Ph.D. Defense Presentation</dc:title>
  <dc:creator>Saikat Chakraborty</dc:creator>
  <cp:lastModifiedBy>Saikat Chakraborty</cp:lastModifiedBy>
  <cp:revision>62</cp:revision>
  <dcterms:modified xsi:type="dcterms:W3CDTF">2022-07-26T00:39:48Z</dcterms:modified>
</cp:coreProperties>
</file>